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  <p:sldMasterId id="2147483756" r:id="rId2"/>
  </p:sldMasterIdLst>
  <p:sldIdLst>
    <p:sldId id="256" r:id="rId3"/>
    <p:sldId id="257" r:id="rId4"/>
    <p:sldId id="258" r:id="rId5"/>
    <p:sldId id="259" r:id="rId6"/>
    <p:sldId id="260" r:id="rId7"/>
    <p:sldId id="263" r:id="rId8"/>
    <p:sldId id="261" r:id="rId9"/>
    <p:sldId id="262" r:id="rId10"/>
    <p:sldId id="264" r:id="rId11"/>
    <p:sldId id="279" r:id="rId12"/>
    <p:sldId id="265" r:id="rId13"/>
    <p:sldId id="267" r:id="rId14"/>
    <p:sldId id="266" r:id="rId15"/>
    <p:sldId id="268" r:id="rId16"/>
    <p:sldId id="269" r:id="rId17"/>
    <p:sldId id="270" r:id="rId18"/>
    <p:sldId id="271" r:id="rId19"/>
    <p:sldId id="272" r:id="rId20"/>
    <p:sldId id="274" r:id="rId21"/>
    <p:sldId id="273" r:id="rId22"/>
    <p:sldId id="275" r:id="rId23"/>
    <p:sldId id="276" r:id="rId24"/>
    <p:sldId id="277" r:id="rId25"/>
    <p:sldId id="278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696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13-14 уч. год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b="1" i="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Начальное общее образование</c:v>
                </c:pt>
                <c:pt idx="1">
                  <c:v>Основное общее образование</c:v>
                </c:pt>
                <c:pt idx="2">
                  <c:v>Среднее общее образование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199</c:v>
                </c:pt>
                <c:pt idx="1">
                  <c:v>227</c:v>
                </c:pt>
                <c:pt idx="2">
                  <c:v>74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14-15 уч. Год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b="1" i="0" baseline="0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Начальное общее образование</c:v>
                </c:pt>
                <c:pt idx="1">
                  <c:v>Основное общее образование</c:v>
                </c:pt>
                <c:pt idx="2">
                  <c:v>Среднее общее образование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196</c:v>
                </c:pt>
                <c:pt idx="1">
                  <c:v>224</c:v>
                </c:pt>
                <c:pt idx="2">
                  <c:v>67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15-16 уч. Год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b="1" i="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Начальное общее образование</c:v>
                </c:pt>
                <c:pt idx="1">
                  <c:v>Основное общее образование</c:v>
                </c:pt>
                <c:pt idx="2">
                  <c:v>Среднее общее образование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181</c:v>
                </c:pt>
                <c:pt idx="1">
                  <c:v>242</c:v>
                </c:pt>
                <c:pt idx="2">
                  <c:v>57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1795584"/>
        <c:axId val="41797120"/>
      </c:barChart>
      <c:catAx>
        <c:axId val="41795584"/>
        <c:scaling>
          <c:orientation val="minMax"/>
        </c:scaling>
        <c:delete val="0"/>
        <c:axPos val="b"/>
        <c:majorTickMark val="out"/>
        <c:minorTickMark val="none"/>
        <c:tickLblPos val="nextTo"/>
        <c:crossAx val="41797120"/>
        <c:crosses val="autoZero"/>
        <c:auto val="1"/>
        <c:lblAlgn val="ctr"/>
        <c:lblOffset val="100"/>
        <c:noMultiLvlLbl val="0"/>
      </c:catAx>
      <c:valAx>
        <c:axId val="41797120"/>
        <c:scaling>
          <c:orientation val="minMax"/>
          <c:max val="30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41795584"/>
        <c:crosses val="autoZero"/>
        <c:crossBetween val="between"/>
        <c:majorUnit val="50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layout/>
      <c:overlay val="0"/>
      <c:spPr>
        <a:ln>
          <a:solidFill>
            <a:schemeClr val="bg2">
              <a:lumMod val="25000"/>
            </a:schemeClr>
          </a:solidFill>
        </a:ln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Численность педагогических работников, имеющих высшее образование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2013-14 уч.г</c:v>
                </c:pt>
                <c:pt idx="1">
                  <c:v>2014-15 уч.г</c:v>
                </c:pt>
                <c:pt idx="2">
                  <c:v>2015-16 уч.г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53</c:v>
                </c:pt>
                <c:pt idx="1">
                  <c:v>54</c:v>
                </c:pt>
                <c:pt idx="2">
                  <c:v>56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9569792"/>
        <c:axId val="119592064"/>
      </c:barChart>
      <c:catAx>
        <c:axId val="119569792"/>
        <c:scaling>
          <c:orientation val="minMax"/>
        </c:scaling>
        <c:delete val="0"/>
        <c:axPos val="b"/>
        <c:majorTickMark val="out"/>
        <c:minorTickMark val="none"/>
        <c:tickLblPos val="nextTo"/>
        <c:crossAx val="119592064"/>
        <c:crosses val="autoZero"/>
        <c:auto val="1"/>
        <c:lblAlgn val="ctr"/>
        <c:lblOffset val="100"/>
        <c:noMultiLvlLbl val="0"/>
      </c:catAx>
      <c:valAx>
        <c:axId val="11959206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956979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479166666666667"/>
          <c:y val="0.45831102362204745"/>
          <c:w val="0.35208333333333336"/>
          <c:h val="0.36804995078740171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layout>
        <c:manualLayout>
          <c:xMode val="edge"/>
          <c:yMode val="edge"/>
          <c:x val="0.31128478488022987"/>
          <c:y val="0"/>
        </c:manualLayout>
      </c:layout>
      <c:overlay val="0"/>
      <c:spPr>
        <a:ln>
          <a:solidFill>
            <a:schemeClr val="bg2">
              <a:lumMod val="25000"/>
            </a:schemeClr>
          </a:solidFill>
        </a:ln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Численность педагогических работников, имеющих среднее профессиональное образование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2013-14 уч.г</c:v>
                </c:pt>
                <c:pt idx="1">
                  <c:v>2014-15 уч.г</c:v>
                </c:pt>
                <c:pt idx="2">
                  <c:v>2015-16 уч.г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17</c:v>
                </c:pt>
                <c:pt idx="1">
                  <c:v>16</c:v>
                </c:pt>
                <c:pt idx="2">
                  <c:v>18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8736384"/>
        <c:axId val="118737920"/>
      </c:barChart>
      <c:catAx>
        <c:axId val="118736384"/>
        <c:scaling>
          <c:orientation val="minMax"/>
        </c:scaling>
        <c:delete val="0"/>
        <c:axPos val="b"/>
        <c:majorTickMark val="out"/>
        <c:minorTickMark val="none"/>
        <c:tickLblPos val="nextTo"/>
        <c:crossAx val="118737920"/>
        <c:crosses val="autoZero"/>
        <c:auto val="1"/>
        <c:lblAlgn val="ctr"/>
        <c:lblOffset val="100"/>
        <c:noMultiLvlLbl val="0"/>
      </c:catAx>
      <c:valAx>
        <c:axId val="11873792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873638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479166666666667"/>
          <c:y val="0.45831102362204745"/>
          <c:w val="0.35208333333333336"/>
          <c:h val="0.36804995078740171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Высшая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2013-14 </c:v>
                </c:pt>
                <c:pt idx="1">
                  <c:v>2014-15 </c:v>
                </c:pt>
                <c:pt idx="2">
                  <c:v>2015-16 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15</c:v>
                </c:pt>
                <c:pt idx="1">
                  <c:v>17</c:v>
                </c:pt>
                <c:pt idx="2">
                  <c:v>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8801152"/>
        <c:axId val="118802688"/>
      </c:barChart>
      <c:catAx>
        <c:axId val="118801152"/>
        <c:scaling>
          <c:orientation val="minMax"/>
        </c:scaling>
        <c:delete val="0"/>
        <c:axPos val="b"/>
        <c:majorTickMark val="out"/>
        <c:minorTickMark val="none"/>
        <c:tickLblPos val="nextTo"/>
        <c:crossAx val="118802688"/>
        <c:crosses val="autoZero"/>
        <c:auto val="1"/>
        <c:lblAlgn val="ctr"/>
        <c:lblOffset val="100"/>
        <c:noMultiLvlLbl val="0"/>
      </c:catAx>
      <c:valAx>
        <c:axId val="11880268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8801152"/>
        <c:crosses val="autoZero"/>
        <c:crossBetween val="between"/>
        <c:majorUnit val="2"/>
      </c:valAx>
    </c:plotArea>
    <c:legend>
      <c:legendPos val="r"/>
      <c:layout>
        <c:manualLayout>
          <c:xMode val="edge"/>
          <c:yMode val="edge"/>
          <c:x val="0.57246417064770572"/>
          <c:y val="0.25899574988121893"/>
          <c:w val="0.26494538801244305"/>
          <c:h val="0.10287095760045574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Первая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2013-14 </c:v>
                </c:pt>
                <c:pt idx="1">
                  <c:v>2014-15 </c:v>
                </c:pt>
                <c:pt idx="2">
                  <c:v>2015-16 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34</c:v>
                </c:pt>
                <c:pt idx="1">
                  <c:v>38</c:v>
                </c:pt>
                <c:pt idx="2">
                  <c:v>38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9281408"/>
        <c:axId val="129414272"/>
      </c:barChart>
      <c:catAx>
        <c:axId val="129281408"/>
        <c:scaling>
          <c:orientation val="minMax"/>
        </c:scaling>
        <c:delete val="0"/>
        <c:axPos val="b"/>
        <c:majorTickMark val="out"/>
        <c:minorTickMark val="none"/>
        <c:tickLblPos val="nextTo"/>
        <c:crossAx val="129414272"/>
        <c:crosses val="autoZero"/>
        <c:auto val="1"/>
        <c:lblAlgn val="ctr"/>
        <c:lblOffset val="100"/>
        <c:noMultiLvlLbl val="0"/>
      </c:catAx>
      <c:valAx>
        <c:axId val="129414272"/>
        <c:scaling>
          <c:orientation val="minMax"/>
          <c:max val="40"/>
          <c:min val="1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29281408"/>
        <c:crosses val="autoZero"/>
        <c:crossBetween val="between"/>
        <c:majorUnit val="10"/>
        <c:minorUnit val="0.4"/>
      </c:valAx>
    </c:plotArea>
    <c:legend>
      <c:legendPos val="r"/>
      <c:layout>
        <c:manualLayout>
          <c:xMode val="edge"/>
          <c:yMode val="edge"/>
          <c:x val="0.70031594516923257"/>
          <c:y val="0.45722981686252173"/>
          <c:w val="0.24074756111760806"/>
          <c:h val="0.10445959171965846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Численность учащихся, успевающих на "4" и "5"</c:v>
                </c:pt>
              </c:strCache>
            </c:strRef>
          </c:tx>
          <c:spPr>
            <a:gradFill>
              <a:gsLst>
                <a:gs pos="0">
                  <a:srgbClr val="FF0000"/>
                </a:gs>
                <a:gs pos="91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0"/>
            </a:gradFill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2013-14 уч.г</c:v>
                </c:pt>
                <c:pt idx="1">
                  <c:v>2014-15 уч.г</c:v>
                </c:pt>
                <c:pt idx="2">
                  <c:v>2015-16 уч.г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171</c:v>
                </c:pt>
                <c:pt idx="1">
                  <c:v>160</c:v>
                </c:pt>
                <c:pt idx="2">
                  <c:v>190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0076032"/>
        <c:axId val="130185472"/>
      </c:barChart>
      <c:catAx>
        <c:axId val="130076032"/>
        <c:scaling>
          <c:orientation val="minMax"/>
        </c:scaling>
        <c:delete val="0"/>
        <c:axPos val="b"/>
        <c:majorTickMark val="out"/>
        <c:minorTickMark val="none"/>
        <c:tickLblPos val="nextTo"/>
        <c:crossAx val="130185472"/>
        <c:crosses val="autoZero"/>
        <c:auto val="1"/>
        <c:lblAlgn val="ctr"/>
        <c:lblOffset val="100"/>
        <c:noMultiLvlLbl val="0"/>
      </c:catAx>
      <c:valAx>
        <c:axId val="1301854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3007603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2000" b="1" i="0" baseline="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Средний балл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2000" b="1" i="0" baseline="0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2013-14 уч г</c:v>
                </c:pt>
                <c:pt idx="1">
                  <c:v>2014-15 уч г</c:v>
                </c:pt>
                <c:pt idx="2">
                  <c:v>2015-16 уч г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62.230000000000011</c:v>
                </c:pt>
                <c:pt idx="1">
                  <c:v>71</c:v>
                </c:pt>
                <c:pt idx="2">
                  <c:v>63.5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7638400"/>
        <c:axId val="197681152"/>
      </c:barChart>
      <c:catAx>
        <c:axId val="197638400"/>
        <c:scaling>
          <c:orientation val="minMax"/>
        </c:scaling>
        <c:delete val="0"/>
        <c:axPos val="l"/>
        <c:majorTickMark val="out"/>
        <c:minorTickMark val="none"/>
        <c:tickLblPos val="nextTo"/>
        <c:crossAx val="197681152"/>
        <c:crosses val="autoZero"/>
        <c:auto val="1"/>
        <c:lblAlgn val="ctr"/>
        <c:lblOffset val="100"/>
        <c:noMultiLvlLbl val="0"/>
      </c:catAx>
      <c:valAx>
        <c:axId val="197681152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19763840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Средний балл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2013-14 уч г</c:v>
                </c:pt>
                <c:pt idx="1">
                  <c:v>2014-15 уч г</c:v>
                </c:pt>
                <c:pt idx="2">
                  <c:v>2015-16 уч г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46.03</c:v>
                </c:pt>
                <c:pt idx="1">
                  <c:v>45.4</c:v>
                </c:pt>
                <c:pt idx="2">
                  <c:v>34.800000000000004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8777856"/>
        <c:axId val="205927168"/>
      </c:barChart>
      <c:catAx>
        <c:axId val="198777856"/>
        <c:scaling>
          <c:orientation val="minMax"/>
        </c:scaling>
        <c:delete val="0"/>
        <c:axPos val="l"/>
        <c:majorTickMark val="out"/>
        <c:minorTickMark val="none"/>
        <c:tickLblPos val="nextTo"/>
        <c:crossAx val="205927168"/>
        <c:crosses val="autoZero"/>
        <c:auto val="1"/>
        <c:lblAlgn val="ctr"/>
        <c:lblOffset val="100"/>
        <c:noMultiLvlLbl val="0"/>
      </c:catAx>
      <c:valAx>
        <c:axId val="205927168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19877785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21.10.2016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50EFE-6CAF-4769-AFDA-0348AAE1FB9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4E53F-ECD0-4FC8-AC26-79B51B25E33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50EFE-6CAF-4769-AFDA-0348AAE1FB9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4E53F-ECD0-4FC8-AC26-79B51B25E33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50EFE-6CAF-4769-AFDA-0348AAE1FB9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4E53F-ECD0-4FC8-AC26-79B51B25E33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50EFE-6CAF-4769-AFDA-0348AAE1FB9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4E53F-ECD0-4FC8-AC26-79B51B25E33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50EFE-6CAF-4769-AFDA-0348AAE1FB9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4E53F-ECD0-4FC8-AC26-79B51B25E33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50EFE-6CAF-4769-AFDA-0348AAE1FB9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4E53F-ECD0-4FC8-AC26-79B51B25E33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50EFE-6CAF-4769-AFDA-0348AAE1FB9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4E53F-ECD0-4FC8-AC26-79B51B25E33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50EFE-6CAF-4769-AFDA-0348AAE1FB9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4E53F-ECD0-4FC8-AC26-79B51B25E33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21.10.2016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50EFE-6CAF-4769-AFDA-0348AAE1FB9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4E53F-ECD0-4FC8-AC26-79B51B25E33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50EFE-6CAF-4769-AFDA-0348AAE1FB9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4E53F-ECD0-4FC8-AC26-79B51B25E33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50EFE-6CAF-4769-AFDA-0348AAE1FB9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4E53F-ECD0-4FC8-AC26-79B51B25E33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21.10.2016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21.10.2016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21.10.2016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21.10.2016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21.10.2016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21.10.2016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21.10.2016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g"/><Relationship Id="rId9" Type="http://schemas.openxmlformats.org/officeDocument/2006/relationships/image" Target="../media/image54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Relationship Id="rId9" Type="http://schemas.openxmlformats.org/officeDocument/2006/relationships/image" Target="../media/image62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Relationship Id="rId9" Type="http://schemas.openxmlformats.org/officeDocument/2006/relationships/image" Target="../media/image70.jp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e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4.jpg"/><Relationship Id="rId7" Type="http://schemas.openxmlformats.org/officeDocument/2006/relationships/image" Target="../media/image88.jpe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g"/><Relationship Id="rId5" Type="http://schemas.openxmlformats.org/officeDocument/2006/relationships/image" Target="../media/image86.jpg"/><Relationship Id="rId4" Type="http://schemas.openxmlformats.org/officeDocument/2006/relationships/image" Target="../media/image85.jpg"/><Relationship Id="rId9" Type="http://schemas.openxmlformats.org/officeDocument/2006/relationships/image" Target="../media/image90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95736" y="404664"/>
            <a:ext cx="6172200" cy="189436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32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Публичный доклад</a:t>
            </a:r>
            <a:br>
              <a:rPr lang="ru-RU" sz="32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32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директора школы</a:t>
            </a:r>
            <a:br>
              <a:rPr lang="ru-RU" sz="32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32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За 2015-2016 учебный год</a:t>
            </a:r>
            <a:r>
              <a:rPr lang="ru-RU" sz="32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ru-RU" sz="32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95736" y="2276872"/>
            <a:ext cx="6120680" cy="785682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ДИРЕКТОР ШКОЛЫ  </a:t>
            </a:r>
          </a:p>
          <a:p>
            <a:pPr algn="ctr"/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НЕФЕДОВА СВЕТЛАНА МИХАЙЛОВНА</a:t>
            </a:r>
            <a:endParaRPr lang="ru-RU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87042" name="Picture 2" descr="http://76412sbrschool.edusite.ru/images/p96_imgp09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3645024"/>
            <a:ext cx="3871770" cy="22208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583773269"/>
              </p:ext>
            </p:extLst>
          </p:nvPr>
        </p:nvGraphicFramePr>
        <p:xfrm>
          <a:off x="827584" y="764704"/>
          <a:ext cx="7727956" cy="58326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32586" y="153506"/>
            <a:ext cx="84389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prstClr val="black"/>
                </a:solidFill>
              </a:rPr>
              <a:t>Численность учащихся по программе начального, основного,</a:t>
            </a:r>
          </a:p>
          <a:p>
            <a:pPr algn="ctr"/>
            <a:r>
              <a:rPr lang="ru-RU" sz="2400" b="1" dirty="0" smtClean="0">
                <a:solidFill>
                  <a:prstClr val="black"/>
                </a:solidFill>
              </a:rPr>
              <a:t> среднего общего образования </a:t>
            </a:r>
            <a:endParaRPr lang="ru-RU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617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74638"/>
            <a:ext cx="6552728" cy="994122"/>
          </a:xfrm>
          <a:ln>
            <a:solidFill>
              <a:schemeClr val="bg2">
                <a:lumMod val="25000"/>
              </a:schemeClr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Кадровый состав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51520" y="1412776"/>
            <a:ext cx="8424936" cy="4248472"/>
          </a:xfrm>
          <a:ln>
            <a:solidFill>
              <a:schemeClr val="bg2">
                <a:lumMod val="25000"/>
              </a:schemeClr>
            </a:solidFill>
          </a:ln>
        </p:spPr>
        <p:txBody>
          <a:bodyPr>
            <a:normAutofit/>
          </a:bodyPr>
          <a:lstStyle/>
          <a:p>
            <a:pPr fontAlgn="base"/>
            <a:r>
              <a:rPr lang="ru-RU" dirty="0" smtClean="0"/>
              <a:t>Директор: Нефедова С.М.</a:t>
            </a:r>
          </a:p>
          <a:p>
            <a:pPr fontAlgn="base"/>
            <a:r>
              <a:rPr lang="ru-RU" dirty="0" smtClean="0"/>
              <a:t>Заместители директора: </a:t>
            </a:r>
          </a:p>
          <a:p>
            <a:pPr>
              <a:buNone/>
            </a:pPr>
            <a:r>
              <a:rPr lang="ru-RU" dirty="0" err="1" smtClean="0"/>
              <a:t>Тряпицына</a:t>
            </a:r>
            <a:r>
              <a:rPr lang="ru-RU" dirty="0" smtClean="0"/>
              <a:t> С.В., </a:t>
            </a:r>
            <a:r>
              <a:rPr lang="ru-RU" dirty="0" err="1" smtClean="0"/>
              <a:t>Шмагина</a:t>
            </a:r>
            <a:r>
              <a:rPr lang="ru-RU" dirty="0" smtClean="0"/>
              <a:t> И.М., Ермакова Г.А., </a:t>
            </a:r>
            <a:r>
              <a:rPr lang="ru-RU" dirty="0" err="1" smtClean="0"/>
              <a:t>Струбина</a:t>
            </a:r>
            <a:r>
              <a:rPr lang="ru-RU" dirty="0" smtClean="0"/>
              <a:t> Е.И, Серов И.Н. </a:t>
            </a:r>
          </a:p>
          <a:p>
            <a:pPr algn="just">
              <a:lnSpc>
                <a:spcPct val="150000"/>
              </a:lnSpc>
            </a:pPr>
            <a:r>
              <a:rPr lang="ru-RU" b="1" dirty="0">
                <a:latin typeface="Times New Roman"/>
                <a:ea typeface="Times New Roman"/>
                <a:cs typeface="Times New Roman"/>
              </a:rPr>
              <a:t> </a:t>
            </a:r>
            <a:r>
              <a:rPr lang="ru-RU" dirty="0"/>
              <a:t>Педагогический коллектив  - 75 (3 совместителя)</a:t>
            </a:r>
          </a:p>
          <a:p>
            <a:pPr algn="just">
              <a:lnSpc>
                <a:spcPct val="150000"/>
              </a:lnSpc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Учебно-вспомогательный и обслуживающий персонал</a:t>
            </a:r>
            <a:endParaRPr lang="ru-RU" dirty="0">
              <a:latin typeface="Calibri"/>
              <a:ea typeface="Times New Roman"/>
              <a:cs typeface="Times New Roman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Всего  106 работников школы</a:t>
            </a:r>
            <a:endParaRPr lang="ru-RU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278087569"/>
              </p:ext>
            </p:extLst>
          </p:nvPr>
        </p:nvGraphicFramePr>
        <p:xfrm>
          <a:off x="251520" y="260648"/>
          <a:ext cx="5155831" cy="3573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4052528850"/>
              </p:ext>
            </p:extLst>
          </p:nvPr>
        </p:nvGraphicFramePr>
        <p:xfrm>
          <a:off x="3563888" y="2780928"/>
          <a:ext cx="5076056" cy="3717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930226"/>
          </a:xfrm>
          <a:ln>
            <a:solidFill>
              <a:schemeClr val="bg2">
                <a:lumMod val="25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Численность педагогических работников, которым по результатам аттестации  присвоена квалификационная категория</a:t>
            </a:r>
            <a:endParaRPr lang="ru-RU" sz="2800" dirty="0">
              <a:solidFill>
                <a:srgbClr val="C00000"/>
              </a:solidFill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162949598"/>
              </p:ext>
            </p:extLst>
          </p:nvPr>
        </p:nvGraphicFramePr>
        <p:xfrm>
          <a:off x="0" y="2204864"/>
          <a:ext cx="4608512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932564234"/>
              </p:ext>
            </p:extLst>
          </p:nvPr>
        </p:nvGraphicFramePr>
        <p:xfrm>
          <a:off x="3995936" y="2780928"/>
          <a:ext cx="4740696" cy="33329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ln>
            <a:solidFill>
              <a:schemeClr val="bg2">
                <a:lumMod val="25000"/>
              </a:schemeClr>
            </a:solidFill>
          </a:ln>
        </p:spPr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Оснащение кабинетов учебным оборудованием</a:t>
            </a:r>
            <a:endParaRPr lang="ru-RU" dirty="0">
              <a:solidFill>
                <a:srgbClr val="C0000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83568" y="1628800"/>
          <a:ext cx="7128792" cy="4467960"/>
        </p:xfrm>
        <a:graphic>
          <a:graphicData uri="http://schemas.openxmlformats.org/drawingml/2006/table">
            <a:tbl>
              <a:tblPr/>
              <a:tblGrid>
                <a:gridCol w="5166906"/>
                <a:gridCol w="1961886"/>
              </a:tblGrid>
              <a:tr h="74466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Интерактивная доска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7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233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Мультимедийный проектор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26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893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Компьютеры, ноутбуки, моноблоки в учебных кабинетах, библиотеке и в административном распоряжении, кабинет психолога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84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233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МФУ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9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233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Сканеры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1699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Принтеры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Оборудовано кабинетов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Подключено к сети Интернет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29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25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68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78098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Школьная библиотека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268760"/>
            <a:ext cx="8003232" cy="5205192"/>
          </a:xfrm>
        </p:spPr>
        <p:txBody>
          <a:bodyPr/>
          <a:lstStyle/>
          <a:p>
            <a:pPr>
              <a:buNone/>
            </a:pPr>
            <a:r>
              <a:rPr lang="ru-RU" b="1" dirty="0" smtClean="0"/>
              <a:t>Контрольные показатели: </a:t>
            </a:r>
            <a:endParaRPr lang="ru-RU" dirty="0" smtClean="0"/>
          </a:p>
          <a:p>
            <a:r>
              <a:rPr lang="ru-RU" dirty="0" smtClean="0"/>
              <a:t> книжный фонд –51150экз. </a:t>
            </a:r>
          </a:p>
          <a:p>
            <a:r>
              <a:rPr lang="ru-RU" dirty="0" smtClean="0"/>
              <a:t>учебный фонд – 33960экз. </a:t>
            </a:r>
          </a:p>
          <a:p>
            <a:r>
              <a:rPr lang="ru-RU" dirty="0" smtClean="0"/>
              <a:t> художественная литература – 17190 </a:t>
            </a:r>
            <a:r>
              <a:rPr lang="ru-RU" dirty="0" err="1" smtClean="0"/>
              <a:t>экз</a:t>
            </a:r>
            <a:r>
              <a:rPr lang="ru-RU" dirty="0" smtClean="0"/>
              <a:t> </a:t>
            </a:r>
          </a:p>
          <a:p>
            <a:r>
              <a:rPr lang="ru-RU" dirty="0" smtClean="0"/>
              <a:t> кол-во читателей (включая учителей) – 390 </a:t>
            </a:r>
          </a:p>
          <a:p>
            <a:r>
              <a:rPr lang="ru-RU" dirty="0" smtClean="0"/>
              <a:t> книговыдача – 7248экз </a:t>
            </a:r>
          </a:p>
          <a:p>
            <a:r>
              <a:rPr lang="ru-RU" dirty="0" smtClean="0"/>
              <a:t> поступило учебников - 1274экз </a:t>
            </a:r>
          </a:p>
          <a:p>
            <a:r>
              <a:rPr lang="ru-RU" dirty="0" smtClean="0"/>
              <a:t> кол-во периодических изданий -21 </a:t>
            </a:r>
          </a:p>
          <a:p>
            <a:pPr lvl="0"/>
            <a:r>
              <a:rPr lang="ru-RU" dirty="0" smtClean="0"/>
              <a:t>Посещаемость библиотеки – 5811читателей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74638"/>
            <a:ext cx="6552728" cy="778098"/>
          </a:xfrm>
          <a:ln>
            <a:solidFill>
              <a:schemeClr val="bg2">
                <a:lumMod val="25000"/>
              </a:schemeClr>
            </a:solidFill>
          </a:ln>
        </p:spPr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Школьный психолог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63688" y="1340768"/>
            <a:ext cx="45528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Охват психологическими услугами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467543" y="1916832"/>
          <a:ext cx="8064897" cy="3672408"/>
        </p:xfrm>
        <a:graphic>
          <a:graphicData uri="http://schemas.openxmlformats.org/drawingml/2006/table">
            <a:tbl>
              <a:tblPr/>
              <a:tblGrid>
                <a:gridCol w="506441"/>
                <a:gridCol w="1028301"/>
                <a:gridCol w="120117"/>
                <a:gridCol w="422845"/>
                <a:gridCol w="925228"/>
                <a:gridCol w="1150042"/>
                <a:gridCol w="1266100"/>
                <a:gridCol w="1034793"/>
                <a:gridCol w="1611030"/>
              </a:tblGrid>
              <a:tr h="603324">
                <a:tc gridSpan="9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ru-RU" sz="2000">
                          <a:latin typeface="Times New Roman"/>
                          <a:ea typeface="Times New Roman"/>
                        </a:rPr>
                        <a:t>Кадровый состав и  контингент ОУ (кол-во чел.)</a:t>
                      </a:r>
                    </a:p>
                  </a:txBody>
                  <a:tcPr marL="65120" marR="65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06649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ru-RU" sz="2000">
                          <a:latin typeface="Times New Roman"/>
                          <a:ea typeface="Times New Roman"/>
                        </a:rPr>
                        <a:t>Администрация</a:t>
                      </a:r>
                    </a:p>
                  </a:txBody>
                  <a:tcPr marL="65120" marR="65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ru-RU" sz="2000">
                          <a:latin typeface="Times New Roman"/>
                          <a:ea typeface="Times New Roman"/>
                        </a:rPr>
                        <a:t>Педагоги</a:t>
                      </a:r>
                    </a:p>
                  </a:txBody>
                  <a:tcPr marL="65120" marR="65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</a:rPr>
                        <a:t>Другие</a:t>
                      </a: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ru-RU" sz="2000">
                          <a:latin typeface="Times New Roman"/>
                          <a:ea typeface="Times New Roman"/>
                        </a:rPr>
                        <a:t>категории персонала</a:t>
                      </a:r>
                    </a:p>
                  </a:txBody>
                  <a:tcPr marL="65120" marR="65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ru-RU" sz="2000">
                          <a:latin typeface="Times New Roman"/>
                          <a:ea typeface="Times New Roman"/>
                        </a:rPr>
                        <a:t>Обучающиеся (Воспитанники)</a:t>
                      </a:r>
                    </a:p>
                  </a:txBody>
                  <a:tcPr marL="65120" marR="65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591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ru-RU" sz="2000">
                          <a:latin typeface="Times New Roman"/>
                          <a:ea typeface="Times New Roman"/>
                        </a:rPr>
                        <a:t>всего</a:t>
                      </a:r>
                    </a:p>
                  </a:txBody>
                  <a:tcPr marL="65120" marR="65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ru-RU" sz="2000">
                          <a:latin typeface="Times New Roman"/>
                          <a:ea typeface="Times New Roman"/>
                        </a:rPr>
                        <a:t>охвачено</a:t>
                      </a: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ru-RU" sz="2000">
                          <a:latin typeface="Times New Roman"/>
                          <a:ea typeface="Times New Roman"/>
                        </a:rPr>
                        <a:t>услугами</a:t>
                      </a:r>
                    </a:p>
                  </a:txBody>
                  <a:tcPr marL="65120" marR="65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ru-RU" sz="2000">
                          <a:latin typeface="Times New Roman"/>
                          <a:ea typeface="Times New Roman"/>
                        </a:rPr>
                        <a:t>всего</a:t>
                      </a:r>
                    </a:p>
                  </a:txBody>
                  <a:tcPr marL="65120" marR="65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ru-RU" sz="2000">
                          <a:latin typeface="Times New Roman"/>
                          <a:ea typeface="Times New Roman"/>
                        </a:rPr>
                        <a:t>охвачено</a:t>
                      </a: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ru-RU" sz="2000">
                          <a:latin typeface="Times New Roman"/>
                          <a:ea typeface="Times New Roman"/>
                        </a:rPr>
                        <a:t>услугами</a:t>
                      </a:r>
                    </a:p>
                  </a:txBody>
                  <a:tcPr marL="65120" marR="65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ru-RU" sz="2000">
                          <a:latin typeface="Times New Roman"/>
                          <a:ea typeface="Times New Roman"/>
                        </a:rPr>
                        <a:t>всего</a:t>
                      </a:r>
                    </a:p>
                  </a:txBody>
                  <a:tcPr marL="65120" marR="65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ru-RU" sz="2000">
                          <a:latin typeface="Times New Roman"/>
                          <a:ea typeface="Times New Roman"/>
                        </a:rPr>
                        <a:t>охвачено</a:t>
                      </a: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ru-RU" sz="2000">
                          <a:latin typeface="Times New Roman"/>
                          <a:ea typeface="Times New Roman"/>
                        </a:rPr>
                        <a:t>услугами</a:t>
                      </a:r>
                    </a:p>
                  </a:txBody>
                  <a:tcPr marL="65120" marR="65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ru-RU" sz="2000">
                          <a:latin typeface="Times New Roman"/>
                          <a:ea typeface="Times New Roman"/>
                        </a:rPr>
                        <a:t>всего</a:t>
                      </a:r>
                    </a:p>
                  </a:txBody>
                  <a:tcPr marL="65120" marR="65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ru-RU" sz="2000">
                          <a:latin typeface="Times New Roman"/>
                          <a:ea typeface="Times New Roman"/>
                        </a:rPr>
                        <a:t>охвачено</a:t>
                      </a: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ru-RU" sz="2000">
                          <a:latin typeface="Times New Roman"/>
                          <a:ea typeface="Times New Roman"/>
                        </a:rPr>
                        <a:t>услугами</a:t>
                      </a:r>
                    </a:p>
                  </a:txBody>
                  <a:tcPr marL="65120" marR="65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332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ru-RU" sz="2000" b="1">
                          <a:latin typeface="Times New Roman"/>
                          <a:ea typeface="Times New Roman"/>
                        </a:rPr>
                        <a:t>8</a:t>
                      </a:r>
                      <a:endParaRPr lang="ru-RU" sz="2000">
                        <a:latin typeface="Times New Roman"/>
                        <a:ea typeface="Times New Roman"/>
                      </a:endParaRPr>
                    </a:p>
                  </a:txBody>
                  <a:tcPr marL="65120" marR="65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ru-RU" sz="2000" b="1">
                          <a:latin typeface="Times New Roman"/>
                          <a:ea typeface="Times New Roman"/>
                        </a:rPr>
                        <a:t>8</a:t>
                      </a:r>
                      <a:endParaRPr lang="ru-RU" sz="2000">
                        <a:latin typeface="Times New Roman"/>
                        <a:ea typeface="Times New Roman"/>
                      </a:endParaRPr>
                    </a:p>
                  </a:txBody>
                  <a:tcPr marL="65120" marR="65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ru-RU" sz="2000" b="1">
                          <a:latin typeface="Times New Roman"/>
                          <a:ea typeface="Times New Roman"/>
                        </a:rPr>
                        <a:t>68</a:t>
                      </a:r>
                      <a:endParaRPr lang="ru-RU" sz="2000">
                        <a:latin typeface="Times New Roman"/>
                        <a:ea typeface="Times New Roman"/>
                      </a:endParaRPr>
                    </a:p>
                  </a:txBody>
                  <a:tcPr marL="65120" marR="65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ru-RU" sz="2000" b="1">
                          <a:latin typeface="Times New Roman"/>
                          <a:ea typeface="Times New Roman"/>
                        </a:rPr>
                        <a:t>60</a:t>
                      </a:r>
                      <a:endParaRPr lang="ru-RU" sz="2000">
                        <a:latin typeface="Times New Roman"/>
                        <a:ea typeface="Times New Roman"/>
                      </a:endParaRPr>
                    </a:p>
                  </a:txBody>
                  <a:tcPr marL="65120" marR="65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ru-RU" sz="2000" b="1">
                          <a:latin typeface="Times New Roman"/>
                          <a:ea typeface="Times New Roman"/>
                        </a:rPr>
                        <a:t>31</a:t>
                      </a:r>
                      <a:endParaRPr lang="ru-RU" sz="2000">
                        <a:latin typeface="Times New Roman"/>
                        <a:ea typeface="Times New Roman"/>
                      </a:endParaRPr>
                    </a:p>
                  </a:txBody>
                  <a:tcPr marL="65120" marR="65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ru-RU" sz="2000" b="1">
                          <a:latin typeface="Times New Roman"/>
                          <a:ea typeface="Times New Roman"/>
                        </a:rPr>
                        <a:t>4</a:t>
                      </a:r>
                      <a:endParaRPr lang="ru-RU" sz="2000">
                        <a:latin typeface="Times New Roman"/>
                        <a:ea typeface="Times New Roman"/>
                      </a:endParaRPr>
                    </a:p>
                  </a:txBody>
                  <a:tcPr marL="65120" marR="65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ru-RU" sz="2000" b="1" dirty="0">
                          <a:latin typeface="Times New Roman"/>
                          <a:ea typeface="Times New Roman"/>
                        </a:rPr>
                        <a:t>486</a:t>
                      </a: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65120" marR="65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ru-RU" sz="2000" b="1" dirty="0">
                          <a:latin typeface="Times New Roman"/>
                          <a:ea typeface="Times New Roman"/>
                        </a:rPr>
                        <a:t>486</a:t>
                      </a: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65120" marR="65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404664"/>
            <a:ext cx="7467600" cy="864096"/>
          </a:xfrm>
          <a:ln>
            <a:solidFill>
              <a:schemeClr val="bg2">
                <a:lumMod val="25000"/>
              </a:schemeClr>
            </a:solidFill>
          </a:ln>
        </p:spPr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Медицинское сопровождение</a:t>
            </a:r>
            <a:endParaRPr lang="ru-RU" b="1" dirty="0">
              <a:solidFill>
                <a:srgbClr val="C0000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3856730"/>
              </p:ext>
            </p:extLst>
          </p:nvPr>
        </p:nvGraphicFramePr>
        <p:xfrm>
          <a:off x="611560" y="1700808"/>
          <a:ext cx="7848871" cy="1728674"/>
        </p:xfrm>
        <a:graphic>
          <a:graphicData uri="http://schemas.openxmlformats.org/drawingml/2006/table">
            <a:tbl>
              <a:tblPr/>
              <a:tblGrid>
                <a:gridCol w="1689517"/>
                <a:gridCol w="1689518"/>
                <a:gridCol w="1689518"/>
                <a:gridCol w="1397096"/>
                <a:gridCol w="1383222"/>
              </a:tblGrid>
              <a:tr h="432048">
                <a:tc>
                  <a:txBody>
                    <a:bodyPr/>
                    <a:lstStyle/>
                    <a:p>
                      <a:pPr fontAlgn="base">
                        <a:lnSpc>
                          <a:spcPts val="156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373737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Учебный год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057" marR="76057" marT="76057" marB="76057" anchor="ctr">
                    <a:lnL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56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373737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I группа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057" marR="76057" marT="76057" marB="76057" anchor="ctr">
                    <a:lnL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56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373737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II группа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057" marR="76057" marT="76057" marB="76057" anchor="ctr">
                    <a:lnL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56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373737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III группа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057" marR="76057" marT="76057" marB="76057" anchor="ctr">
                    <a:lnL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56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373737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IV группа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057" marR="76057" marT="76057" marB="76057" anchor="ctr">
                    <a:lnL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fontAlgn="base">
                        <a:lnSpc>
                          <a:spcPts val="156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373737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2013-2014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057" marR="76057" marT="76057" marB="76057" anchor="ctr">
                    <a:lnL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56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373737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057" marR="76057" marT="76057" marB="76057" anchor="ctr">
                    <a:lnL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56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373737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363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057" marR="76057" marT="76057" marB="76057" anchor="ctr">
                    <a:lnL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56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373737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115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057" marR="76057" marT="76057" marB="76057" anchor="ctr">
                    <a:lnL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56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373737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057" marR="76057" marT="76057" marB="76057" anchor="ctr">
                    <a:lnL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fontAlgn="base">
                        <a:lnSpc>
                          <a:spcPts val="156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373737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2014-2015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057" marR="76057" marT="76057" marB="76057" anchor="ctr">
                    <a:lnL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56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373737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057" marR="76057" marT="76057" marB="76057" anchor="ctr">
                    <a:lnL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56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373737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349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057" marR="76057" marT="76057" marB="76057" anchor="ctr">
                    <a:lnL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56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373737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122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057" marR="76057" marT="76057" marB="76057" anchor="ctr">
                    <a:lnL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56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373737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057" marR="76057" marT="76057" marB="76057" anchor="ctr">
                    <a:lnL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fontAlgn="base">
                        <a:lnSpc>
                          <a:spcPts val="156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373737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2015-2016</a:t>
                      </a:r>
                      <a:endParaRPr lang="ru-RU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057" marR="76057" marT="76057" marB="76057" anchor="ctr">
                    <a:lnL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600" b="1" dirty="0" smtClean="0">
                          <a:latin typeface="Calibri"/>
                        </a:rPr>
                        <a:t>60</a:t>
                      </a:r>
                      <a:endParaRPr lang="ru-RU" sz="1600" b="1" dirty="0">
                        <a:latin typeface="Calibri"/>
                      </a:endParaRPr>
                    </a:p>
                  </a:txBody>
                  <a:tcPr marL="76057" marR="76057" marT="76057" marB="76057" anchor="ctr">
                    <a:lnL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600" b="1" dirty="0" smtClean="0">
                          <a:latin typeface="Calibri"/>
                        </a:rPr>
                        <a:t>340</a:t>
                      </a:r>
                      <a:endParaRPr lang="ru-RU" sz="1600" b="1" dirty="0">
                        <a:latin typeface="Calibri"/>
                      </a:endParaRPr>
                    </a:p>
                  </a:txBody>
                  <a:tcPr marL="76057" marR="76057" marT="76057" marB="76057" anchor="ctr">
                    <a:lnL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600" b="1" dirty="0" smtClean="0">
                          <a:latin typeface="Calibri"/>
                        </a:rPr>
                        <a:t>80</a:t>
                      </a:r>
                      <a:endParaRPr lang="ru-RU" sz="1600" b="1" dirty="0">
                        <a:latin typeface="Calibri"/>
                      </a:endParaRPr>
                    </a:p>
                  </a:txBody>
                  <a:tcPr marL="76057" marR="76057" marT="76057" marB="76057" anchor="ctr">
                    <a:lnL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600" b="1" dirty="0" smtClean="0">
                          <a:latin typeface="Calibri"/>
                        </a:rPr>
                        <a:t>6</a:t>
                      </a:r>
                      <a:endParaRPr lang="ru-RU" sz="1600" b="1" dirty="0">
                        <a:latin typeface="Calibri"/>
                      </a:endParaRPr>
                    </a:p>
                  </a:txBody>
                  <a:tcPr marL="76057" marR="76057" marT="76057" marB="76057" anchor="ctr">
                    <a:lnL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539552" y="3501008"/>
            <a:ext cx="828092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373737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1 - заболевания органов дыхания -17</a:t>
            </a:r>
            <a:b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373737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373737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    2 - заболевания системы пищеварения- 14</a:t>
            </a:r>
            <a:b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373737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373737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    3 - сердечно-сосудистые заболевания - 20</a:t>
            </a:r>
            <a:b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373737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373737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    4 – заболевания костно-мышечной системы - </a:t>
            </a:r>
            <a:r>
              <a:rPr lang="ru-RU" sz="1600" b="1" dirty="0" smtClean="0">
                <a:solidFill>
                  <a:srgbClr val="373737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40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373737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373737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373737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    5 -глазные заболевания, снижение зрения- 25</a:t>
            </a:r>
            <a:b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373737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373737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    6 –кожные и аллергические заболевания - </a:t>
            </a:r>
            <a:r>
              <a:rPr lang="ru-RU" sz="1600" b="1" dirty="0" smtClean="0">
                <a:solidFill>
                  <a:srgbClr val="373737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55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373737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373737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373737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    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373737"/>
                </a:solidFill>
                <a:effectLst/>
                <a:latin typeface="Helvetica"/>
                <a:ea typeface="Times New Roman" pitchFamily="18" charset="0"/>
                <a:cs typeface="Times New Roman" pitchFamily="18" charset="0"/>
              </a:rPr>
              <a:t>7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373737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373737"/>
                </a:solidFill>
                <a:effectLst/>
                <a:latin typeface="Helvetica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373737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эндокринные нарушения - 25</a:t>
            </a:r>
            <a:b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373737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373737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    8 – ожирение -30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539552" y="5522749"/>
            <a:ext cx="72008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37373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Дополнительно: </a:t>
            </a:r>
          </a:p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37373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нервные заболевания-5 , мочеполовая система – 14 ,  	варикозная болезнь -1   ,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37373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нообразования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37373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-2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654236"/>
            <a:ext cx="2545167" cy="190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850106"/>
          </a:xfrm>
          <a:ln>
            <a:solidFill>
              <a:schemeClr val="bg2">
                <a:lumMod val="25000"/>
              </a:schemeClr>
            </a:solidFill>
          </a:ln>
        </p:spPr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организация питания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quarter" idx="1"/>
          </p:nvPr>
        </p:nvSpPr>
        <p:spPr>
          <a:xfrm>
            <a:off x="457200" y="1340768"/>
            <a:ext cx="8219256" cy="5133184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    </a:t>
            </a:r>
          </a:p>
          <a:p>
            <a:pPr>
              <a:buNone/>
            </a:pPr>
            <a:r>
              <a:rPr lang="ru-RU" dirty="0" smtClean="0"/>
              <a:t>98 % учащихся получают горячее питание  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0492628"/>
              </p:ext>
            </p:extLst>
          </p:nvPr>
        </p:nvGraphicFramePr>
        <p:xfrm>
          <a:off x="467544" y="2492896"/>
          <a:ext cx="8064897" cy="3107944"/>
        </p:xfrm>
        <a:graphic>
          <a:graphicData uri="http://schemas.openxmlformats.org/drawingml/2006/table">
            <a:tbl>
              <a:tblPr/>
              <a:tblGrid>
                <a:gridCol w="2200511"/>
                <a:gridCol w="2029042"/>
                <a:gridCol w="2029042"/>
                <a:gridCol w="1806302"/>
              </a:tblGrid>
              <a:tr h="7403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latin typeface="Calibri"/>
                          <a:ea typeface="Calibri"/>
                          <a:cs typeface="Times New Roman"/>
                        </a:rPr>
                        <a:t>Уровни 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00" marR="7620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latin typeface="Calibri"/>
                          <a:ea typeface="Calibri"/>
                          <a:cs typeface="Times New Roman"/>
                        </a:rPr>
                        <a:t>2013-2014 </a:t>
                      </a:r>
                      <a:r>
                        <a:rPr lang="ru-RU" sz="1800" b="1" dirty="0" err="1">
                          <a:latin typeface="Calibri"/>
                          <a:ea typeface="Calibri"/>
                          <a:cs typeface="Times New Roman"/>
                        </a:rPr>
                        <a:t>уч.год</a:t>
                      </a:r>
                      <a:r>
                        <a:rPr lang="ru-RU" sz="1800" b="1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00" marR="7620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latin typeface="Calibri"/>
                          <a:ea typeface="Calibri"/>
                          <a:cs typeface="Times New Roman"/>
                        </a:rPr>
                        <a:t>2014-2015 уч.год 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00" marR="7620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latin typeface="Calibri"/>
                          <a:ea typeface="Calibri"/>
                          <a:cs typeface="Times New Roman"/>
                        </a:rPr>
                        <a:t>2015-2016уч.год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5"/>
                    </a:solidFill>
                  </a:tcPr>
                </a:tc>
              </a:tr>
              <a:tr h="7651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latin typeface="Calibri"/>
                          <a:ea typeface="Calibri"/>
                          <a:cs typeface="Times New Roman"/>
                        </a:rPr>
                        <a:t>Начальное общее образование</a:t>
                      </a:r>
                    </a:p>
                  </a:txBody>
                  <a:tcPr marL="76200" marR="7620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latin typeface="Calibri"/>
                          <a:ea typeface="Calibri"/>
                          <a:cs typeface="Times New Roman"/>
                        </a:rPr>
                        <a:t>199</a:t>
                      </a:r>
                    </a:p>
                  </a:txBody>
                  <a:tcPr marL="76200" marR="7620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latin typeface="Calibri"/>
                          <a:ea typeface="Calibri"/>
                          <a:cs typeface="Times New Roman"/>
                        </a:rPr>
                        <a:t>197</a:t>
                      </a:r>
                    </a:p>
                  </a:txBody>
                  <a:tcPr marL="76200" marR="7620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dirty="0" smtClean="0"/>
                        <a:t>181</a:t>
                      </a:r>
                      <a:endParaRPr lang="ru-RU" dirty="0"/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51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latin typeface="Calibri"/>
                          <a:ea typeface="Calibri"/>
                          <a:cs typeface="Times New Roman"/>
                        </a:rPr>
                        <a:t>Основное общее образование</a:t>
                      </a:r>
                    </a:p>
                  </a:txBody>
                  <a:tcPr marL="76200" marR="7620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latin typeface="Calibri"/>
                          <a:ea typeface="Calibri"/>
                          <a:cs typeface="Times New Roman"/>
                        </a:rPr>
                        <a:t>222</a:t>
                      </a:r>
                    </a:p>
                  </a:txBody>
                  <a:tcPr marL="76200" marR="7620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latin typeface="Calibri"/>
                          <a:ea typeface="Calibri"/>
                          <a:cs typeface="Times New Roman"/>
                        </a:rPr>
                        <a:t>230</a:t>
                      </a:r>
                    </a:p>
                  </a:txBody>
                  <a:tcPr marL="76200" marR="7620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latin typeface="Calibri"/>
                          <a:ea typeface="Calibri"/>
                          <a:cs typeface="Times New Roman"/>
                        </a:rPr>
                        <a:t>144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51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latin typeface="Calibri"/>
                          <a:ea typeface="Calibri"/>
                          <a:cs typeface="Times New Roman"/>
                        </a:rPr>
                        <a:t>Среднее общее образование</a:t>
                      </a:r>
                    </a:p>
                  </a:txBody>
                  <a:tcPr marL="76200" marR="7620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latin typeface="Calibri"/>
                          <a:ea typeface="Calibri"/>
                          <a:cs typeface="Times New Roman"/>
                        </a:rPr>
                        <a:t>69</a:t>
                      </a:r>
                    </a:p>
                  </a:txBody>
                  <a:tcPr marL="76200" marR="7620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latin typeface="Calibri"/>
                          <a:ea typeface="Calibri"/>
                          <a:cs typeface="Times New Roman"/>
                        </a:rPr>
                        <a:t>63</a:t>
                      </a:r>
                    </a:p>
                  </a:txBody>
                  <a:tcPr marL="76200" marR="7620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latin typeface="Calibri"/>
                          <a:ea typeface="Calibri"/>
                          <a:cs typeface="Times New Roman"/>
                        </a:rPr>
                        <a:t>26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32656"/>
            <a:ext cx="2112235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60648"/>
            <a:ext cx="5976664" cy="868958"/>
          </a:xfrm>
          <a:ln>
            <a:solidFill>
              <a:schemeClr val="bg2">
                <a:lumMod val="25000"/>
              </a:schemeClr>
            </a:solidFill>
          </a:ln>
        </p:spPr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Школьный участок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ru-RU" sz="1600" dirty="0" smtClean="0"/>
              <a:t>Картофель – 341кг</a:t>
            </a:r>
          </a:p>
          <a:p>
            <a:pPr>
              <a:buNone/>
            </a:pPr>
            <a:r>
              <a:rPr lang="ru-RU" sz="1600" dirty="0" smtClean="0"/>
              <a:t>Свекла – около 500кг</a:t>
            </a:r>
          </a:p>
          <a:p>
            <a:pPr>
              <a:buNone/>
            </a:pPr>
            <a:r>
              <a:rPr lang="ru-RU" sz="1600" dirty="0" smtClean="0"/>
              <a:t>Морковь – 98кг</a:t>
            </a:r>
          </a:p>
          <a:p>
            <a:pPr>
              <a:buNone/>
            </a:pPr>
            <a:r>
              <a:rPr lang="ru-RU" sz="1600" dirty="0" smtClean="0"/>
              <a:t>Лук – 77кг</a:t>
            </a:r>
          </a:p>
          <a:p>
            <a:pPr>
              <a:buNone/>
            </a:pPr>
            <a:r>
              <a:rPr lang="ru-RU" sz="1600" dirty="0" smtClean="0"/>
              <a:t>Кабачки- 80кг</a:t>
            </a:r>
          </a:p>
          <a:p>
            <a:pPr>
              <a:buNone/>
            </a:pPr>
            <a:r>
              <a:rPr lang="ru-RU" sz="1600" dirty="0" smtClean="0"/>
              <a:t>Тыква – 150кг</a:t>
            </a:r>
          </a:p>
          <a:p>
            <a:pPr>
              <a:buNone/>
            </a:pPr>
            <a:r>
              <a:rPr lang="ru-RU" sz="1600" dirty="0" smtClean="0"/>
              <a:t>Капуста - 430кг</a:t>
            </a:r>
          </a:p>
          <a:p>
            <a:pPr>
              <a:buNone/>
            </a:pPr>
            <a:r>
              <a:rPr lang="ru-RU" sz="1600" dirty="0" smtClean="0"/>
              <a:t>Кольраби – 60кг</a:t>
            </a:r>
          </a:p>
          <a:p>
            <a:pPr>
              <a:buNone/>
            </a:pPr>
            <a:r>
              <a:rPr lang="ru-RU" sz="1600" dirty="0" smtClean="0"/>
              <a:t>Помидоры , огурцы, перцы - около 100кг</a:t>
            </a:r>
          </a:p>
          <a:p>
            <a:pPr>
              <a:buNone/>
            </a:pPr>
            <a:r>
              <a:rPr lang="ru-RU" sz="1600" dirty="0" smtClean="0"/>
              <a:t>Зелень, чеснок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863" y="2204572"/>
            <a:ext cx="1728192" cy="12961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959" y="4869160"/>
            <a:ext cx="1558022" cy="10822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22495" y="3118837"/>
            <a:ext cx="2129541" cy="15971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434425"/>
            <a:ext cx="1817430" cy="13630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1434425"/>
            <a:ext cx="1781596" cy="133619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54975" y="4883277"/>
            <a:ext cx="1706762" cy="128007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343" y="3000582"/>
            <a:ext cx="1802111" cy="135158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3408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Правоустанавливающие документы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6707088" cy="4873752"/>
          </a:xfrm>
        </p:spPr>
        <p:txBody>
          <a:bodyPr>
            <a:normAutofit lnSpcReduction="10000"/>
          </a:bodyPr>
          <a:lstStyle/>
          <a:p>
            <a:pPr fontAlgn="base"/>
            <a:r>
              <a:rPr lang="ru-RU" dirty="0" smtClean="0"/>
              <a:t>Юридический адрес: 152760, Ярославская область, с. Брейтово, ул.Республиканская, д. 54; телефон/факс (48545)21286,  </a:t>
            </a:r>
            <a:r>
              <a:rPr lang="en-US" dirty="0" err="1" smtClean="0"/>
              <a:t>breitovoschooll</a:t>
            </a:r>
            <a:r>
              <a:rPr lang="ru-RU" dirty="0" smtClean="0"/>
              <a:t>@</a:t>
            </a:r>
            <a:r>
              <a:rPr lang="en-US" dirty="0" smtClean="0"/>
              <a:t>mail</a:t>
            </a:r>
            <a:r>
              <a:rPr lang="ru-RU" dirty="0" smtClean="0"/>
              <a:t>.</a:t>
            </a:r>
          </a:p>
          <a:p>
            <a:pPr fontAlgn="base"/>
            <a:r>
              <a:rPr lang="ru-RU" dirty="0" smtClean="0"/>
              <a:t> Учредитель – Управление образования администрации </a:t>
            </a:r>
            <a:r>
              <a:rPr lang="ru-RU" dirty="0" err="1" smtClean="0"/>
              <a:t>Брейтовского</a:t>
            </a:r>
            <a:r>
              <a:rPr lang="ru-RU" dirty="0" smtClean="0"/>
              <a:t> муниципального района</a:t>
            </a:r>
          </a:p>
          <a:p>
            <a:pPr fontAlgn="base"/>
            <a:r>
              <a:rPr lang="ru-RU" dirty="0" smtClean="0"/>
              <a:t>  ОКПО 21716270, ОГРН 1027601492489, ИНН 7615001308, КПП 772101001 </a:t>
            </a:r>
          </a:p>
          <a:p>
            <a:r>
              <a:rPr lang="ru-RU" dirty="0" err="1" smtClean="0"/>
              <a:t>Лицензиея</a:t>
            </a:r>
            <a:r>
              <a:rPr lang="ru-RU" dirty="0" smtClean="0"/>
              <a:t> от 04.03.2016г. серия 76Л02 №0000903 регистрационный №140/16.</a:t>
            </a:r>
          </a:p>
          <a:p>
            <a:r>
              <a:rPr lang="ru-RU" dirty="0" smtClean="0"/>
              <a:t>Свидетельство о государственной аккредитации от 18.04.2016 №0000346</a:t>
            </a:r>
            <a:endParaRPr lang="ru-RU" dirty="0"/>
          </a:p>
        </p:txBody>
      </p:sp>
      <p:pic>
        <p:nvPicPr>
          <p:cNvPr id="4" name="Рисунок 3" descr="G:\св-во1.bmp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3284984"/>
            <a:ext cx="1547664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G:\лицензия.bmp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4288" y="1196752"/>
            <a:ext cx="1475656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5240" cy="850106"/>
          </a:xfrm>
          <a:ln>
            <a:solidFill>
              <a:schemeClr val="bg2">
                <a:lumMod val="25000"/>
              </a:schemeClr>
            </a:solidFill>
          </a:ln>
        </p:spPr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Организация безопасности в школе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ru-RU" b="1" dirty="0" smtClean="0"/>
              <a:t>Комплексная безопасность школы:</a:t>
            </a:r>
          </a:p>
          <a:p>
            <a:r>
              <a:rPr lang="ru-RU" dirty="0" smtClean="0"/>
              <a:t> пожарная безопасность </a:t>
            </a:r>
          </a:p>
          <a:p>
            <a:r>
              <a:rPr lang="ru-RU" dirty="0" smtClean="0"/>
              <a:t> антитеррористическая защищенность </a:t>
            </a:r>
          </a:p>
          <a:p>
            <a:r>
              <a:rPr lang="ru-RU" dirty="0" smtClean="0"/>
              <a:t> гражданская оборона </a:t>
            </a:r>
          </a:p>
          <a:p>
            <a:r>
              <a:rPr lang="ru-RU" dirty="0" smtClean="0"/>
              <a:t> охрана труда </a:t>
            </a:r>
          </a:p>
          <a:p>
            <a:r>
              <a:rPr lang="ru-RU" dirty="0" smtClean="0"/>
              <a:t> профилактика детского травматизма 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316" y="2946272"/>
            <a:ext cx="2136155" cy="16021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824" y="4784072"/>
            <a:ext cx="1803647" cy="135273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523" y="4996165"/>
            <a:ext cx="2008927" cy="150669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1340768"/>
            <a:ext cx="1896292" cy="142221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539552" y="4397509"/>
            <a:ext cx="1951377" cy="1463533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4853220" y="4968448"/>
            <a:ext cx="1831096" cy="1373322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197768"/>
            <a:ext cx="6512511" cy="1143000"/>
          </a:xfrm>
        </p:spPr>
        <p:txBody>
          <a:bodyPr>
            <a:normAutofit/>
          </a:bodyPr>
          <a:lstStyle/>
          <a:p>
            <a:pPr algn="ctr"/>
            <a:r>
              <a:rPr lang="ru-RU" sz="3000" b="1" dirty="0" smtClean="0">
                <a:solidFill>
                  <a:srgbClr val="C00000"/>
                </a:solidFill>
              </a:rPr>
              <a:t>Программа «Доступная среда»</a:t>
            </a:r>
            <a:r>
              <a:rPr lang="ru-RU" sz="3000" dirty="0" smtClean="0"/>
              <a:t/>
            </a:r>
            <a:br>
              <a:rPr lang="ru-RU" sz="3000" dirty="0" smtClean="0"/>
            </a:br>
            <a:endParaRPr lang="ru-RU" sz="3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852936"/>
            <a:ext cx="4633382" cy="347503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39" y="4005064"/>
            <a:ext cx="2620616" cy="196546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187624" y="1340768"/>
            <a:ext cx="65527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/>
              <a:t>п</a:t>
            </a:r>
            <a:r>
              <a:rPr lang="ru-RU" sz="3200" dirty="0" smtClean="0"/>
              <a:t>аспорт доступности </a:t>
            </a:r>
            <a:endParaRPr lang="ru-RU" sz="3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67544" y="2348880"/>
            <a:ext cx="82089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</a:rPr>
              <a:t>Приобретено оборудование для обучения детей -инвалидов</a:t>
            </a:r>
            <a:endParaRPr lang="ru-RU" sz="2400" dirty="0">
              <a:solidFill>
                <a:srgbClr val="000000"/>
              </a:solidFill>
              <a:effectLst/>
              <a:latin typeface="Times New Roman"/>
              <a:ea typeface="Times New Roman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922114"/>
          </a:xfrm>
          <a:ln>
            <a:solidFill>
              <a:schemeClr val="bg2">
                <a:lumMod val="25000"/>
              </a:schemeClr>
            </a:solidFill>
          </a:ln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Социальное партнёрство школы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340768"/>
            <a:ext cx="8003232" cy="5133184"/>
          </a:xfrm>
        </p:spPr>
        <p:txBody>
          <a:bodyPr>
            <a:normAutofit fontScale="92500" lnSpcReduction="20000"/>
          </a:bodyPr>
          <a:lstStyle/>
          <a:p>
            <a:pPr fontAlgn="base"/>
            <a:r>
              <a:rPr lang="ru-RU" dirty="0" smtClean="0"/>
              <a:t>Молодежный центр</a:t>
            </a:r>
          </a:p>
          <a:p>
            <a:pPr fontAlgn="base"/>
            <a:r>
              <a:rPr lang="ru-RU" dirty="0" smtClean="0"/>
              <a:t>- Совет ветеранов</a:t>
            </a:r>
          </a:p>
          <a:p>
            <a:pPr fontAlgn="base"/>
            <a:r>
              <a:rPr lang="ru-RU" dirty="0" smtClean="0"/>
              <a:t>- </a:t>
            </a:r>
            <a:r>
              <a:rPr lang="ru-RU" dirty="0" err="1" smtClean="0"/>
              <a:t>Культурно-досуговый</a:t>
            </a:r>
            <a:r>
              <a:rPr lang="ru-RU" dirty="0" smtClean="0"/>
              <a:t> центр</a:t>
            </a:r>
          </a:p>
          <a:p>
            <a:pPr fontAlgn="base"/>
            <a:r>
              <a:rPr lang="ru-RU" dirty="0" smtClean="0"/>
              <a:t>- </a:t>
            </a:r>
            <a:r>
              <a:rPr lang="ru-RU" dirty="0" err="1" smtClean="0"/>
              <a:t>Брейтовское</a:t>
            </a:r>
            <a:r>
              <a:rPr lang="ru-RU" dirty="0" smtClean="0"/>
              <a:t> сельское поселение</a:t>
            </a:r>
          </a:p>
          <a:p>
            <a:pPr fontAlgn="base"/>
            <a:r>
              <a:rPr lang="ru-RU" dirty="0" smtClean="0"/>
              <a:t>- ЦРБ (программа «Здоровье»)</a:t>
            </a:r>
          </a:p>
          <a:p>
            <a:pPr fontAlgn="base"/>
            <a:r>
              <a:rPr lang="ru-RU" dirty="0" smtClean="0"/>
              <a:t>- Управление по делам культуры и молодежной политики администрации района</a:t>
            </a:r>
          </a:p>
          <a:p>
            <a:pPr fontAlgn="base"/>
            <a:r>
              <a:rPr lang="ru-RU" dirty="0" smtClean="0"/>
              <a:t>- Отделение полиции «</a:t>
            </a:r>
            <a:r>
              <a:rPr lang="ru-RU" dirty="0" err="1" smtClean="0"/>
              <a:t>Брейтовское</a:t>
            </a:r>
            <a:r>
              <a:rPr lang="ru-RU" dirty="0" smtClean="0"/>
              <a:t>»</a:t>
            </a:r>
          </a:p>
          <a:p>
            <a:pPr fontAlgn="base"/>
            <a:r>
              <a:rPr lang="ru-RU" dirty="0" smtClean="0"/>
              <a:t>- Редакция газеты «</a:t>
            </a:r>
            <a:r>
              <a:rPr lang="ru-RU" dirty="0" err="1" smtClean="0"/>
              <a:t>Брейтовские</a:t>
            </a:r>
            <a:r>
              <a:rPr lang="ru-RU" dirty="0" smtClean="0"/>
              <a:t> новости»</a:t>
            </a:r>
          </a:p>
          <a:p>
            <a:pPr fontAlgn="base"/>
            <a:r>
              <a:rPr lang="ru-RU" dirty="0" smtClean="0"/>
              <a:t>- Центр занятости</a:t>
            </a:r>
          </a:p>
          <a:p>
            <a:pPr fontAlgn="base"/>
            <a:r>
              <a:rPr lang="ru-RU" dirty="0" smtClean="0"/>
              <a:t>- Музей</a:t>
            </a:r>
          </a:p>
          <a:p>
            <a:pPr fontAlgn="base"/>
            <a:r>
              <a:rPr lang="ru-RU" dirty="0" smtClean="0"/>
              <a:t>- Библиотеки</a:t>
            </a:r>
          </a:p>
          <a:p>
            <a:pPr fontAlgn="base"/>
            <a:r>
              <a:rPr lang="ru-RU" dirty="0" smtClean="0"/>
              <a:t>- Военкомат</a:t>
            </a:r>
          </a:p>
          <a:p>
            <a:pPr fontAlgn="base"/>
            <a:r>
              <a:rPr lang="ru-RU" dirty="0" smtClean="0"/>
              <a:t>- МУ «Комплексный центр социального обслуживания населения»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2876056614"/>
              </p:ext>
            </p:extLst>
          </p:nvPr>
        </p:nvGraphicFramePr>
        <p:xfrm>
          <a:off x="467544" y="764704"/>
          <a:ext cx="8064896" cy="5544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602525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84" y="-27384"/>
            <a:ext cx="5575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Средний балл единого государственного экзамена выпускников 11 класса по русскому языку</a:t>
            </a:r>
            <a:endParaRPr lang="ru-RU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311064195"/>
              </p:ext>
            </p:extLst>
          </p:nvPr>
        </p:nvGraphicFramePr>
        <p:xfrm>
          <a:off x="179512" y="618947"/>
          <a:ext cx="4392488" cy="27380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072528" y="2564904"/>
            <a:ext cx="5071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Средний балл единого государственного экзамена выпускников 11 класса по </a:t>
            </a:r>
            <a:r>
              <a:rPr lang="ru-RU" b="1" dirty="0" smtClean="0"/>
              <a:t>математике</a:t>
            </a: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823059896"/>
              </p:ext>
            </p:extLst>
          </p:nvPr>
        </p:nvGraphicFramePr>
        <p:xfrm>
          <a:off x="4283968" y="3501008"/>
          <a:ext cx="4354379" cy="26649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113511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1115616" y="404664"/>
            <a:ext cx="7200800" cy="23967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b="1" dirty="0">
                <a:solidFill>
                  <a:srgbClr val="C00000"/>
                </a:solidFill>
              </a:rPr>
              <a:t>Воробьева Дарья </a:t>
            </a:r>
            <a:r>
              <a:rPr lang="ru-RU" sz="1600" dirty="0"/>
              <a:t>- </a:t>
            </a:r>
            <a:r>
              <a:rPr lang="ru-RU" sz="1600" b="1" dirty="0" smtClean="0"/>
              <a:t>ученица </a:t>
            </a:r>
            <a:r>
              <a:rPr lang="ru-RU" sz="1600" b="1" dirty="0"/>
              <a:t>11б класса,</a:t>
            </a:r>
          </a:p>
          <a:p>
            <a:pPr marL="0" indent="0">
              <a:buNone/>
            </a:pPr>
            <a:r>
              <a:rPr lang="ru-RU" sz="1600" b="1" dirty="0"/>
              <a:t>стипендиат </a:t>
            </a:r>
            <a:r>
              <a:rPr lang="ru-RU" sz="1600" b="1" dirty="0" smtClean="0"/>
              <a:t>Департамента образования </a:t>
            </a:r>
            <a:r>
              <a:rPr lang="ru-RU" sz="1600" b="1" dirty="0"/>
              <a:t>Ярославской области</a:t>
            </a:r>
          </a:p>
          <a:p>
            <a:pPr marL="0" indent="0">
              <a:buNone/>
            </a:pPr>
            <a:r>
              <a:rPr lang="ru-RU" sz="1600" b="1" dirty="0"/>
              <a:t>(2015-2016 </a:t>
            </a:r>
            <a:r>
              <a:rPr lang="ru-RU" sz="1600" b="1" dirty="0" err="1"/>
              <a:t>уч.г</a:t>
            </a:r>
            <a:r>
              <a:rPr lang="ru-RU" sz="1600" b="1" dirty="0"/>
              <a:t>.)</a:t>
            </a:r>
          </a:p>
          <a:p>
            <a:endParaRPr lang="ru-RU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12052"/>
            <a:ext cx="1944216" cy="2983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957" y="2665435"/>
            <a:ext cx="1757536" cy="2306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445862"/>
            <a:ext cx="3348372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808" y="4005064"/>
            <a:ext cx="3138156" cy="1724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09589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  <a:ln>
            <a:solidFill>
              <a:schemeClr val="bg2">
                <a:lumMod val="25000"/>
              </a:schemeClr>
            </a:solidFill>
          </a:ln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Воспитательная работа школы </a:t>
            </a:r>
            <a:endParaRPr lang="ru-RU" sz="3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57200" y="1600200"/>
            <a:ext cx="8291264" cy="4525963"/>
          </a:xfrm>
          <a:ln>
            <a:solidFill>
              <a:schemeClr val="bg2">
                <a:lumMod val="25000"/>
              </a:schemeClr>
            </a:solidFill>
          </a:ln>
        </p:spPr>
        <p:txBody>
          <a:bodyPr>
            <a:normAutofit/>
          </a:bodyPr>
          <a:lstStyle/>
          <a:p>
            <a:r>
              <a:rPr lang="ru-RU" b="1" i="1" dirty="0">
                <a:ea typeface="Times New Roman"/>
                <a:cs typeface="Times New Roman"/>
              </a:rPr>
              <a:t>Гражданско-патриотическое </a:t>
            </a:r>
            <a:endParaRPr lang="ru-RU" b="1" i="1" dirty="0" smtClean="0">
              <a:ea typeface="Times New Roman"/>
              <a:cs typeface="Times New Roman"/>
            </a:endParaRPr>
          </a:p>
          <a:p>
            <a:r>
              <a:rPr lang="ru-RU" b="1" i="1" dirty="0" smtClean="0">
                <a:ea typeface="Times New Roman"/>
                <a:cs typeface="Times New Roman"/>
              </a:rPr>
              <a:t>Духовно-нравственное направление</a:t>
            </a:r>
          </a:p>
          <a:p>
            <a:r>
              <a:rPr lang="ru-RU" b="1" i="1" dirty="0">
                <a:ea typeface="Times New Roman"/>
                <a:cs typeface="Times New Roman"/>
              </a:rPr>
              <a:t>Учебно-познавательное </a:t>
            </a:r>
            <a:r>
              <a:rPr lang="ru-RU" b="1" i="1" dirty="0" smtClean="0">
                <a:ea typeface="Times New Roman"/>
                <a:cs typeface="Times New Roman"/>
              </a:rPr>
              <a:t>направление</a:t>
            </a:r>
          </a:p>
          <a:p>
            <a:r>
              <a:rPr lang="ru-RU" b="1" i="1" dirty="0">
                <a:ea typeface="Times New Roman"/>
                <a:cs typeface="Times New Roman"/>
              </a:rPr>
              <a:t>Художественно-эстетическое </a:t>
            </a:r>
            <a:r>
              <a:rPr lang="ru-RU" b="1" i="1" dirty="0" smtClean="0">
                <a:ea typeface="Times New Roman"/>
                <a:cs typeface="Times New Roman"/>
              </a:rPr>
              <a:t>направление</a:t>
            </a:r>
          </a:p>
          <a:p>
            <a:r>
              <a:rPr lang="ru-RU" b="1" i="1" dirty="0">
                <a:ea typeface="Times New Roman"/>
                <a:cs typeface="Times New Roman"/>
              </a:rPr>
              <a:t>Трудовое </a:t>
            </a:r>
            <a:r>
              <a:rPr lang="ru-RU" b="1" i="1" dirty="0" smtClean="0">
                <a:ea typeface="Times New Roman"/>
                <a:cs typeface="Times New Roman"/>
              </a:rPr>
              <a:t>воспитание</a:t>
            </a:r>
          </a:p>
          <a:p>
            <a:r>
              <a:rPr lang="ru-RU" b="1" i="1" dirty="0">
                <a:ea typeface="Times New Roman"/>
                <a:cs typeface="Times New Roman"/>
              </a:rPr>
              <a:t>Ученическое </a:t>
            </a:r>
            <a:r>
              <a:rPr lang="ru-RU" b="1" i="1" dirty="0" smtClean="0">
                <a:ea typeface="Times New Roman"/>
                <a:cs typeface="Times New Roman"/>
              </a:rPr>
              <a:t>самоуправление</a:t>
            </a:r>
          </a:p>
          <a:p>
            <a:pPr algn="just">
              <a:spcAft>
                <a:spcPts val="1080"/>
              </a:spcAft>
            </a:pPr>
            <a:r>
              <a:rPr lang="ru-RU" b="1" i="1" dirty="0">
                <a:solidFill>
                  <a:srgbClr val="000000"/>
                </a:solidFill>
                <a:ea typeface="Times New Roman"/>
              </a:rPr>
              <a:t>Внеурочная </a:t>
            </a:r>
            <a:r>
              <a:rPr lang="ru-RU" b="1" i="1" dirty="0" smtClean="0">
                <a:solidFill>
                  <a:srgbClr val="000000"/>
                </a:solidFill>
                <a:ea typeface="Times New Roman"/>
              </a:rPr>
              <a:t>деятельность</a:t>
            </a:r>
          </a:p>
          <a:p>
            <a:pPr algn="just">
              <a:spcAft>
                <a:spcPts val="1080"/>
              </a:spcAft>
            </a:pPr>
            <a:r>
              <a:rPr lang="ru-RU" b="1" i="1" dirty="0">
                <a:solidFill>
                  <a:srgbClr val="000000"/>
                </a:solidFill>
                <a:ea typeface="Times New Roman"/>
              </a:rPr>
              <a:t>Работа с родителями</a:t>
            </a:r>
            <a:endParaRPr lang="ru-RU" dirty="0">
              <a:solidFill>
                <a:srgbClr val="000000"/>
              </a:solidFill>
              <a:ea typeface="Times New Roman"/>
            </a:endParaRPr>
          </a:p>
          <a:p>
            <a:pPr algn="just">
              <a:spcAft>
                <a:spcPts val="1080"/>
              </a:spcAft>
            </a:pPr>
            <a:endParaRPr lang="ru-RU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84119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74638"/>
            <a:ext cx="6809184" cy="706090"/>
          </a:xfrm>
          <a:ln>
            <a:solidFill>
              <a:schemeClr val="bg2">
                <a:lumMod val="25000"/>
              </a:schemeClr>
            </a:solidFill>
          </a:ln>
        </p:spPr>
        <p:txBody>
          <a:bodyPr/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Школьные традиции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ln>
            <a:solidFill>
              <a:schemeClr val="bg2">
                <a:lumMod val="25000"/>
              </a:schemeClr>
            </a:solidFill>
          </a:ln>
        </p:spPr>
        <p:txBody>
          <a:bodyPr>
            <a:normAutofit fontScale="92500" lnSpcReduction="10000"/>
          </a:bodyPr>
          <a:lstStyle/>
          <a:p>
            <a:pPr algn="just">
              <a:spcAft>
                <a:spcPts val="875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День Знаний. Первый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звонок </a:t>
            </a:r>
            <a:endParaRPr lang="ru-RU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algn="just">
              <a:spcAft>
                <a:spcPts val="875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День Учителя</a:t>
            </a:r>
            <a:endParaRPr lang="ru-RU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algn="just">
              <a:spcAft>
                <a:spcPts val="875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Посвящение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в первоклассники </a:t>
            </a:r>
          </a:p>
          <a:p>
            <a:pPr algn="just">
              <a:spcAft>
                <a:spcPts val="875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Ярмарки благотворительности</a:t>
            </a:r>
            <a:endParaRPr lang="ru-RU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algn="just">
              <a:spcAft>
                <a:spcPts val="875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Участие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в митинге «9мая» участие в патриотической акции «Бессмертный полк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»</a:t>
            </a:r>
            <a:endParaRPr lang="ru-RU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algn="just">
              <a:spcAft>
                <a:spcPts val="875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Серия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новогодних мероприятий </a:t>
            </a:r>
          </a:p>
          <a:p>
            <a:pPr algn="just">
              <a:spcAft>
                <a:spcPts val="875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Зарница </a:t>
            </a:r>
            <a:endParaRPr lang="ru-RU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algn="just">
              <a:spcAft>
                <a:spcPts val="875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Последний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звонок </a:t>
            </a:r>
          </a:p>
          <a:p>
            <a:pPr algn="just">
              <a:spcAft>
                <a:spcPts val="875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Вечер  встречи выпускников и др.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36943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138" y="210615"/>
            <a:ext cx="2488669" cy="16591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375" y="210615"/>
            <a:ext cx="2488669" cy="16591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201" y="4268980"/>
            <a:ext cx="2488669" cy="16591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74" y="2331180"/>
            <a:ext cx="2488669" cy="165911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473" y="4509120"/>
            <a:ext cx="2676714" cy="178447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54" y="4293096"/>
            <a:ext cx="2733708" cy="182247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74" y="105032"/>
            <a:ext cx="2805417" cy="187027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473" y="2128547"/>
            <a:ext cx="2733707" cy="182247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526" y="2167821"/>
            <a:ext cx="2692344" cy="1794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8724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078" y="2878024"/>
            <a:ext cx="2259122" cy="16943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71" y="237105"/>
            <a:ext cx="3144012" cy="23580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443" y="116632"/>
            <a:ext cx="1636402" cy="23580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748" y="2678078"/>
            <a:ext cx="2548172" cy="19111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843490"/>
            <a:ext cx="2603483" cy="17288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600" y="229731"/>
            <a:ext cx="2920600" cy="21904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147" y="5009641"/>
            <a:ext cx="2201601" cy="165120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443" y="4775910"/>
            <a:ext cx="2606896" cy="1955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7692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62074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Общая характеристика зданий</a:t>
            </a:r>
            <a:endParaRPr lang="ru-RU" b="1" dirty="0">
              <a:solidFill>
                <a:srgbClr val="C0000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11560" y="1412776"/>
          <a:ext cx="7776864" cy="4608513"/>
        </p:xfrm>
        <a:graphic>
          <a:graphicData uri="http://schemas.openxmlformats.org/drawingml/2006/table">
            <a:tbl>
              <a:tblPr/>
              <a:tblGrid>
                <a:gridCol w="855455"/>
                <a:gridCol w="1694310"/>
                <a:gridCol w="1362637"/>
                <a:gridCol w="1443079"/>
                <a:gridCol w="1428455"/>
                <a:gridCol w="992928"/>
              </a:tblGrid>
              <a:tr h="1174534">
                <a:tc>
                  <a:txBody>
                    <a:bodyPr/>
                    <a:lstStyle/>
                    <a:p>
                      <a:pPr fontAlgn="base">
                        <a:lnSpc>
                          <a:spcPts val="156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№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56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фотография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56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название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56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Проектная мощность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56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Фактическая наполняемость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56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Год постройки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74214">
                <a:tc>
                  <a:txBody>
                    <a:bodyPr/>
                    <a:lstStyle/>
                    <a:p>
                      <a:pPr fontAlgn="base">
                        <a:lnSpc>
                          <a:spcPts val="156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560"/>
                        </a:lnSpc>
                        <a:spcAft>
                          <a:spcPts val="0"/>
                        </a:spcAft>
                      </a:pPr>
                      <a:endParaRPr lang="ru-RU" sz="14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56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Основное здание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56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740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56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291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56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1981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9765">
                <a:tc>
                  <a:txBody>
                    <a:bodyPr/>
                    <a:lstStyle/>
                    <a:p>
                      <a:pPr fontAlgn="base">
                        <a:lnSpc>
                          <a:spcPts val="156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56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56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Здание начальной школы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56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120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56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181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56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1993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00353" name="Рисунок 3" descr="http://76412sbrschool.edusite.ru/images/p96_imgp09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2708920"/>
            <a:ext cx="1512168" cy="974185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4653136"/>
            <a:ext cx="1599857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47" y="170165"/>
            <a:ext cx="2379982" cy="15841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618" y="180668"/>
            <a:ext cx="2628666" cy="17524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132856"/>
            <a:ext cx="2672074" cy="17828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87719"/>
            <a:ext cx="2753204" cy="18347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657" y="4437112"/>
            <a:ext cx="3185253" cy="212267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84" y="4437111"/>
            <a:ext cx="3185253" cy="212267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024" y="2302762"/>
            <a:ext cx="2672074" cy="178285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2311998"/>
            <a:ext cx="2753205" cy="183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9754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84" y="2235046"/>
            <a:ext cx="2702873" cy="180121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442401"/>
            <a:ext cx="2547711" cy="169781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544781"/>
            <a:ext cx="2202519" cy="14677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470501"/>
            <a:ext cx="2520280" cy="16795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23" y="266826"/>
            <a:ext cx="2811176" cy="18733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4483173"/>
            <a:ext cx="2811176" cy="187338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4452221"/>
            <a:ext cx="2857622" cy="190433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622" y="2453280"/>
            <a:ext cx="2266235" cy="1510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4300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237" y="188640"/>
            <a:ext cx="2371733" cy="17788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88640"/>
            <a:ext cx="2371733" cy="17788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420" y="4581128"/>
            <a:ext cx="2494778" cy="18710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984" y="2303529"/>
            <a:ext cx="2520656" cy="18904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40" y="2440668"/>
            <a:ext cx="3147797" cy="23608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437112"/>
            <a:ext cx="2368817" cy="177661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2240039"/>
            <a:ext cx="2481880" cy="186141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21" y="476672"/>
            <a:ext cx="2640652" cy="1761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5054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972170"/>
            <a:ext cx="1215186" cy="216211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296139"/>
            <a:ext cx="2370339" cy="177775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2754413"/>
            <a:ext cx="2370339" cy="17777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365104"/>
            <a:ext cx="2370339" cy="17777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5" y="665852"/>
            <a:ext cx="999163" cy="17777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404664"/>
            <a:ext cx="2370339" cy="17777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404664"/>
            <a:ext cx="2370339" cy="177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850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9067"/>
            <a:ext cx="2748306" cy="2061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839" y="2335064"/>
            <a:ext cx="2338186" cy="19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025" y="188640"/>
            <a:ext cx="2892299" cy="2169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359538"/>
            <a:ext cx="2766814" cy="1912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95" y="3861048"/>
            <a:ext cx="2760263" cy="184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70910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052736"/>
            <a:ext cx="1500360" cy="22540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052736"/>
            <a:ext cx="1296144" cy="230935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972" y="998119"/>
            <a:ext cx="1728192" cy="23042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052736"/>
            <a:ext cx="1933051" cy="22496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20613"/>
            <a:ext cx="1530946" cy="22888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068960"/>
            <a:ext cx="1835696" cy="13767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232" y="4653135"/>
            <a:ext cx="2483768" cy="186282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607" y="3613711"/>
            <a:ext cx="2771799" cy="2078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6495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55576" y="274638"/>
            <a:ext cx="7169224" cy="778098"/>
          </a:xfrm>
          <a:ln>
            <a:solidFill>
              <a:schemeClr val="bg2">
                <a:lumMod val="25000"/>
              </a:schemeClr>
            </a:solidFill>
          </a:ln>
        </p:spPr>
        <p:txBody>
          <a:bodyPr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Внеурочная деятельность 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pPr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- духовно-нравственное;</a:t>
            </a:r>
            <a:endParaRPr lang="ru-RU" sz="2000" dirty="0">
              <a:latin typeface="Calibri"/>
              <a:ea typeface="Times New Roman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- общекультурное;</a:t>
            </a:r>
            <a:endParaRPr lang="ru-RU" sz="2000" dirty="0">
              <a:latin typeface="Calibri"/>
              <a:ea typeface="Times New Roman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- социальное:</a:t>
            </a:r>
            <a:endParaRPr lang="ru-RU" sz="2000" dirty="0">
              <a:latin typeface="Calibri"/>
              <a:ea typeface="Times New Roman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- </a:t>
            </a:r>
            <a:r>
              <a:rPr lang="ru-RU" dirty="0" err="1">
                <a:latin typeface="Times New Roman"/>
                <a:ea typeface="Times New Roman"/>
                <a:cs typeface="Times New Roman"/>
              </a:rPr>
              <a:t>общеинтеллектуальное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;</a:t>
            </a:r>
            <a:endParaRPr lang="ru-RU" sz="2000" dirty="0">
              <a:latin typeface="Calibri"/>
              <a:ea typeface="Times New Roman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- спортивно-оздоровительное;</a:t>
            </a:r>
            <a:endParaRPr lang="ru-RU" sz="2000" dirty="0">
              <a:latin typeface="Calibri"/>
              <a:ea typeface="Times New Roman"/>
              <a:cs typeface="Times New Roman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b="1" dirty="0" smtClean="0">
                <a:latin typeface="Times New Roman"/>
                <a:ea typeface="Times New Roman"/>
                <a:cs typeface="Times New Roman"/>
              </a:rPr>
              <a:t>формы</a:t>
            </a:r>
            <a:r>
              <a:rPr lang="ru-RU" b="1" dirty="0">
                <a:latin typeface="Times New Roman"/>
                <a:ea typeface="Times New Roman"/>
                <a:cs typeface="Times New Roman"/>
              </a:rPr>
              <a:t>:</a:t>
            </a:r>
            <a:endParaRPr lang="ru-RU" sz="2000" b="1" dirty="0">
              <a:latin typeface="Calibri"/>
              <a:ea typeface="Times New Roman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- экскурсии;</a:t>
            </a:r>
            <a:endParaRPr lang="ru-RU" sz="2000" dirty="0">
              <a:latin typeface="Calibri"/>
              <a:ea typeface="Times New Roman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- кружки;</a:t>
            </a:r>
            <a:endParaRPr lang="ru-RU" sz="2000" dirty="0">
              <a:latin typeface="Calibri"/>
              <a:ea typeface="Times New Roman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- секции;</a:t>
            </a:r>
            <a:endParaRPr lang="ru-RU" sz="2000" dirty="0">
              <a:latin typeface="Calibri"/>
              <a:ea typeface="Times New Roman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- конференции;</a:t>
            </a:r>
            <a:endParaRPr lang="ru-RU" sz="2000" dirty="0">
              <a:latin typeface="Calibri"/>
              <a:ea typeface="Times New Roman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- диспуты;</a:t>
            </a:r>
            <a:endParaRPr lang="ru-RU" sz="2000" dirty="0">
              <a:latin typeface="Calibri"/>
              <a:ea typeface="Times New Roman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- «круглые столы»;</a:t>
            </a:r>
            <a:endParaRPr lang="ru-RU" sz="2000" dirty="0">
              <a:latin typeface="Calibri"/>
              <a:ea typeface="Times New Roman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- соревнования;</a:t>
            </a:r>
            <a:endParaRPr lang="ru-RU" sz="2000" dirty="0">
              <a:latin typeface="Calibri"/>
              <a:ea typeface="Times New Roman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- поисковые и научные исследования</a:t>
            </a:r>
            <a:endParaRPr lang="ru-RU" sz="2000" dirty="0">
              <a:latin typeface="Calibri"/>
              <a:ea typeface="Times New Roman"/>
              <a:cs typeface="Times New Roman"/>
            </a:endParaRP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412776"/>
            <a:ext cx="2917462" cy="1944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5533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476672"/>
            <a:ext cx="6512511" cy="1143000"/>
          </a:xfrm>
          <a:ln>
            <a:solidFill>
              <a:schemeClr val="bg2">
                <a:lumMod val="25000"/>
              </a:schemeClr>
            </a:solidFill>
          </a:ln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Финансово-экономическая деятельность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069380"/>
              </p:ext>
            </p:extLst>
          </p:nvPr>
        </p:nvGraphicFramePr>
        <p:xfrm>
          <a:off x="683568" y="1844824"/>
          <a:ext cx="7488832" cy="3834040"/>
        </p:xfrm>
        <a:graphic>
          <a:graphicData uri="http://schemas.openxmlformats.org/drawingml/2006/table">
            <a:tbl>
              <a:tblPr firstRow="1" firstCol="1" bandRow="1"/>
              <a:tblGrid>
                <a:gridCol w="744296"/>
                <a:gridCol w="5442130"/>
                <a:gridCol w="1302406"/>
              </a:tblGrid>
              <a:tr h="3931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800" dirty="0" smtClean="0">
                          <a:effectLst/>
                          <a:latin typeface="Calibri"/>
                          <a:cs typeface="Times New Roman"/>
                        </a:rPr>
                        <a:t>№</a:t>
                      </a:r>
                      <a:endParaRPr lang="ru-RU" sz="18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9525" marR="9525" marT="9525" marB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Приобретение основных средств и материалов</a:t>
                      </a:r>
                      <a:endParaRPr lang="ru-RU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800" dirty="0" smtClean="0">
                          <a:effectLst/>
                          <a:latin typeface="Calibri"/>
                          <a:cs typeface="Times New Roman"/>
                        </a:rPr>
                        <a:t>Тыс. </a:t>
                      </a:r>
                      <a:r>
                        <a:rPr lang="ru-RU" sz="1800" dirty="0" err="1" smtClean="0">
                          <a:effectLst/>
                          <a:latin typeface="Calibri"/>
                          <a:cs typeface="Times New Roman"/>
                        </a:rPr>
                        <a:t>руб</a:t>
                      </a:r>
                      <a:endParaRPr lang="ru-RU" sz="18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9525" marR="9525" marT="9525" marB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3108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Приобретение стройматериалов (</a:t>
                      </a:r>
                      <a:r>
                        <a:rPr lang="ru-RU" sz="18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линолиума</a:t>
                      </a: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краски )</a:t>
                      </a:r>
                      <a:endParaRPr lang="ru-RU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360.6</a:t>
                      </a:r>
                      <a:endParaRPr lang="ru-RU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3108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приобретение мебели</a:t>
                      </a:r>
                      <a:endParaRPr lang="ru-RU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124.9</a:t>
                      </a:r>
                      <a:endParaRPr lang="ru-RU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3108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приобретение спорт. инвентаря</a:t>
                      </a:r>
                      <a:endParaRPr lang="ru-RU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43.1</a:t>
                      </a:r>
                      <a:endParaRPr lang="ru-RU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3108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приобретение комьютерной техники</a:t>
                      </a:r>
                      <a:endParaRPr lang="ru-RU" sz="1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95.2</a:t>
                      </a:r>
                      <a:endParaRPr lang="ru-RU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3108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теплицы</a:t>
                      </a:r>
                      <a:endParaRPr lang="ru-RU" sz="1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52</a:t>
                      </a:r>
                      <a:endParaRPr lang="ru-RU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9664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приобретение учебного пособия</a:t>
                      </a:r>
                      <a:endParaRPr lang="ru-RU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146</a:t>
                      </a:r>
                      <a:endParaRPr lang="ru-RU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262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ru-RU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приобретение учебников</a:t>
                      </a:r>
                      <a:endParaRPr lang="ru-RU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45.6</a:t>
                      </a:r>
                      <a:endParaRPr lang="ru-RU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31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8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9525" marR="9525" marT="9525" marB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итого</a:t>
                      </a:r>
                      <a:endParaRPr lang="ru-RU" sz="1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800" dirty="0" smtClean="0">
                          <a:effectLst/>
                          <a:latin typeface="Calibri"/>
                          <a:cs typeface="Times New Roman"/>
                        </a:rPr>
                        <a:t>867.4</a:t>
                      </a:r>
                      <a:endParaRPr lang="ru-RU" sz="18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9525" marR="9525" marT="9525" marB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7819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7441562"/>
              </p:ext>
            </p:extLst>
          </p:nvPr>
        </p:nvGraphicFramePr>
        <p:xfrm>
          <a:off x="395536" y="116632"/>
          <a:ext cx="7272808" cy="6338698"/>
        </p:xfrm>
        <a:graphic>
          <a:graphicData uri="http://schemas.openxmlformats.org/drawingml/2006/table">
            <a:tbl>
              <a:tblPr firstRow="1" firstCol="1" bandRow="1"/>
              <a:tblGrid>
                <a:gridCol w="648071"/>
                <a:gridCol w="4008445"/>
                <a:gridCol w="2616292"/>
              </a:tblGrid>
              <a:tr h="3031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№п/п</a:t>
                      </a:r>
                      <a:endParaRPr lang="ru-RU" sz="5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24" marR="4124" marT="4124" marB="4124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Наименование услуги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24" marR="4124" marT="4124" marB="412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сумма (тыс. руб.)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24" marR="4124" marT="4124" marB="412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31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5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124" marR="4124" marT="4124" marB="4124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Работы, услуги по содержанию имущества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24" marR="4124" marT="4124" marB="4124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FEF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FEF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2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124" marR="4124" marT="4124" marB="4124" anchor="ctr">
                    <a:lnL w="12700" cap="flat" cmpd="sng" algn="ctr">
                      <a:solidFill>
                        <a:srgbClr val="EFEF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078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5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24" marR="4124" marT="4124" marB="412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Медициский осмотр работников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24" marR="4124" marT="4124" marB="4124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FEF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255.1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24" marR="4124" marT="4124" marB="4124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078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5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24" marR="4124" marT="4124" marB="412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ремонт полов рекреации 3 этажа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24" marR="4124" marT="4124" marB="4124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13.7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24" marR="4124" marT="4124" marB="4124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5519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5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24" marR="4124" marT="4124" marB="412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монтаж и установка окон из ПВХ профилей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24" marR="4124" marT="4124" marB="4124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479.7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24" marR="4124" marT="4124" marB="4124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784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5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24" marR="4124" marT="4124" marB="412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FEF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Общестроительные работы с установкой поручней и благоустройство территории МОУ Брейтовская СОШ в рамках программы «Доступная среда»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24" marR="4124" marT="4124" marB="4124">
                    <a:lnL w="12700" cap="flat" cmpd="sng" algn="ctr">
                      <a:solidFill>
                        <a:srgbClr val="EFEF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278.9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24" marR="4124" marT="4124" marB="4124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2958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5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24" marR="4124" marT="4124" marB="412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FEF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Аппаратно-програмный комплекс для обучающихся с нарушением слуха и речи.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24" marR="4124" marT="4124" marB="4124">
                    <a:lnL w="12700" cap="flat" cmpd="sng" algn="ctr">
                      <a:solidFill>
                        <a:srgbClr val="EFEF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101.8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24" marR="4124" marT="4124" marB="4124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2958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5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24" marR="4124" marT="4124" marB="412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FEF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Приобретение оборудования в целях обеспечения доступности для инвалидов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24" marR="4124" marT="4124" marB="4124">
                    <a:lnL w="12700" cap="flat" cmpd="sng" algn="ctr">
                      <a:solidFill>
                        <a:srgbClr val="EFEF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341.7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24" marR="4124" marT="4124" marB="4124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2958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5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24" marR="4124" marT="4124" marB="412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Установка подъемника с монтажом энергосбережения в рамках программы «Доступная среда»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24" marR="4124" marT="4124" marB="412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FEF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228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24" marR="4124" marT="4124" marB="4124" anchor="b">
                    <a:lnL w="12700" cap="flat" cmpd="sng" algn="ctr">
                      <a:solidFill>
                        <a:srgbClr val="EFEF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078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5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24" marR="4124" marT="4124" marB="412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Монтаж системы видионаблюдения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24" marR="4124" marT="4124" marB="412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FEF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78.2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24" marR="4124" marT="4124" marB="4124" anchor="b">
                    <a:lnL w="12700" cap="flat" cmpd="sng" algn="ctr">
                      <a:solidFill>
                        <a:srgbClr val="EFEF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2958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5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24" marR="4124" marT="4124" marB="412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Подготовка проектно-сметной документации на выполнение ремонтных работ в спортивном зале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24" marR="4124" marT="4124" marB="4124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207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24" marR="4124" marT="4124" marB="4124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5519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ru-RU" sz="5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24" marR="4124" marT="4124" marB="412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Услуги по проектированию системы внутреннего электроснабжения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24" marR="4124" marT="4124" marB="4124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399.5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24" marR="4124" marT="4124" marB="4124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5519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ru-RU" sz="5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24" marR="4124" marT="4124" marB="412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общестроительные работы по замене дверей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24" marR="4124" marT="4124" marB="4124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23.9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24" marR="4124" marT="4124" marB="4124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078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endParaRPr lang="ru-RU" sz="5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24" marR="4124" marT="4124" marB="412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ремонт входной группы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24" marR="4124" marT="4124" marB="4124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295.2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24" marR="4124" marT="4124" marB="4124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078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ru-RU" sz="5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24" marR="4124" marT="4124" marB="412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ремонт классов №10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24" marR="4124" marT="4124" marB="4124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130.1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24" marR="4124" marT="4124" marB="4124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078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</a:t>
                      </a:r>
                      <a:endParaRPr lang="ru-RU" sz="5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24" marR="4124" marT="4124" marB="412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ремонт классов №11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24" marR="4124" marT="4124" marB="4124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111.2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24" marR="4124" marT="4124" marB="4124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078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  <a:endParaRPr lang="ru-RU" sz="5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24" marR="4124" marT="4124" marB="412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ремонт кровли здания (библиотеки)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24" marR="4124" marT="4124" marB="4124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116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24" marR="4124" marT="4124" marB="4124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0399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13</a:t>
                      </a:r>
                      <a:endParaRPr lang="ru-RU" sz="5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24" marR="4124" marT="4124" marB="4124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Общестроительные работы по установке слуховых окон, ремонт примыканий вентиляционных шахт, частичный ремонт крыши интерната.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24" marR="4124" marT="4124" marB="4124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FEF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FEF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57.2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24" marR="4124" marT="4124" marB="4124" anchor="b">
                    <a:lnL w="12700" cap="flat" cmpd="sng" algn="ctr">
                      <a:solidFill>
                        <a:srgbClr val="EFEF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07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5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124" marR="4124" marT="4124" marB="4124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итого</a:t>
                      </a:r>
                      <a:endParaRPr lang="ru-RU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24" marR="4124" marT="4124" marB="4124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FEF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3060 </a:t>
                      </a:r>
                      <a:r>
                        <a:rPr lang="ru-RU" sz="1600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тыс</a:t>
                      </a:r>
                      <a:r>
                        <a:rPr lang="ru-RU" sz="16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рублей</a:t>
                      </a:r>
                      <a:endParaRPr lang="ru-RU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24" marR="4124" marT="4124" marB="4124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39894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ln>
            <a:solidFill>
              <a:schemeClr val="bg2">
                <a:lumMod val="25000"/>
              </a:schemeClr>
            </a:solidFill>
          </a:ln>
        </p:spPr>
        <p:txBody>
          <a:bodyPr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Заключение</a:t>
            </a:r>
            <a:r>
              <a:rPr lang="ru-RU" b="1" dirty="0" smtClean="0">
                <a:solidFill>
                  <a:srgbClr val="C00000"/>
                </a:solidFill>
              </a:rPr>
              <a:t>.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>
                <a:solidFill>
                  <a:srgbClr val="C00000"/>
                </a:solidFill>
              </a:rPr>
              <a:t>Приоритеты развития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075240" cy="4873752"/>
          </a:xfrm>
          <a:ln>
            <a:solidFill>
              <a:schemeClr val="bg2">
                <a:lumMod val="25000"/>
              </a:schemeClr>
            </a:solidFill>
          </a:ln>
        </p:spPr>
        <p:txBody>
          <a:bodyPr>
            <a:normAutofit fontScale="70000" lnSpcReduction="20000"/>
          </a:bodyPr>
          <a:lstStyle/>
          <a:p>
            <a:pPr algn="just"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-повышение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интереса педагогов к информационным и коммуникационным технологиям, понимание педагогами необходимости приобретения новых знаний для коррекции информационной деятельности на основе самоанализа и </a:t>
            </a:r>
            <a:r>
              <a:rPr lang="ru-RU" dirty="0" err="1">
                <a:solidFill>
                  <a:srgbClr val="000000"/>
                </a:solidFill>
                <a:latin typeface="Times New Roman"/>
                <a:ea typeface="Times New Roman"/>
              </a:rPr>
              <a:t>саморегуляции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; </a:t>
            </a:r>
          </a:p>
          <a:p>
            <a:pPr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- бесперебойное функционирование системы комплексной безопасности школы; </a:t>
            </a:r>
          </a:p>
          <a:p>
            <a:pPr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- сбережение здоровья подрастающего поколения; 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- создание условий и помощь каждому учащемуся для получения дополнительного образования, как в школе, так и за её пределами (связь с учреждениями дополнительного образования, социальное партнерство); </a:t>
            </a:r>
          </a:p>
          <a:p>
            <a:pPr fontAlgn="base">
              <a:lnSpc>
                <a:spcPct val="120000"/>
              </a:lnSpc>
              <a:spcAft>
                <a:spcPts val="120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- профессиональный рост каждого педагога,  развитие его компетенции;</a:t>
            </a:r>
            <a:endParaRPr lang="ru-RU" sz="2000" dirty="0">
              <a:latin typeface="Calibri"/>
              <a:ea typeface="Times New Roman"/>
              <a:cs typeface="Times New Roman"/>
            </a:endParaRPr>
          </a:p>
          <a:p>
            <a:pPr fontAlgn="base">
              <a:lnSpc>
                <a:spcPct val="120000"/>
              </a:lnSpc>
              <a:spcAft>
                <a:spcPts val="120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- продолжение работы по обеспечению условий для получения обучающимися высокого качества образования; </a:t>
            </a:r>
            <a:endParaRPr lang="ru-RU" sz="2000" dirty="0">
              <a:latin typeface="Calibri"/>
              <a:ea typeface="Times New Roman"/>
              <a:cs typeface="Times New Roman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- обновления содержания образования в соответствии с новыми федеральными государственными образовательными стандартами; </a:t>
            </a:r>
          </a:p>
          <a:p>
            <a:r>
              <a:rPr lang="ru-RU" dirty="0">
                <a:latin typeface="Times New Roman"/>
                <a:ea typeface="Times New Roman"/>
              </a:rPr>
              <a:t>- выявление, внедрение и распространение инициативы, положительных инновационных тенденций, опыта педагогических работников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18775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043609" y="1628799"/>
          <a:ext cx="7128791" cy="4392490"/>
        </p:xfrm>
        <a:graphic>
          <a:graphicData uri="http://schemas.openxmlformats.org/drawingml/2006/table">
            <a:tbl>
              <a:tblPr/>
              <a:tblGrid>
                <a:gridCol w="2007697"/>
                <a:gridCol w="1247765"/>
                <a:gridCol w="932816"/>
                <a:gridCol w="932816"/>
                <a:gridCol w="2007697"/>
              </a:tblGrid>
              <a:tr h="10340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Класс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Кол-во</a:t>
                      </a:r>
                      <a:endParaRPr lang="ru-RU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классов</a:t>
                      </a:r>
                      <a:endParaRPr lang="ru-RU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Неделя</a:t>
                      </a:r>
                      <a:endParaRPr lang="ru-RU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Урок</a:t>
                      </a:r>
                      <a:endParaRPr lang="ru-RU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Перемены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92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ru-RU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2-4</a:t>
                      </a:r>
                      <a:endParaRPr lang="ru-RU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12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5-дневка</a:t>
                      </a:r>
                      <a:endParaRPr lang="ru-RU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400" dirty="0">
                        <a:solidFill>
                          <a:srgbClr val="FF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35 </a:t>
                      </a:r>
                      <a:r>
                        <a:rPr lang="ru-RU" sz="140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мин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40 мин.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1перемена-15 мин.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 перемена-20 мин.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 перемена-20 мин.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 перемена-10 мин.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 перемена-10 мин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89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5-9</a:t>
                      </a:r>
                      <a:endParaRPr lang="ru-RU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17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6-дневка</a:t>
                      </a:r>
                      <a:endParaRPr lang="ru-RU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40 мин.</a:t>
                      </a:r>
                      <a:endParaRPr lang="ru-RU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013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10-11</a:t>
                      </a:r>
                      <a:endParaRPr lang="ru-RU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6-дневка</a:t>
                      </a:r>
                      <a:endParaRPr lang="ru-RU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40 мин.</a:t>
                      </a:r>
                      <a:endParaRPr lang="ru-RU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89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Итого</a:t>
                      </a:r>
                      <a:endParaRPr lang="ru-RU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33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400" dirty="0">
                        <a:solidFill>
                          <a:srgbClr val="FF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400" dirty="0">
                        <a:solidFill>
                          <a:srgbClr val="FF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400" dirty="0">
                        <a:solidFill>
                          <a:srgbClr val="FF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43608" y="274638"/>
            <a:ext cx="6624736" cy="706090"/>
          </a:xfrm>
          <a:ln>
            <a:solidFill>
              <a:schemeClr val="bg2">
                <a:lumMod val="25000"/>
              </a:schemeClr>
            </a:solidFill>
          </a:ln>
        </p:spPr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Комплектование классов</a:t>
            </a:r>
            <a:endParaRPr lang="ru-RU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7272808" cy="1143000"/>
          </a:xfrm>
          <a:ln>
            <a:solidFill>
              <a:schemeClr val="bg2">
                <a:lumMod val="25000"/>
              </a:schemeClr>
            </a:solidFill>
          </a:ln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Задачи на 2016-2017 учебный год </a:t>
            </a:r>
            <a:endParaRPr lang="ru-RU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11560" y="1628800"/>
            <a:ext cx="7704856" cy="4464496"/>
          </a:xfrm>
          <a:ln>
            <a:solidFill>
              <a:schemeClr val="bg2">
                <a:lumMod val="25000"/>
              </a:schemeClr>
            </a:solidFill>
          </a:ln>
        </p:spPr>
        <p:txBody>
          <a:bodyPr>
            <a:normAutofit fontScale="85000" lnSpcReduction="20000"/>
          </a:bodyPr>
          <a:lstStyle/>
          <a:p>
            <a:pPr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- продолжить работу по созданию условий, обеспечивающих качественное и доступное образование для каждого ребенка; </a:t>
            </a:r>
          </a:p>
          <a:p>
            <a:pPr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- создание оптимальных условий для перехода на новые образовательные стандарты, в том числе для детей- инвалидов и детей ОВЗ; </a:t>
            </a:r>
          </a:p>
          <a:p>
            <a:pPr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- повышение эффективности работы ОУ, нацеливание только на высокие результаты </a:t>
            </a:r>
            <a:endParaRPr lang="ru-RU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-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осуществление бесперебойного функционирования и дальнейшего совершенствования системы комплексной безопасности школы, совершенствование работы по сбережению здоровья подрастающего поколения; </a:t>
            </a:r>
          </a:p>
          <a:p>
            <a:pPr algn="just" fontAlgn="base">
              <a:lnSpc>
                <a:spcPct val="115000"/>
              </a:lnSpc>
              <a:spcAft>
                <a:spcPts val="120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- продолжить работу по совершенствованию системы повышения качества подготовки выпускников;</a:t>
            </a:r>
            <a:endParaRPr lang="ru-RU" sz="2800" dirty="0">
              <a:ea typeface="Times New Roman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-продолжить работу по укреплению МТБ школы в соответствии с требованиями ФГОС и </a:t>
            </a:r>
            <a:r>
              <a:rPr lang="ru-RU" dirty="0" err="1">
                <a:solidFill>
                  <a:srgbClr val="000000"/>
                </a:solidFill>
                <a:latin typeface="Times New Roman"/>
                <a:ea typeface="Times New Roman"/>
              </a:rPr>
              <a:t>СанПин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;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61673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7784" y="476672"/>
            <a:ext cx="6516216" cy="15841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rgbClr val="C00000"/>
                </a:solidFill>
                <a:latin typeface="Times New Roman"/>
                <a:ea typeface="Times New Roman"/>
              </a:rPr>
              <a:t>           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57200" y="2492896"/>
            <a:ext cx="8229600" cy="3633267"/>
          </a:xfrm>
        </p:spPr>
        <p:txBody>
          <a:bodyPr>
            <a:normAutofit fontScale="92500" lnSpcReduction="20000"/>
          </a:bodyPr>
          <a:lstStyle/>
          <a:p>
            <a:pPr marL="0" indent="0">
              <a:spcAft>
                <a:spcPts val="0"/>
              </a:spcAft>
              <a:buNone/>
            </a:pPr>
            <a:r>
              <a:rPr lang="ru-RU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Огромное </a:t>
            </a:r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спасибо всем за поддержку и </a:t>
            </a:r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понимание. </a:t>
            </a:r>
            <a:endParaRPr lang="ru-RU" sz="4000" dirty="0">
              <a:solidFill>
                <a:srgbClr val="C0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0" indent="0" algn="just" fontAlgn="base">
              <a:lnSpc>
                <a:spcPct val="115000"/>
              </a:lnSpc>
              <a:spcAft>
                <a:spcPts val="1200"/>
              </a:spcAft>
              <a:buNone/>
            </a:pPr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Поздравляю Вас и ваших детей с началом учебного года. Желаю всем нам начать и отработать его на «отлично» !</a:t>
            </a:r>
            <a:endParaRPr lang="ru-RU" sz="4000" dirty="0">
              <a:solidFill>
                <a:srgbClr val="C0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2798886" cy="2174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44407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994122"/>
          </a:xfrm>
          <a:ln>
            <a:solidFill>
              <a:schemeClr val="bg2">
                <a:lumMod val="25000"/>
              </a:schemeClr>
            </a:solidFill>
          </a:ln>
        </p:spPr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ИСТОРИЯ ШКОЛЫ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ln>
            <a:solidFill>
              <a:schemeClr val="bg2">
                <a:lumMod val="50000"/>
              </a:schemeClr>
            </a:solidFill>
          </a:ln>
        </p:spPr>
        <p:txBody>
          <a:bodyPr/>
          <a:lstStyle/>
          <a:p>
            <a:r>
              <a:rPr lang="ru-RU" b="1" dirty="0" smtClean="0"/>
              <a:t>1869 год – </a:t>
            </a:r>
            <a:r>
              <a:rPr lang="ru-RU" b="1" dirty="0" err="1" smtClean="0"/>
              <a:t>Брейтовская</a:t>
            </a:r>
            <a:r>
              <a:rPr lang="ru-RU" b="1" dirty="0" smtClean="0"/>
              <a:t> земская школа</a:t>
            </a:r>
          </a:p>
          <a:p>
            <a:r>
              <a:rPr lang="ru-RU" b="1" dirty="0" smtClean="0"/>
              <a:t>2016 год            Муниципальное общеобразовательное учреждение </a:t>
            </a:r>
            <a:r>
              <a:rPr lang="ru-RU" b="1" dirty="0" err="1" smtClean="0"/>
              <a:t>Брейтовская</a:t>
            </a:r>
            <a:r>
              <a:rPr lang="ru-RU" b="1" dirty="0" smtClean="0"/>
              <a:t> средняя общеобразовательная школа</a:t>
            </a:r>
          </a:p>
          <a:p>
            <a:r>
              <a:rPr lang="ru-RU" b="1" dirty="0" smtClean="0"/>
              <a:t>Выпустила :   </a:t>
            </a:r>
          </a:p>
          <a:p>
            <a:pPr>
              <a:buNone/>
            </a:pPr>
            <a:r>
              <a:rPr lang="ru-RU" dirty="0" smtClean="0"/>
              <a:t>        </a:t>
            </a:r>
            <a:r>
              <a:rPr lang="ru-RU" b="1" dirty="0" smtClean="0">
                <a:solidFill>
                  <a:srgbClr val="C00000"/>
                </a:solidFill>
              </a:rPr>
              <a:t>38    золотых и      </a:t>
            </a:r>
          </a:p>
          <a:p>
            <a:pPr>
              <a:buNone/>
            </a:pPr>
            <a:r>
              <a:rPr lang="ru-RU" dirty="0" smtClean="0"/>
              <a:t>                         </a:t>
            </a:r>
            <a:r>
              <a:rPr lang="ru-RU" b="1" dirty="0" smtClean="0">
                <a:solidFill>
                  <a:srgbClr val="C00000"/>
                </a:solidFill>
              </a:rPr>
              <a:t>85       серебряных медалиста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4986819"/>
            <a:ext cx="2008910" cy="13407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912290"/>
            <a:ext cx="2232248" cy="14898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ln>
            <a:solidFill>
              <a:schemeClr val="bg2">
                <a:lumMod val="25000"/>
              </a:schemeClr>
            </a:solidFill>
          </a:ln>
        </p:spPr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Социальная характеристика контингента учащихся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23528" y="1772816"/>
          <a:ext cx="8064897" cy="3888431"/>
        </p:xfrm>
        <a:graphic>
          <a:graphicData uri="http://schemas.openxmlformats.org/drawingml/2006/table">
            <a:tbl>
              <a:tblPr/>
              <a:tblGrid>
                <a:gridCol w="2665240"/>
                <a:gridCol w="2665240"/>
                <a:gridCol w="2734417"/>
              </a:tblGrid>
              <a:tr h="968049">
                <a:tc>
                  <a:txBody>
                    <a:bodyPr/>
                    <a:lstStyle/>
                    <a:p>
                      <a:pPr fontAlgn="base">
                        <a:lnSpc>
                          <a:spcPts val="156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373737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Учебный год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057" marR="76057" marT="76057" marB="76057" anchor="ctr">
                    <a:lnL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56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373737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ВШУ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057" marR="76057" marT="76057" marB="76057" anchor="ctr">
                    <a:lnL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56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373737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ОДН (КДН)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057" marR="76057" marT="76057" marB="76057" anchor="ctr">
                    <a:lnL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968049">
                <a:tc>
                  <a:txBody>
                    <a:bodyPr/>
                    <a:lstStyle/>
                    <a:p>
                      <a:pPr fontAlgn="base">
                        <a:lnSpc>
                          <a:spcPts val="156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373737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2013-2014</a:t>
                      </a:r>
                      <a:endParaRPr lang="ru-RU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057" marR="76057" marT="76057" marB="76057" anchor="ctr">
                    <a:lnL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56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373737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</a:t>
                      </a:r>
                      <a:endParaRPr lang="ru-RU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057" marR="76057" marT="76057" marB="76057" anchor="ctr">
                    <a:lnL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56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373737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14/ 9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057" marR="76057" marT="76057" marB="76057" anchor="ctr">
                    <a:lnL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984284">
                <a:tc>
                  <a:txBody>
                    <a:bodyPr/>
                    <a:lstStyle/>
                    <a:p>
                      <a:pPr fontAlgn="base">
                        <a:lnSpc>
                          <a:spcPts val="156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373737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2014-2015</a:t>
                      </a:r>
                      <a:endParaRPr lang="ru-RU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057" marR="76057" marT="76057" marB="76057" anchor="ctr">
                    <a:lnL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56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373737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19</a:t>
                      </a:r>
                      <a:endParaRPr lang="ru-RU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057" marR="76057" marT="76057" marB="76057" anchor="ctr">
                    <a:lnL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56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373737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10/ 7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057" marR="76057" marT="76057" marB="76057" anchor="ctr">
                    <a:lnL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968049">
                <a:tc>
                  <a:txBody>
                    <a:bodyPr/>
                    <a:lstStyle/>
                    <a:p>
                      <a:pPr fontAlgn="base">
                        <a:lnSpc>
                          <a:spcPts val="156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373737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2015-2016</a:t>
                      </a:r>
                      <a:endParaRPr lang="ru-RU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057" marR="76057" marT="76057" marB="76057" anchor="ctr">
                    <a:lnL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56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373737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ru-RU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057" marR="76057" marT="76057" marB="76057" anchor="ctr">
                    <a:lnL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56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373737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8/5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057" marR="76057" marT="76057" marB="76057" anchor="ctr">
                    <a:lnL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ln>
            <a:solidFill>
              <a:schemeClr val="bg2">
                <a:lumMod val="25000"/>
              </a:schemeClr>
            </a:solidFill>
          </a:ln>
        </p:spPr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Социальная характеристика контингента учащихся</a:t>
            </a:r>
            <a:endParaRPr lang="ru-RU" dirty="0">
              <a:solidFill>
                <a:srgbClr val="C0000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115616" y="1628800"/>
          <a:ext cx="6696744" cy="4752011"/>
        </p:xfrm>
        <a:graphic>
          <a:graphicData uri="http://schemas.openxmlformats.org/drawingml/2006/table">
            <a:tbl>
              <a:tblPr/>
              <a:tblGrid>
                <a:gridCol w="3629699"/>
                <a:gridCol w="3067045"/>
              </a:tblGrid>
              <a:tr h="3434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2015-2016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3423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Посещение групп продленного дня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86846">
                <a:tc>
                  <a:txBody>
                    <a:bodyPr/>
                    <a:lstStyle/>
                    <a:p>
                      <a:pPr indent="4495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Количество групп продленного дня </a:t>
                      </a:r>
                      <a:endParaRPr lang="ru-RU" sz="180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02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Количество обучающихся, посещающих группы продленного дня</a:t>
                      </a:r>
                      <a:endParaRPr lang="ru-RU" sz="180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96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3423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Количество обучающихся по категориям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34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Дети - инвалиды</a:t>
                      </a:r>
                      <a:endParaRPr lang="ru-RU" sz="180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34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Воспитываются в неполных семьях</a:t>
                      </a:r>
                      <a:endParaRPr lang="ru-RU" sz="180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98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34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Из малообеспеченных семей</a:t>
                      </a:r>
                      <a:endParaRPr lang="ru-RU" sz="180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203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34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Проживают в многодетных семьях</a:t>
                      </a:r>
                      <a:endParaRPr lang="ru-RU" sz="180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39семей (воспитывается 80 детей)  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34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Из неблагополучных семей  </a:t>
                      </a:r>
                      <a:endParaRPr lang="ru-RU" sz="180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14</a:t>
                      </a:r>
                      <a:endParaRPr lang="ru-RU" sz="18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755576" y="332656"/>
            <a:ext cx="7467600" cy="92233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Структура управления школой</a:t>
            </a:r>
            <a:br>
              <a:rPr lang="ru-RU" b="1" dirty="0" smtClean="0">
                <a:solidFill>
                  <a:srgbClr val="C00000"/>
                </a:solidFill>
              </a:rPr>
            </a:b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83968" y="1052736"/>
            <a:ext cx="1944216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директор</a:t>
            </a:r>
            <a:endParaRPr lang="ru-RU" sz="2800" dirty="0"/>
          </a:p>
        </p:txBody>
      </p:sp>
      <p:sp>
        <p:nvSpPr>
          <p:cNvPr id="6" name="Овал 5"/>
          <p:cNvSpPr/>
          <p:nvPr/>
        </p:nvSpPr>
        <p:spPr>
          <a:xfrm>
            <a:off x="2267744" y="1052736"/>
            <a:ext cx="1584176" cy="1274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Педагогический совет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251520" y="1052736"/>
            <a:ext cx="1656184" cy="1274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Общее собрание трудового коллектива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6804248" y="1052736"/>
            <a:ext cx="1728192" cy="11304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Ученическое самоуправление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5475" name="AutoShape 3"/>
          <p:cNvCxnSpPr>
            <a:cxnSpLocks noChangeShapeType="1"/>
          </p:cNvCxnSpPr>
          <p:nvPr/>
        </p:nvCxnSpPr>
        <p:spPr bwMode="auto">
          <a:xfrm>
            <a:off x="6372200" y="1412776"/>
            <a:ext cx="409575" cy="303659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</p:cxnSp>
      <p:cxnSp>
        <p:nvCxnSpPr>
          <p:cNvPr id="105476" name="AutoShape 4"/>
          <p:cNvCxnSpPr>
            <a:cxnSpLocks noChangeShapeType="1"/>
          </p:cNvCxnSpPr>
          <p:nvPr/>
        </p:nvCxnSpPr>
        <p:spPr bwMode="auto">
          <a:xfrm flipH="1">
            <a:off x="3851920" y="1340768"/>
            <a:ext cx="338682" cy="288032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</p:cxnSp>
      <p:cxnSp>
        <p:nvCxnSpPr>
          <p:cNvPr id="105477" name="AutoShape 5"/>
          <p:cNvCxnSpPr>
            <a:cxnSpLocks noChangeShapeType="1"/>
          </p:cNvCxnSpPr>
          <p:nvPr/>
        </p:nvCxnSpPr>
        <p:spPr bwMode="auto">
          <a:xfrm flipV="1">
            <a:off x="1907704" y="1700808"/>
            <a:ext cx="453405" cy="3301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</p:cxnSp>
      <p:cxnSp>
        <p:nvCxnSpPr>
          <p:cNvPr id="105478" name="AutoShape 6"/>
          <p:cNvCxnSpPr>
            <a:cxnSpLocks noChangeShapeType="1"/>
          </p:cNvCxnSpPr>
          <p:nvPr/>
        </p:nvCxnSpPr>
        <p:spPr bwMode="auto">
          <a:xfrm>
            <a:off x="5076056" y="1988840"/>
            <a:ext cx="0" cy="432048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</p:cxnSp>
      <p:cxnSp>
        <p:nvCxnSpPr>
          <p:cNvPr id="23" name="Прямая соединительная линия 22"/>
          <p:cNvCxnSpPr/>
          <p:nvPr/>
        </p:nvCxnSpPr>
        <p:spPr>
          <a:xfrm>
            <a:off x="611560" y="2420888"/>
            <a:ext cx="72728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>
            <a:off x="539552" y="2348880"/>
            <a:ext cx="0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>
            <a:off x="2987824" y="2420888"/>
            <a:ext cx="0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>
            <a:off x="5652120" y="2348880"/>
            <a:ext cx="0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>
            <a:off x="7956376" y="2348880"/>
            <a:ext cx="0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Скругленный прямоугольник 39"/>
          <p:cNvSpPr/>
          <p:nvPr/>
        </p:nvSpPr>
        <p:spPr>
          <a:xfrm>
            <a:off x="0" y="2636912"/>
            <a:ext cx="1728192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Заместитель директора по УР</a:t>
            </a:r>
            <a:endParaRPr lang="ru-RU" dirty="0"/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2123728" y="2708920"/>
            <a:ext cx="1728192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Библиотека</a:t>
            </a:r>
            <a:endParaRPr lang="ru-RU" dirty="0"/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4644008" y="2708920"/>
            <a:ext cx="1728192" cy="9361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/>
              <a:t>Заместитель директора по воспитательной работе</a:t>
            </a:r>
            <a:endParaRPr lang="ru-RU" sz="1600" dirty="0"/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6948264" y="2636912"/>
            <a:ext cx="1728192" cy="10081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Заместитель директора по АХЧ</a:t>
            </a:r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0" y="4149080"/>
            <a:ext cx="1800200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Методический совет</a:t>
            </a:r>
            <a:endParaRPr lang="ru-RU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4427984" y="3861048"/>
            <a:ext cx="1800200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Классные руководители Педагоги – организаторы </a:t>
            </a:r>
            <a:endParaRPr lang="ru-RU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2051720" y="3861048"/>
            <a:ext cx="1800200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Совет профилактики</a:t>
            </a:r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6948264" y="3789040"/>
            <a:ext cx="1800200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вспомогательный персонал</a:t>
            </a:r>
            <a:endParaRPr lang="ru-RU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0" y="5373216"/>
            <a:ext cx="1800200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ШМО</a:t>
            </a:r>
            <a:endParaRPr lang="ru-RU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2411760" y="5157192"/>
            <a:ext cx="3240360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Педагогический коллектив</a:t>
            </a:r>
          </a:p>
          <a:p>
            <a:endParaRPr lang="ru-RU" dirty="0" smtClean="0"/>
          </a:p>
          <a:p>
            <a:endParaRPr lang="ru-RU" dirty="0"/>
          </a:p>
        </p:txBody>
      </p:sp>
      <p:cxnSp>
        <p:nvCxnSpPr>
          <p:cNvPr id="36" name="Прямая со стрелкой 35"/>
          <p:cNvCxnSpPr/>
          <p:nvPr/>
        </p:nvCxnSpPr>
        <p:spPr>
          <a:xfrm>
            <a:off x="7524328" y="3573016"/>
            <a:ext cx="0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>
            <a:stCxn id="40" idx="2"/>
            <a:endCxn id="22" idx="0"/>
          </p:cNvCxnSpPr>
          <p:nvPr/>
        </p:nvCxnSpPr>
        <p:spPr>
          <a:xfrm>
            <a:off x="864096" y="3429000"/>
            <a:ext cx="36004" cy="7200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/>
          <p:nvPr/>
        </p:nvCxnSpPr>
        <p:spPr>
          <a:xfrm>
            <a:off x="1691680" y="3429000"/>
            <a:ext cx="432048" cy="36004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/>
          <p:nvPr/>
        </p:nvCxnSpPr>
        <p:spPr>
          <a:xfrm flipH="1">
            <a:off x="3779912" y="3573016"/>
            <a:ext cx="936104" cy="28803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/>
          <p:nvPr/>
        </p:nvCxnSpPr>
        <p:spPr>
          <a:xfrm>
            <a:off x="6012160" y="3645024"/>
            <a:ext cx="0" cy="21602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Прямоугольник 50"/>
          <p:cNvSpPr/>
          <p:nvPr/>
        </p:nvSpPr>
        <p:spPr>
          <a:xfrm>
            <a:off x="5292080" y="5445224"/>
            <a:ext cx="3096344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Обучающиеся школы</a:t>
            </a:r>
            <a:endParaRPr lang="ru-RU" dirty="0"/>
          </a:p>
        </p:txBody>
      </p:sp>
      <p:sp>
        <p:nvSpPr>
          <p:cNvPr id="52" name="Прямоугольник 51"/>
          <p:cNvSpPr/>
          <p:nvPr/>
        </p:nvSpPr>
        <p:spPr>
          <a:xfrm>
            <a:off x="2267744" y="6165304"/>
            <a:ext cx="2880320" cy="4766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 Родители</a:t>
            </a:r>
            <a:endParaRPr lang="ru-RU" dirty="0"/>
          </a:p>
        </p:txBody>
      </p:sp>
      <p:cxnSp>
        <p:nvCxnSpPr>
          <p:cNvPr id="60" name="Прямая со стрелкой 59"/>
          <p:cNvCxnSpPr/>
          <p:nvPr/>
        </p:nvCxnSpPr>
        <p:spPr>
          <a:xfrm>
            <a:off x="1259632" y="5085184"/>
            <a:ext cx="0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Родители (законные представители)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Родители (законные представители)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Родители (законные представители)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Родители (законные представители)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Родители (законные представители)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4" name="Прямая со стрелкой 63"/>
          <p:cNvCxnSpPr/>
          <p:nvPr/>
        </p:nvCxnSpPr>
        <p:spPr>
          <a:xfrm>
            <a:off x="7596336" y="4797152"/>
            <a:ext cx="0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 стрелкой 65"/>
          <p:cNvCxnSpPr/>
          <p:nvPr/>
        </p:nvCxnSpPr>
        <p:spPr>
          <a:xfrm>
            <a:off x="4788024" y="4941168"/>
            <a:ext cx="0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74638"/>
            <a:ext cx="7169224" cy="1143000"/>
          </a:xfrm>
          <a:ln>
            <a:solidFill>
              <a:schemeClr val="bg2">
                <a:lumMod val="25000"/>
              </a:schemeClr>
            </a:solidFill>
          </a:ln>
        </p:spPr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Организационные условия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83568" y="1628800"/>
          <a:ext cx="7920880" cy="1728192"/>
        </p:xfrm>
        <a:graphic>
          <a:graphicData uri="http://schemas.openxmlformats.org/drawingml/2006/table">
            <a:tbl>
              <a:tblPr/>
              <a:tblGrid>
                <a:gridCol w="1656235"/>
                <a:gridCol w="1656235"/>
                <a:gridCol w="1656235"/>
                <a:gridCol w="1656235"/>
                <a:gridCol w="1295940"/>
              </a:tblGrid>
              <a:tr h="576064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Учебный год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4108" marR="74108" marT="74108" marB="74108" anchor="ctr">
                    <a:lnL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Всего уч-ся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4108" marR="74108" marT="74108" marB="74108" anchor="ctr">
                    <a:lnL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1-4 </a:t>
                      </a:r>
                      <a:r>
                        <a:rPr lang="ru-RU" sz="2000" b="1" dirty="0" err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кл</a:t>
                      </a:r>
                      <a:r>
                        <a:rPr lang="ru-RU" sz="20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4108" marR="74108" marT="74108" marB="74108" anchor="ctr">
                    <a:lnL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5-9 </a:t>
                      </a:r>
                      <a:r>
                        <a:rPr lang="ru-RU" sz="2000" b="1" dirty="0" err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кл</a:t>
                      </a:r>
                      <a:r>
                        <a:rPr lang="ru-RU" sz="20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4108" marR="74108" marT="74108" marB="74108" anchor="ctr">
                    <a:lnL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10-11 кл.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4108" marR="74108" marT="74108" marB="74108" anchor="ctr">
                    <a:lnL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2014-2015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4108" marR="74108" marT="74108" marB="74108" anchor="ctr">
                    <a:lnL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497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4108" marR="74108" marT="74108" marB="74108" anchor="ctr">
                    <a:lnL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196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4108" marR="74108" marT="74108" marB="74108" anchor="ctr">
                    <a:lnL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234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4108" marR="74108" marT="74108" marB="74108" anchor="ctr">
                    <a:lnL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67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4108" marR="74108" marT="74108" marB="74108" anchor="ctr">
                    <a:lnL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2015-2016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4108" marR="74108" marT="74108" marB="74108" anchor="ctr">
                    <a:lnL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486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4108" marR="74108" marT="74108" marB="74108" anchor="ctr">
                    <a:lnL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181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4108" marR="74108" marT="74108" marB="74108" anchor="ctr">
                    <a:lnL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248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4108" marR="74108" marT="74108" marB="74108" anchor="ctr">
                    <a:lnL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57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4108" marR="74108" marT="74108" marB="74108" anchor="ctr">
                    <a:lnL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827584" y="3429000"/>
          <a:ext cx="7560840" cy="3247458"/>
        </p:xfrm>
        <a:graphic>
          <a:graphicData uri="http://schemas.openxmlformats.org/drawingml/2006/table">
            <a:tbl>
              <a:tblPr/>
              <a:tblGrid>
                <a:gridCol w="1987203"/>
                <a:gridCol w="1822341"/>
                <a:gridCol w="1451065"/>
                <a:gridCol w="1196997"/>
                <a:gridCol w="1103234"/>
              </a:tblGrid>
              <a:tr h="1166461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373737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Наименование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3883" marR="73883" marT="73883" marB="73883" anchor="ctr">
                    <a:lnL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373737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Начальное общее образование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3883" marR="73883" marT="73883" marB="73883" anchor="ctr">
                    <a:lnL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373737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Основное  общее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373737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образование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3883" marR="73883" marT="73883" marB="73883" anchor="ctr">
                    <a:lnL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373737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Среднее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373737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общее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373737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образование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3883" marR="73883" marT="73883" marB="73883" anchor="ctr">
                    <a:lnL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373737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Всего по ОУ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3883" marR="73883" marT="73883" marB="73883" anchor="ctr">
                    <a:lnL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905414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373737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5. Общее кол-во классов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373737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3883" marR="73883" marT="73883" marB="73883" anchor="ctr">
                    <a:lnL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373737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3883" marR="73883" marT="73883" marB="73883" anchor="ctr">
                    <a:lnL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373737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17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3883" marR="73883" marT="73883" marB="73883" anchor="ctr">
                    <a:lnL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373737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3883" marR="73883" marT="73883" marB="73883" anchor="ctr">
                    <a:lnL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373737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33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3883" marR="73883" marT="73883" marB="73883" anchor="ctr">
                    <a:lnL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905414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373737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6.  Средняя наполняемость классов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3883" marR="73883" marT="73883" marB="73883" anchor="ctr">
                    <a:lnL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373737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3883" marR="73883" marT="73883" marB="73883" anchor="ctr">
                    <a:lnL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373737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3883" marR="73883" marT="73883" marB="73883" anchor="ctr">
                    <a:lnL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373737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14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3883" marR="73883" marT="73883" marB="73883" anchor="ctr">
                    <a:lnL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373737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3883" marR="73883" marT="73883" marB="73883" anchor="ctr">
                    <a:lnL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689</TotalTime>
  <Words>1426</Words>
  <Application>Microsoft Office PowerPoint</Application>
  <PresentationFormat>Экран (4:3)</PresentationFormat>
  <Paragraphs>445</Paragraphs>
  <Slides>41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41</vt:i4>
      </vt:variant>
    </vt:vector>
  </HeadingPairs>
  <TitlesOfParts>
    <vt:vector size="43" baseType="lpstr">
      <vt:lpstr>Эркер</vt:lpstr>
      <vt:lpstr>Воздушный поток</vt:lpstr>
      <vt:lpstr>Публичный доклад  директора школы За 2015-2016 учебный год </vt:lpstr>
      <vt:lpstr>Правоустанавливающие документы</vt:lpstr>
      <vt:lpstr>Общая характеристика зданий</vt:lpstr>
      <vt:lpstr>Комплектование классов</vt:lpstr>
      <vt:lpstr>ИСТОРИЯ ШКОЛЫ</vt:lpstr>
      <vt:lpstr>Социальная характеристика контингента учащихся</vt:lpstr>
      <vt:lpstr>Социальная характеристика контингента учащихся</vt:lpstr>
      <vt:lpstr>Структура управления школой </vt:lpstr>
      <vt:lpstr>Организационные условия </vt:lpstr>
      <vt:lpstr>Презентация PowerPoint</vt:lpstr>
      <vt:lpstr>  Кадровый состав </vt:lpstr>
      <vt:lpstr>Презентация PowerPoint</vt:lpstr>
      <vt:lpstr>Численность педагогических работников, которым по результатам аттестации  присвоена квалификационная категория</vt:lpstr>
      <vt:lpstr>Оснащение кабинетов учебным оборудованием</vt:lpstr>
      <vt:lpstr>Школьная библиотека</vt:lpstr>
      <vt:lpstr>Школьный психолог</vt:lpstr>
      <vt:lpstr>Медицинское сопровождение</vt:lpstr>
      <vt:lpstr>организация питания</vt:lpstr>
      <vt:lpstr>Школьный участок</vt:lpstr>
      <vt:lpstr>Организация безопасности в школе</vt:lpstr>
      <vt:lpstr>Программа «Доступная среда» </vt:lpstr>
      <vt:lpstr>Социальное партнёрство школы</vt:lpstr>
      <vt:lpstr>Презентация PowerPoint</vt:lpstr>
      <vt:lpstr>Презентация PowerPoint</vt:lpstr>
      <vt:lpstr>Презентация PowerPoint</vt:lpstr>
      <vt:lpstr>Воспитательная работа школы </vt:lpstr>
      <vt:lpstr>Школьные традиции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Внеурочная деятельность </vt:lpstr>
      <vt:lpstr>Финансово-экономическая деятельность</vt:lpstr>
      <vt:lpstr>Презентация PowerPoint</vt:lpstr>
      <vt:lpstr>Заключение.  Приоритеты развития</vt:lpstr>
      <vt:lpstr>Задачи на 2016-2017 учебный год </vt:lpstr>
      <vt:lpstr>        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Публичный доклад  директора школы За 2015-2016 учебный год </dc:title>
  <dc:creator>Дмитрий</dc:creator>
  <cp:lastModifiedBy>Владелец</cp:lastModifiedBy>
  <cp:revision>59</cp:revision>
  <dcterms:created xsi:type="dcterms:W3CDTF">2016-10-17T17:32:10Z</dcterms:created>
  <dcterms:modified xsi:type="dcterms:W3CDTF">2016-10-21T12:23:20Z</dcterms:modified>
</cp:coreProperties>
</file>