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83" r:id="rId3"/>
    <p:sldId id="262" r:id="rId4"/>
    <p:sldId id="287" r:id="rId5"/>
    <p:sldId id="284" r:id="rId6"/>
    <p:sldId id="295" r:id="rId7"/>
    <p:sldId id="286" r:id="rId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784" autoAdjust="0"/>
    <p:restoredTop sz="94660"/>
  </p:normalViewPr>
  <p:slideViewPr>
    <p:cSldViewPr>
      <p:cViewPr varScale="1">
        <p:scale>
          <a:sx n="68" d="100"/>
          <a:sy n="68" d="100"/>
        </p:scale>
        <p:origin x="-15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D302EF-25E1-4D75-823D-98F853776768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E52754-28A8-4F03-84E1-B0D0E3BE0446}">
      <dgm:prSet phldrT="[Текст]"/>
      <dgm:spPr/>
      <dgm:t>
        <a:bodyPr/>
        <a:lstStyle/>
        <a:p>
          <a:r>
            <a:rPr lang="ru-RU" dirty="0" smtClean="0"/>
            <a:t>Факторы риска</a:t>
          </a:r>
          <a:endParaRPr lang="ru-RU" dirty="0"/>
        </a:p>
      </dgm:t>
    </dgm:pt>
    <dgm:pt modelId="{F1A2578A-3E29-4684-BFC5-5050CC980EEF}" type="parTrans" cxnId="{988141DF-4A8C-4DA7-9EC3-1DB425EF8D83}">
      <dgm:prSet/>
      <dgm:spPr/>
      <dgm:t>
        <a:bodyPr/>
        <a:lstStyle/>
        <a:p>
          <a:endParaRPr lang="ru-RU"/>
        </a:p>
      </dgm:t>
    </dgm:pt>
    <dgm:pt modelId="{DF07A93B-63DC-4138-849B-70EB377BCB3A}" type="sibTrans" cxnId="{988141DF-4A8C-4DA7-9EC3-1DB425EF8D83}">
      <dgm:prSet/>
      <dgm:spPr/>
      <dgm:t>
        <a:bodyPr/>
        <a:lstStyle/>
        <a:p>
          <a:endParaRPr lang="ru-RU"/>
        </a:p>
      </dgm:t>
    </dgm:pt>
    <dgm:pt modelId="{2895E78B-F340-4BAC-B704-B7DCC5B7AA76}">
      <dgm:prSet phldrT="[Текст]"/>
      <dgm:spPr/>
      <dgm:t>
        <a:bodyPr/>
        <a:lstStyle/>
        <a:p>
          <a:r>
            <a:rPr lang="ru-RU" dirty="0" smtClean="0"/>
            <a:t>Факторы защиты</a:t>
          </a:r>
          <a:endParaRPr lang="ru-RU" dirty="0"/>
        </a:p>
      </dgm:t>
    </dgm:pt>
    <dgm:pt modelId="{1102B91F-4F3E-4B72-B75E-BD06C515B406}" type="parTrans" cxnId="{E2E354AE-AE40-4BEB-9203-862EA17A3E02}">
      <dgm:prSet/>
      <dgm:spPr/>
      <dgm:t>
        <a:bodyPr/>
        <a:lstStyle/>
        <a:p>
          <a:endParaRPr lang="ru-RU"/>
        </a:p>
      </dgm:t>
    </dgm:pt>
    <dgm:pt modelId="{1FE25B6E-95CA-4AEA-9694-119E0EBB81B6}" type="sibTrans" cxnId="{E2E354AE-AE40-4BEB-9203-862EA17A3E02}">
      <dgm:prSet/>
      <dgm:spPr/>
      <dgm:t>
        <a:bodyPr/>
        <a:lstStyle/>
        <a:p>
          <a:endParaRPr lang="ru-RU"/>
        </a:p>
      </dgm:t>
    </dgm:pt>
    <dgm:pt modelId="{B4E568EE-BF73-42A1-B267-9CD710B57C23}" type="pres">
      <dgm:prSet presAssocID="{2BD302EF-25E1-4D75-823D-98F85377676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BB4CD0-1A07-4717-8237-29FC55EEBFC0}" type="pres">
      <dgm:prSet presAssocID="{2BD302EF-25E1-4D75-823D-98F853776768}" presName="divider" presStyleLbl="fgShp" presStyleIdx="0" presStyleCnt="1"/>
      <dgm:spPr/>
    </dgm:pt>
    <dgm:pt modelId="{522D12E3-B1B8-41AD-B17C-8B77BFA832B4}" type="pres">
      <dgm:prSet presAssocID="{66E52754-28A8-4F03-84E1-B0D0E3BE0446}" presName="downArrow" presStyleLbl="node1" presStyleIdx="0" presStyleCnt="2"/>
      <dgm:spPr/>
    </dgm:pt>
    <dgm:pt modelId="{3A7364DE-384F-408D-8F68-C881116C1DA7}" type="pres">
      <dgm:prSet presAssocID="{66E52754-28A8-4F03-84E1-B0D0E3BE0446}" presName="downArrowText" presStyleLbl="revTx" presStyleIdx="0" presStyleCnt="2" custLinFactNeighborX="2644" custLinFactNeighborY="42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5BEA3E-4156-4BFC-AE35-17390BAAC9DE}" type="pres">
      <dgm:prSet presAssocID="{2895E78B-F340-4BAC-B704-B7DCC5B7AA76}" presName="upArrow" presStyleLbl="node1" presStyleIdx="1" presStyleCnt="2"/>
      <dgm:spPr/>
    </dgm:pt>
    <dgm:pt modelId="{33BC9515-E45F-4026-9643-FB134DB848DA}" type="pres">
      <dgm:prSet presAssocID="{2895E78B-F340-4BAC-B704-B7DCC5B7AA76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A38803-8EB4-4BC2-8960-A8F023A77260}" type="presOf" srcId="{2BD302EF-25E1-4D75-823D-98F853776768}" destId="{B4E568EE-BF73-42A1-B267-9CD710B57C23}" srcOrd="0" destOrd="0" presId="urn:microsoft.com/office/officeart/2005/8/layout/arrow3"/>
    <dgm:cxn modelId="{988141DF-4A8C-4DA7-9EC3-1DB425EF8D83}" srcId="{2BD302EF-25E1-4D75-823D-98F853776768}" destId="{66E52754-28A8-4F03-84E1-B0D0E3BE0446}" srcOrd="0" destOrd="0" parTransId="{F1A2578A-3E29-4684-BFC5-5050CC980EEF}" sibTransId="{DF07A93B-63DC-4138-849B-70EB377BCB3A}"/>
    <dgm:cxn modelId="{CFBB32CD-2506-4FA1-AFD8-6E74CEEF8D6C}" type="presOf" srcId="{66E52754-28A8-4F03-84E1-B0D0E3BE0446}" destId="{3A7364DE-384F-408D-8F68-C881116C1DA7}" srcOrd="0" destOrd="0" presId="urn:microsoft.com/office/officeart/2005/8/layout/arrow3"/>
    <dgm:cxn modelId="{E2E354AE-AE40-4BEB-9203-862EA17A3E02}" srcId="{2BD302EF-25E1-4D75-823D-98F853776768}" destId="{2895E78B-F340-4BAC-B704-B7DCC5B7AA76}" srcOrd="1" destOrd="0" parTransId="{1102B91F-4F3E-4B72-B75E-BD06C515B406}" sibTransId="{1FE25B6E-95CA-4AEA-9694-119E0EBB81B6}"/>
    <dgm:cxn modelId="{E383CEBC-A190-4E10-9794-036933970ACD}" type="presOf" srcId="{2895E78B-F340-4BAC-B704-B7DCC5B7AA76}" destId="{33BC9515-E45F-4026-9643-FB134DB848DA}" srcOrd="0" destOrd="0" presId="urn:microsoft.com/office/officeart/2005/8/layout/arrow3"/>
    <dgm:cxn modelId="{C7767E4B-52F6-4C4B-A6FD-0586008A79C3}" type="presParOf" srcId="{B4E568EE-BF73-42A1-B267-9CD710B57C23}" destId="{3FBB4CD0-1A07-4717-8237-29FC55EEBFC0}" srcOrd="0" destOrd="0" presId="urn:microsoft.com/office/officeart/2005/8/layout/arrow3"/>
    <dgm:cxn modelId="{18B3E599-17D1-40E7-A7FB-37E05E8D4BF0}" type="presParOf" srcId="{B4E568EE-BF73-42A1-B267-9CD710B57C23}" destId="{522D12E3-B1B8-41AD-B17C-8B77BFA832B4}" srcOrd="1" destOrd="0" presId="urn:microsoft.com/office/officeart/2005/8/layout/arrow3"/>
    <dgm:cxn modelId="{67379587-12C4-4065-9AC6-022022835F45}" type="presParOf" srcId="{B4E568EE-BF73-42A1-B267-9CD710B57C23}" destId="{3A7364DE-384F-408D-8F68-C881116C1DA7}" srcOrd="2" destOrd="0" presId="urn:microsoft.com/office/officeart/2005/8/layout/arrow3"/>
    <dgm:cxn modelId="{81836A8B-640F-47C8-AE2D-FB44C90618F5}" type="presParOf" srcId="{B4E568EE-BF73-42A1-B267-9CD710B57C23}" destId="{325BEA3E-4156-4BFC-AE35-17390BAAC9DE}" srcOrd="3" destOrd="0" presId="urn:microsoft.com/office/officeart/2005/8/layout/arrow3"/>
    <dgm:cxn modelId="{F5A76359-57F6-4008-B1DB-5AB072BFAF99}" type="presParOf" srcId="{B4E568EE-BF73-42A1-B267-9CD710B57C23}" destId="{33BC9515-E45F-4026-9643-FB134DB848DA}" srcOrd="4" destOrd="0" presId="urn:microsoft.com/office/officeart/2005/8/layout/arrow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5EEDD-E0A3-4C77-BBF0-48509CF5D6B1}" type="datetimeFigureOut">
              <a:rPr lang="ru-RU" smtClean="0"/>
              <a:pPr/>
              <a:t>18.08.2024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E0A48-4BD3-4729-B88A-D5713F4E1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1067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66539-46AD-48AA-A910-643B81FC80D3}" type="datetimeFigureOut">
              <a:rPr lang="fr-FR"/>
              <a:pPr>
                <a:defRPr/>
              </a:pPr>
              <a:t>18/08/2024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40215-C5AD-45A8-98D0-AEA1E32280E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5652D-40B5-4690-80F8-E6D700F47333}" type="datetimeFigureOut">
              <a:rPr lang="fr-FR"/>
              <a:pPr>
                <a:defRPr/>
              </a:pPr>
              <a:t>18/08/2024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D0319-B1F4-437B-88B4-A7B961BDA8E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10E16-B667-4337-A453-C9AF65F05641}" type="datetimeFigureOut">
              <a:rPr lang="fr-FR"/>
              <a:pPr>
                <a:defRPr/>
              </a:pPr>
              <a:t>18/08/2024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D52C8-8DEE-4664-AD40-B5C484E7C73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4622-1BB0-4322-9788-D577B1BFA934}" type="datetimeFigureOut">
              <a:rPr lang="fr-FR"/>
              <a:pPr>
                <a:defRPr/>
              </a:pPr>
              <a:t>18/08/2024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672F9-CF8C-4CEA-8547-FDAB1CAA519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E6E44-7AE7-4E8B-9E02-D3AC2D88F913}" type="datetimeFigureOut">
              <a:rPr lang="fr-FR"/>
              <a:pPr>
                <a:defRPr/>
              </a:pPr>
              <a:t>18/08/2024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3684B-8F88-4B15-BC74-5B3286488BD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C7B8C-AFE4-4DA5-B81F-342EFB380134}" type="datetimeFigureOut">
              <a:rPr lang="fr-FR"/>
              <a:pPr>
                <a:defRPr/>
              </a:pPr>
              <a:t>18/08/2024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8E446-F3E2-431C-B99E-8CBA10C2BE9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ED4A-EB72-4DE1-A231-8822FE8CD2EE}" type="datetimeFigureOut">
              <a:rPr lang="fr-FR"/>
              <a:pPr>
                <a:defRPr/>
              </a:pPr>
              <a:t>18/08/2024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41E93-2B0B-491B-9C84-68D2C6FCFF5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0DAA2-2D93-4A25-B30F-A33A14CFACC9}" type="datetimeFigureOut">
              <a:rPr lang="fr-FR"/>
              <a:pPr>
                <a:defRPr/>
              </a:pPr>
              <a:t>18/08/2024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FEA81-246A-462F-9DE4-63E8DF6229F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30D4D-B52C-42B6-9422-4B0867F8A9E1}" type="datetimeFigureOut">
              <a:rPr lang="fr-FR"/>
              <a:pPr>
                <a:defRPr/>
              </a:pPr>
              <a:t>18/08/2024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D96C1-E0A7-437E-9118-FEDE3B61E19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BF6ED-5D4A-4361-9D20-FE28E166A3AF}" type="datetimeFigureOut">
              <a:rPr lang="fr-FR"/>
              <a:pPr>
                <a:defRPr/>
              </a:pPr>
              <a:t>18/08/2024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F8E1A-9649-48A6-8706-E51D09876DF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BB135-0E22-4F17-9A37-EDF52E8B96EA}" type="datetimeFigureOut">
              <a:rPr lang="fr-FR"/>
              <a:pPr>
                <a:defRPr/>
              </a:pPr>
              <a:t>18/08/2024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26FA6-C8A5-42D2-832F-F8DC1876A2A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180040-2DB1-472C-A6C2-5F0331FFD72C}" type="datetimeFigureOut">
              <a:rPr lang="fr-FR"/>
              <a:pPr>
                <a:defRPr/>
              </a:pPr>
              <a:t>18/08/2024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0BE0C4-D136-411C-81AD-41027B125D6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857232"/>
            <a:ext cx="79296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«Особенности подросткового возраста, как фактор риска для развития зависимого поведения»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5786454"/>
            <a:ext cx="2214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Педагог-психолог: Ухова О.С.</a:t>
            </a:r>
          </a:p>
          <a:p>
            <a:pPr algn="ctr"/>
            <a:r>
              <a:rPr lang="ru-RU" sz="1600" dirty="0" smtClean="0"/>
              <a:t>2024год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71414"/>
            <a:ext cx="8358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Кто он подросток?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«Особенности подросткового возраста, как фактор риска для развития зависимого поведения».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071546"/>
            <a:ext cx="864399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/>
              <a:t>Формирование «Мы» - концепции</a:t>
            </a:r>
            <a:r>
              <a:rPr lang="ru-RU" dirty="0" smtClean="0"/>
              <a:t>, которая иногда принимает очень жесткий характер: «мы — свои, они — чужие». Формирование </a:t>
            </a:r>
            <a:r>
              <a:rPr lang="ru-RU" dirty="0" err="1" smtClean="0"/>
              <a:t>референтных</a:t>
            </a:r>
            <a:r>
              <a:rPr lang="ru-RU" dirty="0" smtClean="0"/>
              <a:t> групп 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Ценности и мнения </a:t>
            </a:r>
            <a:r>
              <a:rPr lang="ru-RU" b="1" dirty="0" err="1" smtClean="0"/>
              <a:t>референтной</a:t>
            </a:r>
            <a:r>
              <a:rPr lang="ru-RU" b="1" dirty="0" smtClean="0"/>
              <a:t> группы </a:t>
            </a:r>
            <a:r>
              <a:rPr lang="ru-RU" dirty="0" smtClean="0"/>
              <a:t>подросток склонен признавать своими собственными. </a:t>
            </a:r>
          </a:p>
          <a:p>
            <a:pPr marL="342900" indent="-342900">
              <a:buAutoNum type="arabicPeriod"/>
            </a:pPr>
            <a:r>
              <a:rPr lang="ru-RU" dirty="0" smtClean="0"/>
              <a:t>Типичная черта подростковой группы — </a:t>
            </a:r>
            <a:r>
              <a:rPr lang="ru-RU" b="1" dirty="0" smtClean="0"/>
              <a:t>высокая </a:t>
            </a:r>
            <a:r>
              <a:rPr lang="ru-RU" b="1" dirty="0" err="1" smtClean="0"/>
              <a:t>конформность</a:t>
            </a:r>
            <a:r>
              <a:rPr lang="ru-RU" dirty="0" smtClean="0"/>
              <a:t>. К мнению группы и ее лидера относятся некритически. 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Чувство взрослости</a:t>
            </a:r>
            <a:r>
              <a:rPr lang="ru-RU" dirty="0" smtClean="0"/>
              <a:t>. Ребенок требует суверенности, независимости, уважения к своим тайнам. Взрослость проявляется в романтических отношениях со сверстниками другого пола. 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 «Сферы влияния» </a:t>
            </a:r>
            <a:r>
              <a:rPr lang="ru-RU" dirty="0" smtClean="0"/>
              <a:t>родителей и сверстников разграничены. Обычно от родителей передается отношение к фундаментальным аспектам социальной жизни. Со сверстниками же советуются по части «сиюминутных» вопросов.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Новое отношение к учению</a:t>
            </a:r>
            <a:r>
              <a:rPr lang="ru-RU" dirty="0" smtClean="0"/>
              <a:t>. Подросток стремится к самообразованию, часто становится равнодушным к отметкам. </a:t>
            </a:r>
          </a:p>
          <a:p>
            <a:pPr marL="342900" indent="-342900">
              <a:buAutoNum type="arabicPeriod"/>
            </a:pPr>
            <a:r>
              <a:rPr lang="ru-RU" dirty="0" smtClean="0"/>
              <a:t>Подростковый возраст считается </a:t>
            </a:r>
            <a:r>
              <a:rPr lang="ru-RU" b="1" dirty="0" smtClean="0"/>
              <a:t>периодом бурных внутренних переживаний и эмоциональных трудностей</a:t>
            </a:r>
            <a:r>
              <a:rPr lang="ru-RU" dirty="0" smtClean="0"/>
              <a:t>. Появляются вновь школьные фобии, с преобладанием социальных фобий. 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Базовая потребность возраста — понимание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926" y="1000108"/>
            <a:ext cx="550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Задача для взрослых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2928934"/>
            <a:ext cx="785818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Наша с Вами </a:t>
            </a:r>
            <a:r>
              <a:rPr lang="ru-RU" sz="2000" b="1" dirty="0" smtClean="0"/>
              <a:t>задача</a:t>
            </a:r>
            <a:r>
              <a:rPr lang="ru-RU" sz="2000" dirty="0" smtClean="0"/>
              <a:t> – позаботиться о том, чтобы ребенок </a:t>
            </a:r>
            <a:r>
              <a:rPr lang="ru-RU" sz="2000" b="1" dirty="0" smtClean="0"/>
              <a:t>взрослел в безопасных условиях</a:t>
            </a:r>
            <a:r>
              <a:rPr lang="ru-RU" sz="2000" dirty="0" smtClean="0"/>
              <a:t>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 Одно из условий безопасности детей – </a:t>
            </a:r>
            <a:r>
              <a:rPr lang="ru-RU" sz="2000" b="1" dirty="0" smtClean="0"/>
              <a:t>профилактика вовлечения в потребление </a:t>
            </a:r>
            <a:r>
              <a:rPr lang="ru-RU" sz="2000" b="1" dirty="0" err="1" smtClean="0"/>
              <a:t>психоактивных</a:t>
            </a:r>
            <a:r>
              <a:rPr lang="ru-RU" sz="2000" b="1" dirty="0" smtClean="0"/>
              <a:t> веществ и наркотических средств. </a:t>
            </a:r>
          </a:p>
          <a:p>
            <a:endParaRPr lang="ru-RU" sz="2000" dirty="0" smtClean="0"/>
          </a:p>
          <a:p>
            <a:endParaRPr lang="ru-RU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292895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8564" y="5286388"/>
            <a:ext cx="8715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С целью профилактики вовлечения в потребление </a:t>
            </a:r>
            <a:r>
              <a:rPr lang="ru-RU" i="1" dirty="0" err="1" smtClean="0"/>
              <a:t>психоактивных</a:t>
            </a:r>
            <a:r>
              <a:rPr lang="ru-RU" i="1" dirty="0" smtClean="0"/>
              <a:t> веществ и наркотических средств ежегодно во всех образовательных организациях России проводится социально-психологическое тестирование.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399982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214290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Для чего тестирование нужно Вам?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785794"/>
            <a:ext cx="8215370" cy="55707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-Вы получаете </a:t>
            </a:r>
            <a:r>
              <a:rPr lang="ru-RU" sz="2000" b="1" u="sng" dirty="0" smtClean="0"/>
              <a:t>информацию</a:t>
            </a:r>
            <a:r>
              <a:rPr lang="ru-RU" sz="2000" dirty="0" smtClean="0"/>
              <a:t> о том, </a:t>
            </a:r>
            <a:r>
              <a:rPr lang="ru-RU" sz="2000" b="1" u="sng" dirty="0" smtClean="0"/>
              <a:t>как ребенок воспринимает окружающие его условия и какие сильные стороны есть у него</a:t>
            </a:r>
            <a:r>
              <a:rPr lang="ru-RU" sz="2000" dirty="0" smtClean="0"/>
              <a:t>. 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-Вы получаете возможность узнать </a:t>
            </a:r>
            <a:r>
              <a:rPr lang="ru-RU" sz="2000" b="1" u="sng" dirty="0" smtClean="0"/>
              <a:t>есть ли у ребенка необходимая психологическая устойчивость</a:t>
            </a:r>
            <a:r>
              <a:rPr lang="ru-RU" sz="2000" dirty="0" smtClean="0"/>
              <a:t>, и нужна ли ему Ваша и наша помощь. </a:t>
            </a:r>
          </a:p>
          <a:p>
            <a:pPr algn="just"/>
            <a:endParaRPr lang="ru-RU" dirty="0" smtClean="0"/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 результатам социально-психологического тестирования Ваши дети: </a:t>
            </a: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ru-RU" dirty="0" smtClean="0"/>
              <a:t>могут обратиться за консультацией к психологу, 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принять участие в психологических программах или мероприятиях, 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узнать больше о самом себе. </a:t>
            </a:r>
          </a:p>
          <a:p>
            <a:pPr>
              <a:buFontTx/>
              <a:buChar char="-"/>
            </a:pPr>
            <a:endParaRPr lang="ru-RU" dirty="0" smtClean="0"/>
          </a:p>
          <a:p>
            <a:pPr algn="ctr"/>
            <a:r>
              <a:rPr lang="ru-RU" b="1" u="sng" dirty="0" smtClean="0"/>
              <a:t>Проблему  легче  предотвратить,  чем  справиться  с  ней!!!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14290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Что такое социально-психологическое тестирование?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714356"/>
            <a:ext cx="8715436" cy="59093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Цель: </a:t>
            </a:r>
            <a:r>
              <a:rPr lang="ru-RU" dirty="0" smtClean="0"/>
              <a:t>изучает исключительно </a:t>
            </a:r>
            <a:r>
              <a:rPr lang="ru-RU" b="1" u="sng" dirty="0" smtClean="0"/>
              <a:t>психологические условия</a:t>
            </a:r>
            <a:r>
              <a:rPr lang="ru-RU" dirty="0" smtClean="0"/>
              <a:t>, которые могут спровоцировать ребенка к употреблению наркотиков и то, </a:t>
            </a:r>
            <a:r>
              <a:rPr lang="ru-RU" b="1" u="sng" dirty="0" smtClean="0"/>
              <a:t>какие сильные стороны есть у ребенка для сопротивления таким провокациям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Методика изучает не личность ребенка, а условия, в которых он оказался, </a:t>
            </a:r>
            <a:r>
              <a:rPr lang="ru-RU" b="1" dirty="0" smtClean="0"/>
              <a:t>и взгляд ребенка на эти условия! </a:t>
            </a:r>
            <a:endParaRPr lang="ru-RU" dirty="0" smtClean="0"/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Важно, что тестирование: </a:t>
            </a:r>
          </a:p>
          <a:p>
            <a:r>
              <a:rPr lang="ru-RU" dirty="0" smtClean="0"/>
              <a:t>-</a:t>
            </a:r>
            <a:r>
              <a:rPr lang="ru-RU" b="1" dirty="0" smtClean="0"/>
              <a:t>Добровольно</a:t>
            </a:r>
            <a:r>
              <a:rPr lang="ru-RU" dirty="0" smtClean="0"/>
              <a:t> – никто не может заставить Вас или ребенка дать согласие на тестирование; </a:t>
            </a:r>
          </a:p>
          <a:p>
            <a:r>
              <a:rPr lang="ru-RU" dirty="0" smtClean="0"/>
              <a:t>-</a:t>
            </a:r>
            <a:r>
              <a:rPr lang="ru-RU" b="1" dirty="0" smtClean="0"/>
              <a:t>Конфиденциально</a:t>
            </a:r>
            <a:r>
              <a:rPr lang="ru-RU" dirty="0" smtClean="0"/>
              <a:t> – индивидуальные результаты тестирования не подлежат разглашению. </a:t>
            </a:r>
          </a:p>
          <a:p>
            <a:r>
              <a:rPr lang="ru-RU" dirty="0" smtClean="0"/>
              <a:t>-Каждый участник тестирования имеет </a:t>
            </a:r>
            <a:r>
              <a:rPr lang="ru-RU" b="1" dirty="0" smtClean="0"/>
              <a:t>индивидуальный код</a:t>
            </a:r>
            <a:r>
              <a:rPr lang="ru-RU" dirty="0" smtClean="0"/>
              <a:t>. </a:t>
            </a:r>
          </a:p>
          <a:p>
            <a:r>
              <a:rPr lang="ru-RU" dirty="0" smtClean="0"/>
              <a:t>-Конкретные результаты тестирования будут знать только </a:t>
            </a:r>
            <a:r>
              <a:rPr lang="ru-RU" b="1" dirty="0" smtClean="0"/>
              <a:t>родители, сами обучающиеся и психолог. </a:t>
            </a:r>
          </a:p>
          <a:p>
            <a:r>
              <a:rPr lang="ru-RU" dirty="0" smtClean="0"/>
              <a:t>-</a:t>
            </a:r>
            <a:r>
              <a:rPr lang="ru-RU" b="1" dirty="0" smtClean="0"/>
              <a:t>Не влечет за собой каких-либо санкций </a:t>
            </a:r>
            <a:r>
              <a:rPr lang="ru-RU" dirty="0" smtClean="0"/>
              <a:t>или дисциплинарных наказаний; </a:t>
            </a:r>
          </a:p>
          <a:p>
            <a:r>
              <a:rPr lang="ru-RU" dirty="0" smtClean="0"/>
              <a:t>-Дает возможность </a:t>
            </a:r>
            <a:r>
              <a:rPr lang="ru-RU" b="1" dirty="0" smtClean="0"/>
              <a:t>получить помощь психолога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-Результаты СПТ не являются основанием для постановки на какой-либо вид учета!</a:t>
            </a:r>
          </a:p>
          <a:p>
            <a:r>
              <a:rPr lang="ru-RU" dirty="0" smtClean="0"/>
              <a:t> Школе тестирование </a:t>
            </a:r>
            <a:r>
              <a:rPr lang="ru-RU" b="1" dirty="0" smtClean="0"/>
              <a:t>дает информацию о том, какие именно условия нужно создать для безопасности детей</a:t>
            </a:r>
            <a:r>
              <a:rPr lang="ru-RU" dirty="0" smtClean="0"/>
              <a:t>, чем именно мы можем помочь подростку в его взрослении.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75876F-A052-407C-B85A-063283CAF3FD}" type="datetime1">
              <a:rPr lang="ru-RU" smtClean="0"/>
              <a:pPr>
                <a:defRPr/>
              </a:pPr>
              <a:t>18.08.2024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71165A-92D0-4427-B115-FB8F45ED226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graphicFrame>
        <p:nvGraphicFramePr>
          <p:cNvPr id="4" name="Схема 3"/>
          <p:cNvGraphicFramePr/>
          <p:nvPr/>
        </p:nvGraphicFramePr>
        <p:xfrm>
          <a:off x="3286116" y="1142984"/>
          <a:ext cx="2786082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2844" y="928670"/>
            <a:ext cx="32861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1.Условия взаимоотношений: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 smtClean="0"/>
              <a:t>потребность в одобрении, зависимость;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 smtClean="0"/>
              <a:t>подверженность влиянию группы;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 smtClean="0"/>
              <a:t>принятие </a:t>
            </a:r>
            <a:r>
              <a:rPr lang="ru-RU" dirty="0" err="1" smtClean="0"/>
              <a:t>аддективных</a:t>
            </a:r>
            <a:r>
              <a:rPr lang="ru-RU" dirty="0" smtClean="0"/>
              <a:t> установок социума;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 err="1" smtClean="0"/>
              <a:t>наркопотребление</a:t>
            </a:r>
            <a:r>
              <a:rPr lang="ru-RU" dirty="0" smtClean="0"/>
              <a:t> в социальном окружении.</a:t>
            </a:r>
          </a:p>
          <a:p>
            <a:pPr>
              <a:buFontTx/>
              <a:buChar char="-"/>
            </a:pPr>
            <a:endParaRPr lang="ru-RU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2.Личностные особенности: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 smtClean="0"/>
              <a:t>склонность к риску;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 smtClean="0"/>
              <a:t>импульсивность;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 smtClean="0"/>
              <a:t>тревожность;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 smtClean="0"/>
              <a:t>фрустрация.</a:t>
            </a:r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43636" y="1214422"/>
            <a:ext cx="28575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Факторы защиты: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-принятие родителями;</a:t>
            </a:r>
          </a:p>
          <a:p>
            <a:endParaRPr lang="ru-RU" dirty="0" smtClean="0"/>
          </a:p>
          <a:p>
            <a:r>
              <a:rPr lang="ru-RU" dirty="0" smtClean="0"/>
              <a:t>-принятие одноклассниками;</a:t>
            </a:r>
          </a:p>
          <a:p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Социальная активность;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Самоконтроль в поведении;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err="1" smtClean="0"/>
              <a:t>Самоэффективность</a:t>
            </a:r>
            <a:r>
              <a:rPr lang="ru-RU" dirty="0" smtClean="0"/>
              <a:t>.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868" y="2857496"/>
            <a:ext cx="5214974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конечном счете, принимаемое подростками решение в отношении наркотиков, алкоголя, табака напрямую связано с </a:t>
            </a:r>
            <a:r>
              <a:rPr lang="ru-RU" b="1" u="sng" dirty="0" smtClean="0"/>
              <a:t>характером детско-родительских взаимоотношений</a:t>
            </a:r>
            <a:r>
              <a:rPr lang="ru-RU" dirty="0" smtClean="0"/>
              <a:t> и во многом определяется степенью уважения к родителям.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 Самое главное – по мере взросления детей не отдаляться от них, интересоваться их проблемами, вникать в их интересы и, конечно, </a:t>
            </a:r>
            <a:r>
              <a:rPr lang="ru-RU" b="1" u="sng" dirty="0" smtClean="0"/>
              <a:t>внимательно относиться к любому возникающему у них вопросу 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496"/>
            <a:ext cx="307183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828680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3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139</Template>
  <TotalTime>1083</TotalTime>
  <Words>621</Words>
  <Application>Microsoft Office PowerPoint</Application>
  <PresentationFormat>Экран (4:3)</PresentationFormat>
  <Paragraphs>74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139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МОУ Брейтовская сош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педагог-психолог</dc:creator>
  <cp:lastModifiedBy>User</cp:lastModifiedBy>
  <cp:revision>108</cp:revision>
  <dcterms:created xsi:type="dcterms:W3CDTF">2012-01-23T06:52:31Z</dcterms:created>
  <dcterms:modified xsi:type="dcterms:W3CDTF">2024-08-18T21:26:30Z</dcterms:modified>
</cp:coreProperties>
</file>