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viewProps" Target="view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FC9A1AA-8A3C-4DB2-9175-BF7C470AED1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99AFE93-DFF8-4C9A-9E10-54BB9811960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1D4955-0026-4EC3-B610-F11E5B750FB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722FFC-E555-4B7E-8C70-E1FBB542EDA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1011ADE-DA66-4496-BEDE-8BAA6E257F8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B82866B-1A6B-46C4-B151-C633473740A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63344F-8AA0-49C3-8403-505B1F8FA8F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AA3167-5388-488B-A579-977F0346B46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21ECCE1-273A-4D4E-9F4C-B348AB2322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247FF44-CA0F-4DBC-BB38-1B5EC60B86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DAC687-562F-485F-94A0-E0D34495D16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B6F5573-81BC-4711-945D-5F5A928E54E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73A07F2-212D-4603-AEED-AC1590B326B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04DFFC-BC27-454B-8132-90AE0BC64C8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24F398-02A1-4E84-85B6-700BDAF5DD8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9B7502-59C7-4B7C-B275-07B26C9CA10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7F6FCB-B09A-4B8C-A904-137FE8D9D1F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5693F6-2B60-4368-8E47-680D4436148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F968AD-BF1C-4C0A-841F-17C61A958C1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C401CC-3C73-4D43-B67F-BA86590B656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7309E5-5E7F-4F06-B693-DDA23F9ADCC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156CC3-5E98-4C3C-8EF2-E9C4C1E5BA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84B2B5-2853-4132-B5DF-3ED5DC4D6C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6A7FD3-414A-43D1-9F8B-E647C3E447B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0" y="-8640"/>
            <a:ext cx="12190680" cy="6866640"/>
            <a:chOff x="0" y="-8640"/>
            <a:chExt cx="12190680" cy="6866640"/>
          </a:xfrm>
        </p:grpSpPr>
        <p:sp>
          <p:nvSpPr>
            <p:cNvPr id="2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6000" cy="68652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6960" cy="686520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8360" cy="380844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3000" cy="686520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8800" cy="686520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8480" cy="68652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5840" cy="326664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7120" cy="284328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6"/>
          <p:cNvGrpSpPr/>
          <p:nvPr/>
        </p:nvGrpSpPr>
        <p:grpSpPr>
          <a:xfrm>
            <a:off x="1440" y="-8640"/>
            <a:ext cx="12189240" cy="6866640"/>
            <a:chOff x="1440" y="-8640"/>
            <a:chExt cx="12189240" cy="6866640"/>
          </a:xfrm>
        </p:grpSpPr>
        <p:sp>
          <p:nvSpPr>
            <p:cNvPr id="12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Rectangle 23"/>
            <p:cNvSpPr/>
            <p:nvPr/>
          </p:nvSpPr>
          <p:spPr>
            <a:xfrm>
              <a:off x="9181440" y="-8640"/>
              <a:ext cx="3006000" cy="68652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6960" cy="686520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8360" cy="380844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3000" cy="686520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8800" cy="686520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8480" cy="68652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5840" cy="326664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18"/>
            <p:cNvSpPr/>
            <p:nvPr/>
          </p:nvSpPr>
          <p:spPr>
            <a:xfrm rot="10800000">
              <a:off x="1440" y="1440"/>
              <a:ext cx="841320" cy="56646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ftr" idx="1"/>
          </p:nvPr>
        </p:nvSpPr>
        <p:spPr>
          <a:xfrm>
            <a:off x="677160" y="6041520"/>
            <a:ext cx="62960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sldNum" idx="2"/>
          </p:nvPr>
        </p:nvSpPr>
        <p:spPr>
          <a:xfrm>
            <a:off x="8590680" y="6041520"/>
            <a:ext cx="6818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900" b="0" strike="noStrike" spc="-1">
                <a:solidFill>
                  <a:srgbClr val="90C226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F992A77-28FB-4AB7-A843-1046F5479C21}" type="slidenum">
              <a:rPr lang="en-US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3"/>
          </p:nvPr>
        </p:nvSpPr>
        <p:spPr>
          <a:xfrm>
            <a:off x="7205040" y="6041520"/>
            <a:ext cx="9104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0680" cy="6866640"/>
            <a:chOff x="0" y="-8640"/>
            <a:chExt cx="12190680" cy="6866640"/>
          </a:xfrm>
        </p:grpSpPr>
        <p:sp>
          <p:nvSpPr>
            <p:cNvPr id="6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Rectangle 23"/>
            <p:cNvSpPr/>
            <p:nvPr/>
          </p:nvSpPr>
          <p:spPr>
            <a:xfrm>
              <a:off x="9181440" y="-8640"/>
              <a:ext cx="3006000" cy="68652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6960" cy="686520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8360" cy="380844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3000" cy="686520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8800" cy="686520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8480" cy="68652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5840" cy="326664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7120" cy="284328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ftr" idx="4"/>
          </p:nvPr>
        </p:nvSpPr>
        <p:spPr>
          <a:xfrm>
            <a:off x="677160" y="6041520"/>
            <a:ext cx="62960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sldNum" idx="5"/>
          </p:nvPr>
        </p:nvSpPr>
        <p:spPr>
          <a:xfrm>
            <a:off x="8590680" y="6041520"/>
            <a:ext cx="6818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900" b="0" strike="noStrike" spc="-1">
                <a:solidFill>
                  <a:srgbClr val="90C226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79F3FCB-D51B-4E46-804E-DD45DA4194AC}" type="slidenum">
              <a:rPr lang="en-US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6"/>
          </p:nvPr>
        </p:nvSpPr>
        <p:spPr>
          <a:xfrm>
            <a:off x="7205040" y="6041520"/>
            <a:ext cx="91044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&#1056;&#1091;&#1089;&#1089;&#1082;&#1080;&#1077;" TargetMode="External" /><Relationship Id="rId13" Type="http://schemas.openxmlformats.org/officeDocument/2006/relationships/image" Target="../media/image2.jpeg" /><Relationship Id="rId3" Type="http://schemas.openxmlformats.org/officeDocument/2006/relationships/hyperlink" Target="https://ru.m.wikipedia.org/wiki/1920_&#1075;&#1086;&#1076;" TargetMode="External" /><Relationship Id="rId7" Type="http://schemas.openxmlformats.org/officeDocument/2006/relationships/hyperlink" Target="https://ru.m.wikipedia.org/wiki/&#1050;&#1088;&#1077;&#1089;&#1090;&#1100;&#1103;&#1085;&#1080;&#1085;" TargetMode="External" /><Relationship Id="rId12" Type="http://schemas.openxmlformats.org/officeDocument/2006/relationships/hyperlink" Target="https://ru.m.wikipedia.org/wiki/&#1070;&#1075;&#1086;&#1089;&#1083;&#1072;&#1074;&#1080;&#1103;" TargetMode="External" /><Relationship Id="rId2" Type="http://schemas.openxmlformats.org/officeDocument/2006/relationships/hyperlink" Target="https://ru.m.wikipedia.org/wiki/12_&#1076;&#1077;&#1082;&#1072;&#1073;&#1088;&#1103;" TargetMode="External" /><Relationship Id="rId1" Type="http://schemas.openxmlformats.org/officeDocument/2006/relationships/slideLayout" Target="../slideLayouts/slideLayout13.xml" /><Relationship Id="rId6" Type="http://schemas.openxmlformats.org/officeDocument/2006/relationships/hyperlink" Target="https://ru.m.wikipedia.org/wiki/&#1071;&#1088;&#1086;&#1089;&#1083;&#1072;&#1074;&#1089;&#1082;&#1072;&#1103;_&#1086;&#1073;&#1083;&#1072;&#1089;&#1090;&#1100;" TargetMode="External" /><Relationship Id="rId11" Type="http://schemas.openxmlformats.org/officeDocument/2006/relationships/hyperlink" Target="https://ru.m.wikipedia.org/wiki/&#1044;&#1091;&#1085;&#1072;&#1081;" TargetMode="External" /><Relationship Id="rId5" Type="http://schemas.openxmlformats.org/officeDocument/2006/relationships/hyperlink" Target="https://ru.m.wikipedia.org/wiki/&#1041;&#1088;&#1077;&#1081;&#1090;&#1086;&#1074;&#1089;&#1082;&#1080;&#1081;_&#1088;&#1072;&#1081;&#1086;&#1085;" TargetMode="External" /><Relationship Id="rId10" Type="http://schemas.openxmlformats.org/officeDocument/2006/relationships/hyperlink" Target="https://ru.m.wikipedia.org/wiki/&#1057;&#1090;&#1072;&#1088;&#1096;&#1080;&#1081;_&#1083;&#1077;&#1081;&#1090;&#1077;&#1085;&#1072;&#1085;&#1090;" TargetMode="External" /><Relationship Id="rId4" Type="http://schemas.openxmlformats.org/officeDocument/2006/relationships/hyperlink" Target="https://ru.m.wikipedia.org/wiki/&#1051;&#1086;&#1075;&#1080;&#1085;&#1094;&#1077;&#1074;&#1086;_(&#1071;&#1088;&#1086;&#1089;&#1083;&#1072;&#1074;&#1089;&#1082;&#1072;&#1103;_&#1086;&#1073;&#1083;&#1072;&#1089;&#1090;&#1100;)" TargetMode="External" /><Relationship Id="rId9" Type="http://schemas.openxmlformats.org/officeDocument/2006/relationships/hyperlink" Target="https://ru.m.wikipedia.org/wiki/&#1050;&#1086;&#1083;&#1093;&#1086;&#1079;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tmp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149140" y="0"/>
            <a:ext cx="7545699" cy="405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5400" spc="-1">
                <a:latin typeface="Trebuchet MS"/>
              </a:rPr>
              <a:t>Виртуальная экскурсия по улицам родного села</a:t>
            </a:r>
            <a:br>
              <a:rPr lang="ru-RU" sz="4900" spc="-1">
                <a:latin typeface="Trebuchet MS"/>
              </a:rPr>
            </a:br>
            <a:r>
              <a:rPr lang="ru-RU" sz="4900" spc="-1">
                <a:latin typeface="Trebuchet MS"/>
              </a:rPr>
              <a:t>«Где эта улица, где этот дом»</a:t>
            </a:r>
            <a:br/>
            <a:endParaRPr lang="ru-RU" sz="5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2334600" y="4050720"/>
            <a:ext cx="8198280" cy="195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808080"/>
                </a:solidFill>
                <a:latin typeface="Trebuchet MS"/>
              </a:rPr>
              <a:t>3 этап общешкольного проекта «Здесь Родины моей начало» 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808080"/>
                </a:solidFill>
                <a:latin typeface="Trebuchet MS"/>
              </a:rPr>
              <a:t>Выполнила: команда «Шишки»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808080"/>
                </a:solidFill>
                <a:latin typeface="Trebuchet MS"/>
              </a:rPr>
              <a:t>Руководитель: Тюрикова Светлана Анатольевна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7" name="TextBox 3"/>
          <p:cNvSpPr/>
          <p:nvPr/>
        </p:nvSpPr>
        <p:spPr>
          <a:xfrm>
            <a:off x="1231697" y="1624929"/>
            <a:ext cx="7545699" cy="19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-924444" y="222480"/>
            <a:ext cx="8595360" cy="45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2400" b="0" strike="noStrike" spc="-1">
                <a:latin typeface="Trebuchet MS"/>
              </a:rPr>
              <a:t>Наша экскурсия заняла примерно 60-70 минут, поскольку передвигались мы пешком</a:t>
            </a:r>
            <a:br/>
            <a:r>
              <a:rPr lang="ru-RU" sz="2400" b="0" strike="noStrike" spc="-1">
                <a:latin typeface="Trebuchet MS"/>
              </a:rPr>
              <a:t>Продожительность маршута 1 километр, 640 метров</a:t>
            </a:r>
            <a:br/>
            <a:br/>
            <a:br/>
            <a:r>
              <a:rPr lang="ru-RU" sz="2400" b="0" strike="noStrike" spc="-1">
                <a:latin typeface="Trebuchet MS"/>
              </a:rPr>
              <a:t>Наше село полно самых различных интересных мест.</a:t>
            </a:r>
            <a:br/>
            <a:r>
              <a:rPr lang="ru-RU" sz="2400" b="0" strike="noStrike" spc="-1">
                <a:latin typeface="Trebuchet MS"/>
              </a:rPr>
              <a:t>Мы рассказали вам только о немногих фактах о нем.</a:t>
            </a:r>
            <a:br/>
            <a:r>
              <a:rPr lang="ru-RU" sz="2400" b="0" strike="noStrike" spc="-1">
                <a:latin typeface="Trebuchet MS"/>
              </a:rPr>
              <a:t>Надеемся, что вам понравилась наша экскурсия!</a:t>
            </a:r>
            <a:br>
              <a:rPr/>
            </a:br>
            <a:r>
              <a:rPr lang="ru-RU" sz="2400" b="0" strike="noStrike" spc="-1">
                <a:solidFill>
                  <a:srgbClr val="90C226"/>
                </a:solidFill>
                <a:latin typeface="Trebuchet MS"/>
              </a:rPr>
              <a:t>Спасибо за внимание!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140000" y="5611680"/>
            <a:ext cx="5132520" cy="42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2025 год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5D4E7-71C5-6765-5165-3278E5C80040}"/>
              </a:ext>
            </a:extLst>
          </p:cNvPr>
          <p:cNvSpPr txBox="1"/>
          <p:nvPr/>
        </p:nvSpPr>
        <p:spPr>
          <a:xfrm>
            <a:off x="4691872" y="6335880"/>
            <a:ext cx="402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Схема нашей экскурсии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36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Схема нашей экскурсии</a:t>
            </a: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5360" cy="387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3647E79A-C24E-2A90-79E6-5D38E33C8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78" y="1360477"/>
            <a:ext cx="7490942" cy="56182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36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90C226"/>
                </a:solidFill>
                <a:latin typeface="Trebuchet MS"/>
              </a:rPr>
              <a:t>Сегодня мы предлагаем вам посетить виртуальную экскурсию по улицам нашего родного села Брейтово.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04280" y="2160720"/>
            <a:ext cx="8595360" cy="387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7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ru-RU" sz="3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Село Брейтово является административным центром </a:t>
            </a:r>
            <a:endParaRPr lang="ru-RU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Брейтовского района. </a:t>
            </a:r>
            <a:endParaRPr lang="ru-RU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Территория нашего района, который находится на северо-западе</a:t>
            </a:r>
            <a:endParaRPr lang="ru-RU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Ярославской области, составляет 2155 квадратных километров</a:t>
            </a:r>
            <a:endParaRPr lang="ru-RU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 и проживают в районе примерно 5000 жителей.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                            </a:t>
            </a:r>
            <a:r>
              <a:rPr lang="ru-RU" sz="1800" b="0" strike="noStrike" spc="-1">
                <a:solidFill>
                  <a:srgbClr val="54A021"/>
                </a:solidFill>
                <a:latin typeface="Trebuchet MS"/>
              </a:rPr>
              <a:t>   Примерная карта нашего села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0" name="Рисунок 5"/>
          <p:cNvPicPr/>
          <p:nvPr/>
        </p:nvPicPr>
        <p:blipFill>
          <a:blip r:embed="rId2"/>
          <a:stretch/>
        </p:blipFill>
        <p:spPr>
          <a:xfrm>
            <a:off x="6231960" y="2160720"/>
            <a:ext cx="5756400" cy="4503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52405" y="1137572"/>
            <a:ext cx="8070198" cy="572042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latin typeface="Trebuchet MS"/>
              </a:rPr>
              <a:t>В</a:t>
            </a:r>
            <a:r>
              <a:rPr lang="ru-RU" sz="2400" spc="-1">
                <a:latin typeface="Trebuchet MS"/>
              </a:rPr>
              <a:t>с</a:t>
            </a:r>
            <a:r>
              <a:rPr lang="ru-RU" sz="2400" b="0" strike="noStrike" spc="-1">
                <a:latin typeface="Trebuchet MS"/>
              </a:rPr>
              <a:t>его в селе Брейтово 42 улицы,10 переулков, 1 проезд и 1 микрорайон.</a:t>
            </a:r>
            <a:br>
              <a:rPr sz="2400"/>
            </a:br>
            <a:r>
              <a:rPr lang="ru-RU" sz="2400" b="0" strike="noStrike" spc="-1">
                <a:latin typeface="Trebuchet MS"/>
              </a:rPr>
              <a:t> Одни из самых протяженных улиц: Республиканская,Первомайская, Школьная, улица Воронцова.</a:t>
            </a:r>
            <a:br>
              <a:rPr sz="2400"/>
            </a:br>
            <a:br>
              <a:rPr sz="2400"/>
            </a:br>
            <a:r>
              <a:rPr lang="ru-RU" sz="2400" b="0" strike="noStrike" spc="-1">
                <a:latin typeface="Trebuchet MS"/>
              </a:rPr>
              <a:t>Сегодня мы пройдемся по таким улицам как: улица Воронцова и Республиканская улица, а так же зайдем на улицу Память Ильича.</a:t>
            </a:r>
            <a:br>
              <a:rPr sz="2400"/>
            </a:br>
            <a:r>
              <a:rPr lang="ru-RU" sz="2400" b="0" strike="noStrike" spc="-1">
                <a:latin typeface="Trebuchet MS"/>
              </a:rPr>
              <a:t> </a:t>
            </a:r>
            <a:br>
              <a:rPr sz="2400"/>
            </a:br>
            <a:r>
              <a:rPr lang="ru-RU" sz="2400" b="0" strike="noStrike" spc="-1">
                <a:latin typeface="Trebuchet MS"/>
              </a:rPr>
              <a:t>Конечно, каждая улица имеет свою историю, но по нашему мнению именно эти  улицы представляют лучше всех наше село и хранят историческую память.</a:t>
            </a:r>
            <a:br>
              <a:rPr sz="2400"/>
            </a:br>
            <a:r>
              <a:rPr lang="ru-RU" sz="2400" b="0" strike="noStrike" spc="-1">
                <a:latin typeface="Trebuchet M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2436920" y="4355280"/>
            <a:ext cx="44280" cy="4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-63097" y="0"/>
            <a:ext cx="10243540" cy="50163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None/>
            </a:pPr>
            <a:r>
              <a:rPr lang="ru-RU" strike="noStrike" spc="-1">
                <a:latin typeface="Trebuchet MS"/>
              </a:rPr>
              <a:t>Улица Воронцова названа так в честь нашего выдающегося соотечественника, Героя Советского Союза Николая Алексеевича Воронцова.</a:t>
            </a:r>
            <a:endParaRPr lang="ru-RU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strike="noStrike" spc="-1">
                <a:latin typeface="-apple-system"/>
              </a:rPr>
              <a:t>Родился Николай Алексеевич </a:t>
            </a:r>
            <a:r>
              <a:rPr lang="ru-RU" sz="2400" u="sng" strike="noStrike" spc="-1">
                <a:uFillTx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 декабря</a:t>
            </a:r>
            <a:r>
              <a:rPr lang="ru-RU" sz="2400" strike="noStrike" spc="-1">
                <a:latin typeface="-apple-system"/>
              </a:rPr>
              <a:t> </a:t>
            </a:r>
            <a:r>
              <a:rPr lang="ru-RU" sz="2400" u="sng" strike="noStrike" spc="-1">
                <a:uFillTx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1920 года</a:t>
            </a:r>
            <a:r>
              <a:rPr lang="ru-RU" sz="2400" strike="noStrike" spc="-1">
                <a:latin typeface="-apple-system"/>
              </a:rPr>
              <a:t> в дер. </a:t>
            </a:r>
            <a:r>
              <a:rPr lang="ru-RU" sz="2400" u="sng" strike="noStrike" spc="-1">
                <a:uFillTx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Логинцево</a:t>
            </a:r>
            <a:r>
              <a:rPr lang="ru-RU" sz="2400" strike="noStrike" spc="-1">
                <a:latin typeface="-apple-system"/>
              </a:rPr>
              <a:t> (ныне — </a:t>
            </a:r>
            <a:r>
              <a:rPr lang="ru-RU" sz="2400" u="sng" strike="noStrike" spc="-1">
                <a:uFillTx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Брейтовского района</a:t>
            </a:r>
            <a:r>
              <a:rPr lang="ru-RU" sz="2400" strike="noStrike" spc="-1">
                <a:latin typeface="-apple-system"/>
              </a:rPr>
              <a:t> </a:t>
            </a:r>
            <a:r>
              <a:rPr lang="ru-RU" sz="2400" u="sng" strike="noStrike" spc="-1">
                <a:uFillTx/>
                <a:latin typeface="-apple-syste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Ярославской области</a:t>
            </a:r>
            <a:r>
              <a:rPr lang="ru-RU" sz="2400" strike="noStrike" spc="-1">
                <a:latin typeface="-apple-system"/>
              </a:rPr>
              <a:t>) в семье </a:t>
            </a:r>
            <a:r>
              <a:rPr lang="ru-RU" sz="2400" u="sng" strike="noStrike" spc="-1">
                <a:uFillTx/>
                <a:latin typeface="-apple-system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крестьянина</a:t>
            </a:r>
            <a:r>
              <a:rPr lang="ru-RU" sz="2400" strike="noStrike" spc="-1">
                <a:latin typeface="-apple-system"/>
              </a:rPr>
              <a:t>. </a:t>
            </a:r>
            <a:r>
              <a:rPr lang="ru-RU" sz="2400" u="sng" strike="noStrike" spc="-1">
                <a:uFillTx/>
                <a:latin typeface="-apple-system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Русский</a:t>
            </a:r>
            <a:r>
              <a:rPr lang="ru-RU" sz="2400" strike="noStrike" spc="-1">
                <a:latin typeface="-apple-system"/>
              </a:rPr>
              <a:t>.</a:t>
            </a:r>
            <a:endParaRPr lang="ru-RU" sz="240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strike="noStrike" spc="-1">
                <a:latin typeface="-apple-system"/>
              </a:rPr>
              <a:t>Образование неполное среднее. Работал в </a:t>
            </a:r>
            <a:r>
              <a:rPr lang="ru-RU" sz="2400" u="sng" strike="noStrike" spc="-1">
                <a:uFillTx/>
                <a:latin typeface="-apple-system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колхозе</a:t>
            </a:r>
            <a:r>
              <a:rPr lang="ru-RU" sz="2400" strike="noStrike" spc="-1">
                <a:latin typeface="-apple-system"/>
              </a:rPr>
              <a:t>.</a:t>
            </a:r>
            <a:endParaRPr lang="ru-RU" sz="240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strike="noStrike" spc="-1">
                <a:latin typeface="-apple-system"/>
              </a:rPr>
              <a:t>Командир пулемётной роты 703-го стрелкового полка </a:t>
            </a:r>
            <a:r>
              <a:rPr lang="ru-RU" sz="2400" u="sng" strike="noStrike" spc="-1">
                <a:uFillTx/>
                <a:latin typeface="-apple-system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старший лейтенант</a:t>
            </a:r>
            <a:r>
              <a:rPr lang="ru-RU" sz="2400" strike="noStrike" spc="-1">
                <a:latin typeface="-apple-system"/>
              </a:rPr>
              <a:t> Николай Воронцов в ноябре 1944 года, приняв в ходе боя командование батальоном, первым в части форсировал реку </a:t>
            </a:r>
            <a:r>
              <a:rPr lang="ru-RU" sz="2400" u="sng" strike="noStrike" spc="-1">
                <a:uFillTx/>
                <a:latin typeface="-apple-system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Дунай</a:t>
            </a:r>
            <a:r>
              <a:rPr lang="ru-RU" sz="2400" strike="noStrike" spc="-1">
                <a:latin typeface="-apple-system"/>
              </a:rPr>
              <a:t> в районе с. Батина (севернее г. Осиек, </a:t>
            </a:r>
            <a:r>
              <a:rPr lang="ru-RU" sz="2400" u="sng" strike="noStrike" spc="-1">
                <a:uFillTx/>
                <a:latin typeface="-apple-system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Югославия</a:t>
            </a:r>
            <a:r>
              <a:rPr lang="ru-RU" sz="2400" strike="noStrike" spc="-1">
                <a:latin typeface="-apple-system"/>
              </a:rPr>
              <a:t>) и закрепился на его правом берегу. Отражал в день по 10-12 контратак превосходящих сил противника, уничтожил большое количество живой силы и техники врага. Будучи ранен, продолжал управлять боем.</a:t>
            </a:r>
            <a:endParaRPr lang="ru-RU" sz="240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strike="noStrike" spc="-1">
                <a:latin typeface="-apple-system"/>
              </a:rPr>
              <a:t>Войну гвардии старший лейтенант Н. А. Воронцов закончил в качестве командира стрелковой роты 298-го гвардейского стрелкового полка 100-й гвардейской стрелковой дивизии 9-й гвардейской армии</a:t>
            </a:r>
            <a:endParaRPr lang="ru-RU" sz="2400" strike="noStrike" spc="-1">
              <a:latin typeface="Arial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6AB90433-06B8-1C7B-70F0-DE50046B89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44" y="1563863"/>
            <a:ext cx="2441655" cy="32558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36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Достопримечательности улицы Воронцова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5360" cy="387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Основной достопримечательностью улицы Воронцова является дом Николая Алексеевича Воронцова. В этом доме Николай Алексеевич жил после войны. </a:t>
            </a:r>
            <a:endParaRPr lang="ru-RU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Местные жители рассказывают, что улицу так назвали 29 декабря 1883 года, после кончины Николая Алексеевича Воронцова. Примерно в это же время </a:t>
            </a:r>
          </a:p>
          <a:p>
            <a:pPr marL="0" indent="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None/>
            </a:pPr>
            <a:r>
              <a:rPr lang="ru-RU" sz="2400" spc="-1">
                <a:solidFill>
                  <a:srgbClr val="404040"/>
                </a:solidFill>
                <a:latin typeface="Trebuchet MS"/>
              </a:rPr>
              <a:t>дом</a:t>
            </a: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 Вороцова получил свое название и на нем была установлена памятная доска с краткой информацией </a:t>
            </a:r>
            <a:r>
              <a:rPr lang="ru-RU" sz="2400" spc="-1">
                <a:solidFill>
                  <a:srgbClr val="404040"/>
                </a:solidFill>
                <a:latin typeface="Trebuchet MS"/>
              </a:rPr>
              <a:t>   о </a:t>
            </a:r>
            <a:r>
              <a:rPr lang="ru-RU" sz="2400" b="0" strike="noStrike" spc="-1">
                <a:solidFill>
                  <a:srgbClr val="404040"/>
                </a:solidFill>
                <a:latin typeface="Trebuchet MS"/>
              </a:rPr>
              <a:t>герое.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7FE250C-74E1-50B1-8971-599183B5B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77" y="-1275"/>
            <a:ext cx="3388223" cy="254091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9C574380-37A8-ADB3-96DD-905B08771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77" y="4317090"/>
            <a:ext cx="3388223" cy="2540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36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Республиканская улица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77160" y="1260000"/>
            <a:ext cx="8595360" cy="4780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>
                <a:solidFill>
                  <a:srgbClr val="333333"/>
                </a:solidFill>
                <a:latin typeface="YS Text"/>
              </a:rPr>
              <a:t>Республиканская улица</a:t>
            </a: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 находится в центре села Брейтово.  </a:t>
            </a:r>
            <a:endParaRPr lang="ru-RU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По адресу: ул. Республиканская, 23 — расположен </a:t>
            </a:r>
            <a:r>
              <a:rPr lang="ru-RU" sz="2400" b="1" strike="noStrike" spc="-1">
                <a:solidFill>
                  <a:srgbClr val="333333"/>
                </a:solidFill>
                <a:latin typeface="YS Text"/>
              </a:rPr>
              <a:t>Брейтовский культурно-досуговый центр</a:t>
            </a: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.</a:t>
            </a:r>
            <a:endParaRPr lang="ru-RU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Также на этой улице установлен </a:t>
            </a:r>
            <a:r>
              <a:rPr lang="ru-RU" sz="2400" b="1" strike="noStrike" spc="-1">
                <a:solidFill>
                  <a:srgbClr val="333333"/>
                </a:solidFill>
                <a:latin typeface="YS Text"/>
              </a:rPr>
              <a:t>памятник  первому трактору Брейтовского района</a:t>
            </a: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. Изначально он был установлен в октябре 1974 года у здания объединения «Сельхозтехника», а в 2009 году его переустановили в центре Брейтова.  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DE3F7E3-6417-5910-E12A-781DCFEF4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89" y="3429000"/>
            <a:ext cx="2605211" cy="3473966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FAF45983-0AB2-FA8F-26F9-72099FAA4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89" y="0"/>
            <a:ext cx="2605211" cy="3473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36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Дом Культуры (культурно-досуговый центр)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123560" y="1895760"/>
            <a:ext cx="8595360" cy="3143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2000" lnSpcReduction="20000"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3300" b="0" strike="noStrike" spc="-1">
                <a:solidFill>
                  <a:srgbClr val="333333"/>
                </a:solidFill>
                <a:latin typeface="YS Text"/>
              </a:rPr>
              <a:t> Здание Брейтовского Дома культуры было открыто в </a:t>
            </a:r>
            <a:r>
              <a:rPr lang="ru-RU" sz="3300" b="1" strike="noStrike" spc="-1">
                <a:solidFill>
                  <a:srgbClr val="333333"/>
                </a:solidFill>
                <a:latin typeface="YS Text"/>
              </a:rPr>
              <a:t>1977 году</a:t>
            </a:r>
            <a:r>
              <a:rPr lang="ru-RU" sz="3300" b="0" strike="noStrike" spc="-1">
                <a:solidFill>
                  <a:srgbClr val="333333"/>
                </a:solidFill>
                <a:latin typeface="YS Text"/>
              </a:rPr>
              <a:t>.</a:t>
            </a:r>
            <a:endParaRPr lang="ru-RU" sz="33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3300" b="0" strike="noStrike" spc="-1">
                <a:solidFill>
                  <a:srgbClr val="333333"/>
                </a:solidFill>
                <a:latin typeface="YS Text"/>
              </a:rPr>
              <a:t>Здесь создаются и показываются спектакли  и концертные программы; </a:t>
            </a:r>
            <a:endParaRPr lang="ru-RU" sz="33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3300" b="0" strike="noStrike" spc="-1">
                <a:solidFill>
                  <a:srgbClr val="333333"/>
                </a:solidFill>
                <a:latin typeface="YS Text"/>
              </a:rPr>
              <a:t>показываются кинофильмы и иные зрелищные программы; </a:t>
            </a:r>
            <a:endParaRPr lang="ru-RU" sz="33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3300" b="0" strike="noStrike" spc="-1">
                <a:solidFill>
                  <a:srgbClr val="333333"/>
                </a:solidFill>
                <a:latin typeface="YS Text"/>
              </a:rPr>
              <a:t>Здесь можно посещать творческие коллективы, студии, кружки, секции, любительские объединения; </a:t>
            </a:r>
            <a:endParaRPr lang="ru-RU" sz="3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3300" b="0" strike="noStrike" spc="-1">
                <a:solidFill>
                  <a:srgbClr val="333333"/>
                </a:solidFill>
                <a:latin typeface="YS Text"/>
              </a:rPr>
              <a:t>.</a:t>
            </a:r>
            <a:endParaRPr lang="ru-RU" sz="3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131" name="Рисунок 5"/>
          <p:cNvPicPr/>
          <p:nvPr/>
        </p:nvPicPr>
        <p:blipFill>
          <a:blip r:embed="rId2"/>
          <a:srcRect/>
          <a:stretch/>
        </p:blipFill>
        <p:spPr>
          <a:xfrm>
            <a:off x="8599987" y="4298760"/>
            <a:ext cx="3410745" cy="255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36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Памятник первому трактору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271080" y="1270080"/>
            <a:ext cx="8595360" cy="387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ru-RU" sz="3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Идея установки памятника возникла в 1971 году в ходе подготовки к 40-летию образования Брейтовской машинно-тракторной станции. Изначально он был установлен в октябре 1974 года у здания объединения «Сельхозтехника». В 2009 году его отправили на реставрацию, в июне того же года переустановили в центре Брейтова. </a:t>
            </a:r>
            <a:endParaRPr lang="ru-RU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Памятником стал трактор </a:t>
            </a:r>
            <a:r>
              <a:rPr lang="ru-RU" sz="2400" b="1" strike="noStrike" spc="-1">
                <a:solidFill>
                  <a:srgbClr val="333333"/>
                </a:solidFill>
                <a:latin typeface="YS Text"/>
              </a:rPr>
              <a:t>«Универсал </a:t>
            </a:r>
            <a:r>
              <a:rPr lang="af-ZA" sz="2400" b="1" strike="noStrike" spc="-1">
                <a:solidFill>
                  <a:srgbClr val="333333"/>
                </a:solidFill>
                <a:latin typeface="YS Text"/>
              </a:rPr>
              <a:t>II»</a:t>
            </a:r>
            <a:r>
              <a:rPr lang="af-ZA" sz="2400" b="0" strike="noStrike" spc="-1">
                <a:solidFill>
                  <a:srgbClr val="333333"/>
                </a:solidFill>
                <a:latin typeface="YS Text"/>
              </a:rPr>
              <a:t>, </a:t>
            </a: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принадлежавший Владимиру Ивановичу Смелову — одному из первых трактористов района. 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34" name="Рисунок 5"/>
          <p:cNvPicPr/>
          <p:nvPr/>
        </p:nvPicPr>
        <p:blipFill>
          <a:blip r:embed="rId2"/>
          <a:srcRect/>
          <a:stretch/>
        </p:blipFill>
        <p:spPr>
          <a:xfrm>
            <a:off x="8509256" y="4078310"/>
            <a:ext cx="3609993" cy="272929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9283009-8FA7-98DB-9887-4178EF2D0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28112" r="18756" b="14418"/>
          <a:stretch/>
        </p:blipFill>
        <p:spPr>
          <a:xfrm>
            <a:off x="8509256" y="1712104"/>
            <a:ext cx="3682744" cy="2135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5360" cy="131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Улица Памяти Ильича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77160" y="1233206"/>
            <a:ext cx="8595360" cy="387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Своё название улица получила в честь Владимира Ильича Ленина, на ней располагается берёзовая роща.</a:t>
            </a: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Один из памятников природы нашего села – БЕРЕЗОВАЯ РОЩА.</a:t>
            </a:r>
            <a:endParaRPr lang="ru-RU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Как мы узнали из рассказов местных жителей нашего села,она была создана выпускниками Брейтовской школы. </a:t>
            </a:r>
            <a:endParaRPr lang="ru-RU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 Находится роща недалеко от детского сада «Улыбка». Эта роща – память о выпускниках села Брейтово, наша история, которая так ценна для нас! </a:t>
            </a:r>
            <a:endParaRPr lang="ru-RU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ru-RU" sz="24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b="1" strike="noStrike" spc="-1">
                <a:solidFill>
                  <a:srgbClr val="333333"/>
                </a:solidFill>
                <a:latin typeface="YS Text"/>
              </a:rPr>
              <a:t>Ширина охранной зоны</a:t>
            </a:r>
            <a:r>
              <a:rPr lang="ru-RU" sz="2400" b="0" strike="noStrike" spc="-1">
                <a:solidFill>
                  <a:srgbClr val="333333"/>
                </a:solidFill>
                <a:latin typeface="YS Text"/>
              </a:rPr>
              <a:t> — 25 метров, площадь охранной зоны — 1,3048 гектара. 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227A2A94-99B7-B3F5-0340-17B1826EF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41" y="0"/>
            <a:ext cx="3455159" cy="2591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Виртуальная экскурсия по улицам родного села «Где эта улица, где этот дом» </vt:lpstr>
      <vt:lpstr>Сегодня мы предлагаем вам посетить виртуальную экскурсию по улицам нашего родного села Брейтово.</vt:lpstr>
      <vt:lpstr>Всего в селе Брейтово 42 улицы,10 переулков, 1 проезд и 1 микрорайон.  Одни из самых протяженных улиц: Республиканская,Первомайская, Школьная, улица Воронцова.  Сегодня мы пройдемся по таким улицам как: улица Воронцова и Республиканская улица, а так же зайдем на улицу Память Ильича.   Конечно, каждая улица имеет свою историю, но по нашему мнению именно эти  улицы представляют лучше всех наше село и хранят историческую память.  </vt:lpstr>
      <vt:lpstr>Презентация PowerPoint</vt:lpstr>
      <vt:lpstr>Достопримечательности улицы Воронцова</vt:lpstr>
      <vt:lpstr>Республиканская улица</vt:lpstr>
      <vt:lpstr>Дом Культуры (культурно-досуговый центр)</vt:lpstr>
      <vt:lpstr>Памятник первому трактору</vt:lpstr>
      <vt:lpstr>Улица Памяти Ильича</vt:lpstr>
      <vt:lpstr>Наша экскурсия заняла примерно 60-70 минут, поскольку передвигались мы пешком Продожительность маршута 1 километр, 640 метров   Наше село полно самых различных интересных мест. Мы рассказали вам только о немногих фактах о нем. Надеемся, что вам понравилась наша экскурсия! Спасибо за внимание!</vt:lpstr>
      <vt:lpstr>Схема нашей экскурсии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улицам родного села: «где эта улица, где этот дом» </dc:title>
  <dc:subject/>
  <dc:creator>Неизвестный пользователь</dc:creator>
  <dc:description/>
  <cp:lastModifiedBy>Неизвестный пользователь</cp:lastModifiedBy>
  <cp:revision>11</cp:revision>
  <dcterms:created xsi:type="dcterms:W3CDTF">2025-02-11T09:59:28Z</dcterms:created>
  <dcterms:modified xsi:type="dcterms:W3CDTF">2025-02-15T05:57:46Z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11</vt:i4>
  </property>
</Properties>
</file>