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54" r:id="rId2"/>
    <p:sldMasterId id="2147483656" r:id="rId3"/>
    <p:sldMasterId id="2147483658" r:id="rId4"/>
    <p:sldMasterId id="2147483660" r:id="rId5"/>
    <p:sldMasterId id="2147483662" r:id="rId6"/>
    <p:sldMasterId id="2147483664" r:id="rId7"/>
  </p:sldMasterIdLst>
  <p:notesMasterIdLst>
    <p:notesMasterId r:id="rId21"/>
  </p:notesMasterIdLst>
  <p:sldIdLst>
    <p:sldId id="256" r:id="rId8"/>
    <p:sldId id="259" r:id="rId9"/>
    <p:sldId id="286" r:id="rId10"/>
    <p:sldId id="304" r:id="rId11"/>
    <p:sldId id="287" r:id="rId12"/>
    <p:sldId id="293" r:id="rId13"/>
    <p:sldId id="263" r:id="rId14"/>
    <p:sldId id="306" r:id="rId15"/>
    <p:sldId id="285" r:id="rId16"/>
    <p:sldId id="264" r:id="rId17"/>
    <p:sldId id="305" r:id="rId18"/>
    <p:sldId id="307" r:id="rId19"/>
    <p:sldId id="308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 panose="020B0602030504020204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R="64135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5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 panose="020B0602030504020204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SzPts val="1904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9250" algn="l">
              <a:spcBef>
                <a:spcPts val="400"/>
              </a:spcBef>
              <a:spcAft>
                <a:spcPts val="0"/>
              </a:spcAft>
              <a:buSzPts val="1904"/>
              <a:defRPr sz="2800"/>
            </a:lvl1pPr>
            <a:lvl2pPr marL="914400" lvl="1" indent="-381000" algn="l">
              <a:spcBef>
                <a:spcPts val="325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 panose="020B060203050402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105" algn="l">
              <a:spcBef>
                <a:spcPts val="400"/>
              </a:spcBef>
              <a:spcAft>
                <a:spcPts val="0"/>
              </a:spcAft>
              <a:buSzPts val="1632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2105" algn="l">
              <a:spcBef>
                <a:spcPts val="0"/>
              </a:spcBef>
              <a:spcAft>
                <a:spcPts val="0"/>
              </a:spcAft>
              <a:buSzPts val="1632"/>
              <a:defRPr sz="2400"/>
            </a:lvl1pPr>
            <a:lvl2pPr marL="914400" lvl="1" indent="-355600" algn="l">
              <a:spcBef>
                <a:spcPts val="325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6070" algn="l">
              <a:spcBef>
                <a:spcPts val="400"/>
              </a:spcBef>
              <a:spcAft>
                <a:spcPts val="0"/>
              </a:spcAft>
              <a:buSzPts val="1224"/>
              <a:defRPr/>
            </a:lvl1pPr>
            <a:lvl2pPr marL="914400" lvl="1" indent="-342900" algn="l">
              <a:spcBef>
                <a:spcPts val="325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 panose="020B0602030504020204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5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7030" algn="l">
              <a:spcBef>
                <a:spcPts val="400"/>
              </a:spcBef>
              <a:spcAft>
                <a:spcPts val="0"/>
              </a:spcAft>
              <a:buSzPts val="2176"/>
              <a:defRPr sz="3200"/>
            </a:lvl1pPr>
            <a:lvl2pPr marL="914400" lvl="1" indent="-406400" algn="l">
              <a:spcBef>
                <a:spcPts val="325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18415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5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19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R="0" lvl="1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 panose="020B0602030504020204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9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>
            <a:gsLst>
              <a:gs pos="0">
                <a:srgbClr val="007897"/>
              </a:gs>
              <a:gs pos="55000">
                <a:srgbClr val="4ABBE0"/>
              </a:gs>
              <a:gs pos="100000">
                <a:srgbClr val="007897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-11601" y="4953000"/>
            <a:ext cx="9161697" cy="1911350"/>
            <a:chOff x="-12192" y="4832896"/>
            <a:chExt cx="9162288" cy="2032192"/>
          </a:xfrm>
        </p:grpSpPr>
        <p:sp>
          <p:nvSpPr>
            <p:cNvPr id="8" name="Google Shape;8;p1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9FCBDC">
                <a:alpha val="39607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 panose="020B0604020202020204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endParaRPr>
            </a:p>
          </p:txBody>
        </p:sp>
        <p:pic>
          <p:nvPicPr>
            <p:cNvPr id="11" name="Google Shape;11;p1"/>
            <p:cNvPicPr preferRelativeResize="0"/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-12192" y="4868530"/>
              <a:ext cx="9162288" cy="868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dk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 panose="020B0604020202020204"/>
              <a:buNone/>
              <a:defRPr sz="1000" b="0" i="0" u="none">
                <a:solidFill>
                  <a:srgbClr val="FFFFFF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7" name="Google Shape;57;p8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" name="Google Shape;58;p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/>
          <p:nvPr/>
        </p:nvSpPr>
        <p:spPr>
          <a:xfrm>
            <a:off x="3636962" y="3005137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1" name="Google Shape;61;p8"/>
          <p:cNvSpPr/>
          <p:nvPr/>
        </p:nvSpPr>
        <p:spPr>
          <a:xfrm>
            <a:off x="3449637" y="3005137"/>
            <a:ext cx="184150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lt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77" name="Google Shape;77;p10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lt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dk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6" r:id="rId2"/>
    <p:sldLayoutId id="214748366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109" name="Google Shape;109;p1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lt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dk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715962" y="5002212"/>
            <a:ext cx="3802062" cy="1443037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607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8"/>
          <p:cNvSpPr/>
          <p:nvPr/>
        </p:nvSpPr>
        <p:spPr>
          <a:xfrm>
            <a:off x="-53975" y="5784850"/>
            <a:ext cx="3802062" cy="838200"/>
          </a:xfrm>
          <a:custGeom>
            <a:avLst/>
            <a:gdLst/>
            <a:ahLst/>
            <a:cxnLst/>
            <a:rect l="l" t="t" r="r" b="b"/>
            <a:pathLst>
              <a:path w="5760" h="528" extrusionOk="0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6" name="Google Shape;136;p18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4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/>
              <a:buNone/>
            </a:pPr>
            <a:endParaRPr sz="1800" b="0" i="0" u="none" strike="noStrike" cap="none">
              <a:solidFill>
                <a:schemeClr val="lt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9050" y="5772150"/>
            <a:ext cx="3421062" cy="110966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/>
          <p:nvPr/>
        </p:nvSpPr>
        <p:spPr>
          <a:xfrm>
            <a:off x="8664575" y="4987925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8477250" y="4987925"/>
            <a:ext cx="182562" cy="228600"/>
          </a:xfrm>
          <a:prstGeom prst="chevron">
            <a:avLst>
              <a:gd name="adj" fmla="val 10800"/>
            </a:avLst>
          </a:prstGeom>
          <a:gradFill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 scaled="0"/>
          </a:gradFill>
          <a:ln w="9525" cap="rnd" cmpd="sng">
            <a:solidFill>
              <a:srgbClr val="1E768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100"/>
              <a:buFont typeface="Lucida Sans" panose="020B0602030504020204"/>
              <a:buNone/>
              <a:defRPr sz="4100" b="1" i="0" u="none" strike="noStrike" cap="none">
                <a:solidFill>
                  <a:schemeClr val="lt2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457200" y="1481137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544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defRPr sz="27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1pPr>
            <a:lvl2pPr marL="914400" marR="0" lvl="1" indent="-374650" algn="l" rtl="0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 panose="020B0604030504040204"/>
              <a:buChar char="◦"/>
              <a:defRPr sz="23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 panose="020B0602030504020204"/>
                <a:ea typeface="Lucida Sans" panose="020B0602030504020204"/>
                <a:cs typeface="Lucida Sans" panose="020B0602030504020204"/>
                <a:sym typeface="Lucida Sans" panose="020B0602030504020204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dt" idx="10"/>
          </p:nvPr>
        </p:nvSpPr>
        <p:spPr>
          <a:xfrm>
            <a:off x="6727825" y="6408737"/>
            <a:ext cx="19192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ftr" idx="11"/>
          </p:nvPr>
        </p:nvSpPr>
        <p:spPr>
          <a:xfrm>
            <a:off x="4379912" y="6408737"/>
            <a:ext cx="23510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ldNum" idx="12"/>
          </p:nvPr>
        </p:nvSpPr>
        <p:spPr>
          <a:xfrm>
            <a:off x="8647112" y="6408737"/>
            <a:ext cx="3667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 panose="020B0604020202020204"/>
              <a:buNone/>
              <a:defRPr sz="1000" b="0" i="0" u="none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ctrTitle" idx="4294967295"/>
          </p:nvPr>
        </p:nvSpPr>
        <p:spPr>
          <a:xfrm>
            <a:off x="532130" y="678815"/>
            <a:ext cx="8440420" cy="1854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l"/>
            <a:r>
              <a:rPr lang="ru-RU" sz="32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Sans" panose="020B0602030504020204"/>
              </a:rPr>
              <a:t/>
            </a:r>
            <a:br>
              <a:rPr lang="ru-RU" sz="32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Sans" panose="020B0602030504020204"/>
              </a:rPr>
            </a:br>
            <a:r>
              <a:rPr lang="ru-RU" sz="32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Sans" panose="020B0602030504020204"/>
              </a:rPr>
              <a:t/>
            </a:r>
            <a:br>
              <a:rPr lang="ru-RU" sz="3200" b="1" i="0" u="none" strike="noStrike" cap="none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Lucida Sans" panose="020B0602030504020204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             </a:t>
            </a:r>
            <a:r>
              <a:rPr lang="ru-RU" sz="18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Муниципальный дистанционный проект</a:t>
            </a: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                                 «Здесь Родины моей начало...»</a:t>
            </a:r>
            <a:br>
              <a:rPr lang="ru-RU" sz="18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                                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Третий этап проекта:</a:t>
            </a:r>
            <a:b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“Мой край  родной  глазами туриста”</a:t>
            </a:r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4915535" y="3469005"/>
            <a:ext cx="4057015" cy="222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i="0" u="none" dirty="0" err="1">
                <a:solidFill>
                  <a:schemeClr val="tx1"/>
                </a:solidFill>
                <a:latin typeface="Georgia" panose="02040502050405020303" pitchFamily="18" charset="0"/>
                <a:sym typeface="Lucida Sans" panose="020B0602030504020204"/>
              </a:rPr>
              <a:t>Возрастная категория: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i="0" u="none" dirty="0" err="1">
                <a:solidFill>
                  <a:schemeClr val="tx1"/>
                </a:solidFill>
                <a:latin typeface="Georgia" panose="02040502050405020303" pitchFamily="18" charset="0"/>
                <a:sym typeface="Lucida Sans" panose="020B0602030504020204"/>
              </a:rPr>
              <a:t>  8-11 классы .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i="0" u="none" dirty="0" err="1">
                <a:solidFill>
                  <a:schemeClr val="tx1"/>
                </a:solidFill>
                <a:latin typeface="Georgia" panose="02040502050405020303" pitchFamily="18" charset="0"/>
                <a:sym typeface="Lucida Sans" panose="020B0602030504020204"/>
              </a:rPr>
              <a:t>Команда: «Хранители истории» 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24"/>
              <a:buNone/>
            </a:pPr>
            <a:r>
              <a:rPr lang="ru-RU" altLang="en-US" sz="2000" i="0" u="none" dirty="0" err="1">
                <a:solidFill>
                  <a:schemeClr val="tx1"/>
                </a:solidFill>
                <a:latin typeface="Georgia" panose="02040502050405020303" pitchFamily="18" charset="0"/>
                <a:sym typeface="Lucida Sans" panose="020B0602030504020204"/>
              </a:rPr>
              <a:t>Руководитель: Белова А.В.</a:t>
            </a:r>
            <a:endParaRPr sz="200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24"/>
              <a:buNone/>
            </a:pPr>
            <a:endParaRPr sz="1800" i="0" u="none">
              <a:solidFill>
                <a:schemeClr val="tx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88"/>
              <a:buNone/>
            </a:pPr>
            <a:endParaRPr sz="1600" b="0" i="0" u="none">
              <a:solidFill>
                <a:srgbClr val="002060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marL="0" marR="64135" lvl="0" indent="0" algn="r" rtl="0">
              <a:spcBef>
                <a:spcPts val="400"/>
              </a:spcBef>
              <a:spcAft>
                <a:spcPts val="0"/>
              </a:spcAft>
              <a:buSzPts val="1088"/>
              <a:buNone/>
            </a:pPr>
            <a:endParaRPr sz="1600" b="0" i="0" u="none">
              <a:solidFill>
                <a:srgbClr val="002060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50595" y="137286"/>
            <a:ext cx="6872750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Брейтовская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896" y="6207955"/>
            <a:ext cx="375607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Georgia" panose="02040502050405020303" pitchFamily="18" charset="0"/>
              </a:rPr>
              <a:t>2025г.</a:t>
            </a:r>
            <a:endParaRPr lang="ru-RU" sz="2000" dirty="0">
              <a:latin typeface="Georgia" panose="02040502050405020303" pitchFamily="18" charset="0"/>
            </a:endParaRPr>
          </a:p>
        </p:txBody>
      </p:sp>
      <p:pic>
        <p:nvPicPr>
          <p:cNvPr id="25602" name="Picture 2" descr="https://avatars.mds.yandex.net/i?id=47aafe84357516ad619931c24f4282b8440458e1-10869960-images-thumbs&amp;n=13"/>
          <p:cNvPicPr>
            <a:picLocks noChangeAspect="1" noChangeArrowheads="1"/>
          </p:cNvPicPr>
          <p:nvPr/>
        </p:nvPicPr>
        <p:blipFill>
          <a:blip r:embed="rId3"/>
          <a:srcRect l="34845" t="14294" r="34503" b="13194"/>
          <a:stretch>
            <a:fillRect/>
          </a:stretch>
        </p:blipFill>
        <p:spPr bwMode="auto">
          <a:xfrm>
            <a:off x="7301865" y="137160"/>
            <a:ext cx="1670685" cy="262382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343" y="3197152"/>
            <a:ext cx="4267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>
            <a:spLocks noGrp="1"/>
          </p:cNvSpPr>
          <p:nvPr>
            <p:ph type="title"/>
          </p:nvPr>
        </p:nvSpPr>
        <p:spPr>
          <a:xfrm>
            <a:off x="214282" y="0"/>
            <a:ext cx="8229600" cy="135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2A4A75"/>
              </a:buClr>
              <a:buSzPts val="3690"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8.Часовня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имени Богоматери "Аз </a:t>
            </a:r>
            <a:r>
              <a:rPr lang="ru-RU" sz="2800" dirty="0" err="1" smtClean="0">
                <a:solidFill>
                  <a:srgbClr val="C00000"/>
                </a:solidFill>
                <a:latin typeface="Georgia" pitchFamily="18" charset="0"/>
              </a:rPr>
              <a:t>есмь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и никто же на вы" и Св.Николая Чудотворца. </a:t>
            </a:r>
            <a:endParaRPr sz="320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151" y="5275385"/>
            <a:ext cx="8510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Часовня построена на берегу Рыбинского водохранилища. Здесь когда-то находились улицы старого Брейтова. Часовня стала символом памяти и покаяния о селах, деревнях, городах, что лежат под водой.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4098" name="Picture 2" descr="I:\Проек 3этап\chapel-of-st-nicholas-the-wonderworker-in-the-village-of-breitov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7471" y="1360935"/>
            <a:ext cx="5780270" cy="3857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5747" y="1336431"/>
            <a:ext cx="5430129" cy="3676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23558" y="4978087"/>
            <a:ext cx="84687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      Это </a:t>
            </a:r>
            <a:r>
              <a:rPr lang="ru-RU" sz="2000" dirty="0" smtClean="0">
                <a:latin typeface="Georgia" pitchFamily="18" charset="0"/>
              </a:rPr>
              <a:t>уникальное архитектурное сооружение, привлекающее туристов своими необычными </a:t>
            </a:r>
            <a:r>
              <a:rPr lang="ru-RU" sz="2000" dirty="0" smtClean="0">
                <a:latin typeface="Georgia" pitchFamily="18" charset="0"/>
              </a:rPr>
              <a:t>украшениями. </a:t>
            </a:r>
            <a:r>
              <a:rPr lang="ru-RU" sz="2000" dirty="0" smtClean="0">
                <a:latin typeface="Georgia" pitchFamily="18" charset="0"/>
              </a:rPr>
              <a:t>Он сочетает традиционный русский стиль с элементами </a:t>
            </a:r>
            <a:r>
              <a:rPr lang="ru-RU" sz="2000" dirty="0" err="1" smtClean="0">
                <a:latin typeface="Georgia" pitchFamily="18" charset="0"/>
              </a:rPr>
              <a:t>фэнтези</a:t>
            </a:r>
            <a:r>
              <a:rPr lang="ru-RU" sz="2000" dirty="0" smtClean="0">
                <a:latin typeface="Georgia" pitchFamily="18" charset="0"/>
              </a:rPr>
              <a:t>. Весь </a:t>
            </a:r>
            <a:r>
              <a:rPr lang="ru-RU" sz="2000" dirty="0" smtClean="0">
                <a:latin typeface="Georgia" pitchFamily="18" charset="0"/>
              </a:rPr>
              <a:t>дом украшен деревянными кружевами, а на крыше располагаются трёхглавый дракон и змейка. 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1520" y="350956"/>
            <a:ext cx="7540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9. Дом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с драконами в деревне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Дурасово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673" y="959154"/>
            <a:ext cx="82929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dirty="0" smtClean="0"/>
              <a:t> 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384" y="0"/>
            <a:ext cx="7855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10. Храм Святой Троицы в селе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</a:rPr>
              <a:t>Прозорово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58265" y="2145268"/>
            <a:ext cx="33410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7964" y="4726745"/>
            <a:ext cx="85179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 Каменная </a:t>
            </a:r>
            <a:r>
              <a:rPr lang="ru-RU" sz="2000" dirty="0" err="1" smtClean="0">
                <a:latin typeface="Georgia" pitchFamily="18" charset="0"/>
              </a:rPr>
              <a:t>двухпрестольная</a:t>
            </a:r>
            <a:r>
              <a:rPr lang="ru-RU" sz="2000" dirty="0" smtClean="0">
                <a:latin typeface="Georgia" pitchFamily="18" charset="0"/>
              </a:rPr>
              <a:t> церковь с Михайло-Архангельским приделом построена в 1810 году на средства прихожан и графа А. И. </a:t>
            </a:r>
            <a:r>
              <a:rPr lang="ru-RU" sz="2000" dirty="0" smtClean="0">
                <a:latin typeface="Georgia" pitchFamily="18" charset="0"/>
              </a:rPr>
              <a:t>Мусина-Пушкина. Сегодня </a:t>
            </a:r>
            <a:r>
              <a:rPr lang="ru-RU" sz="2000" dirty="0" smtClean="0">
                <a:latin typeface="Georgia" pitchFamily="18" charset="0"/>
              </a:rPr>
              <a:t>храм является не только прекрасным образцом архитектуры классицизма, украшающим площадь села, но и центром общественной и духовной жизни всей округи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170" name="Picture 2" descr="I:\Проек 3этап\qnyASZpxax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221" y="902090"/>
            <a:ext cx="5078438" cy="380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91492" y="5776686"/>
            <a:ext cx="5745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eorgia" pitchFamily="18" charset="0"/>
              </a:rPr>
              <a:t>До новых встреч!</a:t>
            </a:r>
            <a:endParaRPr lang="ru-RU" sz="3600" dirty="0"/>
          </a:p>
        </p:txBody>
      </p:sp>
      <p:pic>
        <p:nvPicPr>
          <p:cNvPr id="1026" name="Picture 2" descr="C:\Users\Анна\Downloads\1739636814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91105"/>
            <a:ext cx="8636000" cy="54694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184" y="0"/>
            <a:ext cx="8679815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 Box 1"/>
          <p:cNvSpPr txBox="1"/>
          <p:nvPr/>
        </p:nvSpPr>
        <p:spPr>
          <a:xfrm rot="10800000" flipV="1">
            <a:off x="464232" y="-338943"/>
            <a:ext cx="84265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algn="r"/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algn="r"/>
            <a:r>
              <a:rPr lang="ru-RU" altLang="en-US" sz="2400" b="1" i="1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Georgia" panose="02040502050405020303" pitchFamily="18" charset="0"/>
                <a:cs typeface="Georgia" panose="02040502050405020303" pitchFamily="18" charset="0"/>
              </a:rPr>
              <a:t>Туристический маршрут</a:t>
            </a: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algn="r"/>
            <a:r>
              <a:rPr lang="ru-RU" altLang="en-US" sz="20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Пешая протяженность 1,5 км</a:t>
            </a:r>
          </a:p>
          <a:p>
            <a:pPr algn="r"/>
            <a:r>
              <a:rPr lang="ru-RU" altLang="en-US" sz="2000" b="1" i="1" dirty="0" smtClean="0">
                <a:solidFill>
                  <a:srgbClr val="00206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Время  экскурсии 4 часа</a:t>
            </a: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endParaRPr lang="ru-RU" altLang="en-US" sz="2400" b="1" i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33282" t="18089" r="22102" b="28503"/>
          <a:stretch/>
        </p:blipFill>
        <p:spPr>
          <a:xfrm>
            <a:off x="313787" y="2752849"/>
            <a:ext cx="4831051" cy="3929675"/>
          </a:xfrm>
          <a:prstGeom prst="rect">
            <a:avLst/>
          </a:prstGeom>
        </p:spPr>
      </p:pic>
      <p:cxnSp>
        <p:nvCxnSpPr>
          <p:cNvPr id="1034" name="Прямая со стрелкой 1033"/>
          <p:cNvCxnSpPr/>
          <p:nvPr/>
        </p:nvCxnSpPr>
        <p:spPr>
          <a:xfrm rot="10800000">
            <a:off x="1358539" y="3395068"/>
            <a:ext cx="2073979" cy="2006927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5233180" y="2845561"/>
            <a:ext cx="3910819" cy="4012439"/>
            <a:chOff x="5581118" y="2647619"/>
            <a:chExt cx="3562881" cy="4012439"/>
          </a:xfrm>
        </p:grpSpPr>
        <p:pic>
          <p:nvPicPr>
            <p:cNvPr id="1036" name="Рисунок 1035"/>
            <p:cNvPicPr>
              <a:picLocks noChangeAspect="1"/>
            </p:cNvPicPr>
            <p:nvPr/>
          </p:nvPicPr>
          <p:blipFill rotWithShape="1">
            <a:blip r:embed="rId5"/>
            <a:srcRect l="28113" t="22173" r="31995" b="5328"/>
            <a:stretch/>
          </p:blipFill>
          <p:spPr>
            <a:xfrm>
              <a:off x="5581118" y="2647619"/>
              <a:ext cx="3562881" cy="401243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357402" y="5922498"/>
              <a:ext cx="1786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</a:rPr>
                <a:t>1. Размещение</a:t>
              </a:r>
              <a:endParaRPr lang="ru-RU" b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59615" y="5005754"/>
              <a:ext cx="534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</a:rPr>
                <a:t>3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7529171" y="5260326"/>
              <a:ext cx="346031" cy="154741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16200000" flipV="1">
              <a:off x="6930843" y="5549704"/>
              <a:ext cx="970672" cy="393897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459640" y="4217964"/>
              <a:ext cx="534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</a:rPr>
                <a:t>6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6200000" flipV="1">
              <a:off x="7389272" y="4874709"/>
              <a:ext cx="662178" cy="279853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7529678" y="4386774"/>
              <a:ext cx="534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</a:rPr>
                <a:t>5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50954" y="3978812"/>
              <a:ext cx="5345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</a:rPr>
                <a:t>7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823939" y="2980007"/>
              <a:ext cx="4388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Georgia" pitchFamily="18" charset="0"/>
                </a:rPr>
                <a:t>8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 rot="5400000" flipH="1" flipV="1">
              <a:off x="7394103" y="3558832"/>
              <a:ext cx="802857" cy="21061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6921305" y="5148776"/>
            <a:ext cx="53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2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624689" y="5401994"/>
            <a:ext cx="53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4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2644726" y="4178104"/>
            <a:ext cx="53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9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1012874" y="2996418"/>
            <a:ext cx="5345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10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596857" y="5371198"/>
            <a:ext cx="356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8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457200" y="1069145"/>
            <a:ext cx="8229600" cy="493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marR="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None/>
            </a:pPr>
            <a:endParaRPr>
              <a:latin typeface="Georgia" panose="02040502050405020303" pitchFamily="18" charset="0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032387" y="168812"/>
            <a:ext cx="7654412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A75"/>
              </a:buClr>
              <a:buSzPts val="3600"/>
              <a:buFont typeface="Lucida Sans" panose="020B0602030504020204"/>
              <a:buNone/>
            </a:pPr>
            <a:r>
              <a:rPr lang="ru-RU" altLang="en-US" sz="2800" b="1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  <a:t/>
            </a:r>
            <a:br>
              <a:rPr lang="ru-RU" altLang="en-US" sz="2800" b="1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</a:br>
            <a:r>
              <a:rPr lang="ru-RU" altLang="en-US" sz="2800" b="1" i="0" u="none" strike="noStrike" cap="none" dirty="0" smtClean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  <a:t>1. </a:t>
            </a:r>
            <a:r>
              <a:rPr lang="ru-RU" altLang="en-US" sz="2400" b="1" i="0" u="none" strike="noStrike" cap="none" dirty="0" smtClean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  <a:t>Размещение </a:t>
            </a:r>
            <a:r>
              <a:rPr lang="ru-RU" altLang="en-US" sz="2400" b="1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  <a:t>в гостинице</a:t>
            </a:r>
            <a:br>
              <a:rPr lang="ru-RU" altLang="en-US" sz="2400" b="1" i="0" u="none" strike="noStrike" cap="none" dirty="0">
                <a:solidFill>
                  <a:srgbClr val="C00000"/>
                </a:solidFill>
                <a:latin typeface="Georgia" panose="02040502050405020303" pitchFamily="18" charset="0"/>
                <a:sym typeface="Lucida Sans" panose="020B0602030504020204"/>
              </a:rPr>
            </a:br>
            <a:r>
              <a:rPr lang="ru-RU" altLang="en-US" sz="2400" b="1" i="0" u="none" strike="noStrike" cap="none" dirty="0" err="1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Grand</a:t>
            </a:r>
            <a:r>
              <a:rPr lang="ru-RU" altLang="en-US" sz="24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 </a:t>
            </a:r>
            <a:r>
              <a:rPr lang="ru-RU" altLang="en-US" sz="2400" b="1" i="0" u="none" strike="noStrike" cap="none" dirty="0" err="1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Adventure</a:t>
            </a:r>
            <a:r>
              <a:rPr lang="ru-RU" altLang="en-US" sz="24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/>
            </a:r>
            <a:br>
              <a:rPr lang="ru-RU" altLang="en-US" sz="24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</a:br>
            <a:r>
              <a:rPr lang="ru-RU" altLang="en-US" sz="2400" b="1" i="0" u="none" strike="noStrike" cap="none" dirty="0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 ул. </a:t>
            </a:r>
            <a:r>
              <a:rPr lang="ru-RU" altLang="en-US" sz="2400" b="1" i="0" u="none" strike="noStrike" cap="none" dirty="0" err="1">
                <a:solidFill>
                  <a:srgbClr val="002060"/>
                </a:solidFill>
                <a:latin typeface="Georgia" panose="02040502050405020303" pitchFamily="18" charset="0"/>
                <a:sym typeface="Lucida Sans" panose="020B0602030504020204"/>
              </a:rPr>
              <a:t>Механизаторов, 2, село Брейтово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6765" y="1337310"/>
            <a:ext cx="5030470" cy="31635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1180000">
            <a:off x="620230" y="4145815"/>
            <a:ext cx="3398938" cy="23308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0000">
            <a:off x="5092028" y="4094952"/>
            <a:ext cx="3250619" cy="2337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5" y="86995"/>
            <a:ext cx="8229600" cy="833120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2. </a:t>
            </a:r>
            <a:r>
              <a:rPr lang="ru-RU" sz="2400" dirty="0" err="1" smtClean="0">
                <a:solidFill>
                  <a:srgbClr val="C0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Брейтовский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народный </a:t>
            </a:r>
            <a:b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историко-краевидческий музей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27650" name="Picture 2" descr="https://avatars.mds.yandex.net/i?id=a4c6ec1685e4bdb40158b68c10e2f6d1a81a67d4-10651780-images-thumbs&amp;n=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4889" y="962954"/>
            <a:ext cx="2465387" cy="1647825"/>
          </a:xfrm>
          <a:prstGeom prst="rect">
            <a:avLst/>
          </a:prstGeom>
          <a:noFill/>
        </p:spPr>
      </p:pic>
      <p:pic>
        <p:nvPicPr>
          <p:cNvPr id="17410" name="Picture 2" descr="https://avatars.mds.yandex.net/i?id=b39a9852e9d1d0bcc26a7c81c2889226-5192485-images-thumbs&amp;n=13"/>
          <p:cNvPicPr>
            <a:picLocks noChangeAspect="1" noChangeArrowheads="1"/>
          </p:cNvPicPr>
          <p:nvPr/>
        </p:nvPicPr>
        <p:blipFill>
          <a:blip r:embed="rId3"/>
          <a:srcRect l="12046" b="14481"/>
          <a:stretch>
            <a:fillRect/>
          </a:stretch>
        </p:blipFill>
        <p:spPr bwMode="auto">
          <a:xfrm>
            <a:off x="271780" y="920750"/>
            <a:ext cx="5132705" cy="3333750"/>
          </a:xfrm>
          <a:prstGeom prst="rect">
            <a:avLst/>
          </a:prstGeom>
          <a:noFill/>
        </p:spPr>
      </p:pic>
      <p:pic>
        <p:nvPicPr>
          <p:cNvPr id="28674" name="Picture 2" descr="https://avatars.mds.yandex.net/i?id=3a0811648084646498568143467b4534ac7501c9-5843214-images-thumbs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57" y="4402624"/>
            <a:ext cx="3000668" cy="209850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824025" y="2651124"/>
            <a:ext cx="2683070" cy="1808779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3430905" y="4462780"/>
            <a:ext cx="548513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dirty="0" err="1" smtClean="0">
                <a:solidFill>
                  <a:srgbClr val="002060"/>
                </a:solidFill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     </a:t>
            </a:r>
            <a:r>
              <a:rPr lang="ru-RU" sz="1800" dirty="0" err="1" smtClean="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Брейтовский</a:t>
            </a:r>
            <a:r>
              <a:rPr lang="ru-RU" sz="1800" dirty="0" smtClean="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 историко-краеведческий музей  распахнул свои двери 6 ноября 1962 года. Он р</a:t>
            </a:r>
            <a:r>
              <a:rPr 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асположен в центре </a:t>
            </a:r>
            <a:r>
              <a:rPr lang="ru-RU" alt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села</a:t>
            </a:r>
            <a:r>
              <a:rPr 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 в обычном деревянном доме</a:t>
            </a:r>
            <a:r>
              <a:rPr lang="ru-RU" alt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с резными наличниками. Экспозиция музея посвящена истории Сицкого края</a:t>
            </a:r>
            <a:r>
              <a:rPr lang="ru-RU" alt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и быту местных жителей – сицкарей. В музее насчитывается более тысячи</a:t>
            </a:r>
            <a:r>
              <a:rPr lang="ru-RU" alt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800">
                <a:solidFill>
                  <a:schemeClr val="tx1"/>
                </a:solidFill>
                <a:latin typeface="Georgia" panose="02040502050405020303" pitchFamily="18" charset="0"/>
                <a:cs typeface="Georgia" panose="02040502050405020303" pitchFamily="18" charset="0"/>
              </a:rPr>
              <a:t>различных экспонатов материальной и духовной культуры.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207010" y="386080"/>
            <a:ext cx="8529027" cy="6326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3. Памятник </a:t>
            </a:r>
            <a:r>
              <a:rPr 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"Первому трактору Брейтовского района"</a:t>
            </a: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ctr">
              <a:buNone/>
            </a:pPr>
            <a:endParaRPr lang="ru-RU" sz="2400" b="1" i="0" u="none" dirty="0" smtClean="0">
              <a:solidFill>
                <a:srgbClr val="002060"/>
              </a:solidFill>
              <a:latin typeface="Georgia" panose="02040502050405020303" pitchFamily="18" charset="0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  <a:p>
            <a:pPr algn="just">
              <a:buNone/>
            </a:pPr>
            <a:r>
              <a:rPr lang="ru-RU" sz="2000" i="0" u="none" dirty="0" smtClean="0">
                <a:solidFill>
                  <a:schemeClr val="tx1"/>
                </a:solidFill>
                <a:latin typeface="Georgia" panose="02040502050405020303" pitchFamily="18" charset="0"/>
                <a:ea typeface="Lucida Sans" panose="020B0602030504020204"/>
                <a:cs typeface="Lucida Sans" panose="020B0602030504020204"/>
                <a:sym typeface="Lucida Sans" panose="020B0602030504020204"/>
              </a:rPr>
              <a:t>         Открытие памятника  произошло в октябре 1974  в честь первых трактористов района. На его постамент был водружён трактор «Универсал-2</a:t>
            </a:r>
            <a:r>
              <a:rPr lang="ru-RU" sz="2000" i="0" u="none" dirty="0" smtClean="0">
                <a:solidFill>
                  <a:schemeClr val="tx1"/>
                </a:solidFill>
                <a:latin typeface="Georgia" panose="02040502050405020303" pitchFamily="18" charset="0"/>
                <a:ea typeface="Lucida Sans" panose="020B0602030504020204"/>
                <a:cs typeface="Lucida Sans" panose="020B0602030504020204"/>
                <a:sym typeface="Lucida Sans" panose="020B0602030504020204"/>
              </a:rPr>
              <a:t>», на </a:t>
            </a:r>
            <a:r>
              <a:rPr lang="ru-RU" sz="2000" i="0" u="none" dirty="0" smtClean="0">
                <a:solidFill>
                  <a:schemeClr val="tx1"/>
                </a:solidFill>
                <a:latin typeface="Georgia" panose="02040502050405020303" pitchFamily="18" charset="0"/>
                <a:ea typeface="Lucida Sans" panose="020B0602030504020204"/>
                <a:cs typeface="Lucida Sans" panose="020B0602030504020204"/>
                <a:sym typeface="Lucida Sans" panose="020B0602030504020204"/>
              </a:rPr>
              <a:t>котором долгие годы трудился Владимир Иванович Смелов.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53041" y="1316697"/>
            <a:ext cx="4950460" cy="3622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0"/>
          <p:cNvSpPr txBox="1">
            <a:spLocks noGrp="1"/>
          </p:cNvSpPr>
          <p:nvPr>
            <p:ph type="body" idx="1"/>
          </p:nvPr>
        </p:nvSpPr>
        <p:spPr>
          <a:xfrm>
            <a:off x="0" y="241419"/>
            <a:ext cx="8975188" cy="940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125" lvl="0" indent="-255270" algn="ctr">
              <a:spcBef>
                <a:spcPts val="0"/>
              </a:spcBef>
              <a:buSzPts val="1836"/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4. Мемориал-памятник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воинам Великой Отечественной войны </a:t>
            </a:r>
            <a:endParaRPr lang="ru-RU" sz="2800" b="1" i="0" u="none" dirty="0" smtClean="0">
              <a:solidFill>
                <a:srgbClr val="C00000"/>
              </a:solidFill>
              <a:latin typeface="Georgia" pitchFamily="18" charset="0"/>
              <a:sym typeface="Lucida Sans" panose="020B0602030504020204"/>
            </a:endParaRPr>
          </a:p>
          <a:p>
            <a:pPr marL="365760" marR="0" lvl="0" indent="-1397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endParaRPr sz="2700" b="0" i="0" u="none">
              <a:solidFill>
                <a:schemeClr val="dk1"/>
              </a:solidFill>
              <a:latin typeface="Lucida Sans" panose="020B0602030504020204"/>
              <a:ea typeface="Lucida Sans" panose="020B0602030504020204"/>
              <a:cs typeface="Lucida Sans" panose="020B0602030504020204"/>
              <a:sym typeface="Lucida Sans" panose="020B0602030504020204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828" y="4740812"/>
            <a:ext cx="8581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</a:t>
            </a:r>
            <a:r>
              <a:rPr lang="ru-RU" sz="2000" dirty="0" smtClean="0"/>
              <a:t> </a:t>
            </a:r>
            <a:endParaRPr lang="ru-RU" sz="2000" dirty="0" smtClean="0">
              <a:latin typeface="Georgia" pitchFamily="18" charset="0"/>
            </a:endParaRPr>
          </a:p>
          <a:p>
            <a:r>
              <a:rPr lang="ru-RU" sz="2000" dirty="0" smtClean="0">
                <a:latin typeface="Georgia" pitchFamily="18" charset="0"/>
              </a:rPr>
              <a:t>   Памятник находится в парке Победы. Он был открыт в 1973 году. На белых мраморных плитах золотом высечены имена людей, погибших во время войны, рядом — звезда Вечного огня и скульптура солдата.</a:t>
            </a: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6146" name="Picture 2" descr="I:\Проек 3этап\IGH__KiaSq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608" y="1244991"/>
            <a:ext cx="6166337" cy="3468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214282" y="28572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2A4A75"/>
              </a:buClr>
              <a:buSzPts val="3690"/>
            </a:pP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5. </a:t>
            </a:r>
            <a:r>
              <a:rPr lang="ru-RU" sz="2800" dirty="0" err="1" smtClean="0">
                <a:solidFill>
                  <a:srgbClr val="C00000"/>
                </a:solidFill>
                <a:latin typeface="Georgia" pitchFamily="18" charset="0"/>
              </a:rPr>
              <a:t>Брейтовский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храм Иоанна Предтече</a:t>
            </a:r>
            <a:r>
              <a:rPr lang="ru-RU" sz="28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Lucida Sans" panose="020B0602030504020204"/>
              </a:rPr>
              <a:t/>
            </a:r>
            <a:br>
              <a:rPr lang="ru-RU" sz="28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Lucida Sans" panose="020B0602030504020204"/>
              </a:rPr>
            </a:br>
            <a:endParaRPr sz="32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031" y="4684814"/>
            <a:ext cx="8370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Georgia" pitchFamily="18" charset="0"/>
              </a:rPr>
              <a:t>    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641" y="4623587"/>
            <a:ext cx="82014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Georgia" pitchFamily="18" charset="0"/>
              </a:rPr>
              <a:t>    Это современное сооружение, построенное в 2010 году. Его возведение стало важным событием. Храм выполнен в традиционном православном стиле, с учетом современных архитектурных решений. </a:t>
            </a:r>
            <a:r>
              <a:rPr lang="ru-RU" sz="2000" dirty="0" smtClean="0">
                <a:latin typeface="Georgia" pitchFamily="18" charset="0"/>
              </a:rPr>
              <a:t>Центр духовной </a:t>
            </a:r>
            <a:r>
              <a:rPr lang="ru-RU" sz="2000" dirty="0" smtClean="0">
                <a:latin typeface="Georgia" pitchFamily="18" charset="0"/>
              </a:rPr>
              <a:t>жизни, где проводятся богослужения, различные церковные мероприятия и праздники. 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2050" name="Picture 2" descr="I:\Проек 3этап\1739618069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650" y="794449"/>
            <a:ext cx="5753684" cy="3827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I:\%D0%9F%D1%80%D0%BE%D0%B5%D0%BA 3%D1%8D%D1%82%D0%B0%D0%BF\XXL_heigh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I:\%D0%9F%D1%80%D0%BE%D0%B5%D0%BA 3%D1%8D%D1%82%D0%B0%D0%BF\XXL_height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7" y="1322363"/>
            <a:ext cx="4774471" cy="4410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247249" y="1674056"/>
            <a:ext cx="358726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     Николай Васильевич Зиновьев</a:t>
            </a:r>
            <a:r>
              <a:rPr lang="ru-RU" sz="2000" dirty="0" smtClean="0">
                <a:latin typeface="Georgia" pitchFamily="18" charset="0"/>
              </a:rPr>
              <a:t> (1801–1882) Один из первых освободил своих крестьян от крепостной зависимости в 1857 или 1858 году, ещё до официальной отмены крепостного права в России. За это в селе Брейтово Ярославской области ему установили памятник.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536" y="180220"/>
            <a:ext cx="7369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6. Памятник 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генерал-адъютанту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Н. В. Зиновьеву</a:t>
            </a:r>
            <a:endParaRPr lang="ru-RU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45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A75"/>
              </a:buClr>
              <a:buSzPts val="3690"/>
              <a:buFont typeface="Lucida Sans" panose="020B0602030504020204"/>
              <a:buNone/>
            </a:pPr>
            <a:r>
              <a:rPr lang="ru-RU" sz="280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sym typeface="Lucida Sans" panose="020B0602030504020204"/>
              </a:rPr>
              <a:t>7. Набережная</a:t>
            </a:r>
            <a:endParaRPr sz="320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I:\Проек 3этап\17396195783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2677" y="900332"/>
            <a:ext cx="3994040" cy="2475913"/>
          </a:xfrm>
          <a:prstGeom prst="rect">
            <a:avLst/>
          </a:prstGeom>
          <a:noFill/>
        </p:spPr>
      </p:pic>
      <p:pic>
        <p:nvPicPr>
          <p:cNvPr id="3077" name="Picture 5" descr="C:\Users\Анна\Downloads\1739619578267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79" y="3908508"/>
            <a:ext cx="4586069" cy="259076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923693" y="3826412"/>
            <a:ext cx="39108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Georgia" pitchFamily="18" charset="0"/>
              </a:rPr>
              <a:t>Набережная р. </a:t>
            </a:r>
            <a:r>
              <a:rPr lang="ru-RU" sz="2000" b="1" dirty="0" err="1" smtClean="0">
                <a:latin typeface="Georgia" pitchFamily="18" charset="0"/>
              </a:rPr>
              <a:t>Сить</a:t>
            </a:r>
            <a:r>
              <a:rPr lang="ru-RU" sz="2000" dirty="0" smtClean="0">
                <a:latin typeface="Georgia" pitchFamily="18" charset="0"/>
              </a:rPr>
              <a:t> </a:t>
            </a:r>
            <a:r>
              <a:rPr lang="ru-RU" sz="2000" dirty="0" smtClean="0">
                <a:latin typeface="Georgia" pitchFamily="18" charset="0"/>
              </a:rPr>
              <a:t>— это </a:t>
            </a:r>
            <a:r>
              <a:rPr lang="ru-RU" sz="2000" dirty="0" smtClean="0">
                <a:latin typeface="Georgia" pitchFamily="18" charset="0"/>
              </a:rPr>
              <a:t>современное,  уютное место для прогулок  и отдыха. </a:t>
            </a:r>
            <a:r>
              <a:rPr lang="ru-RU" sz="2000" dirty="0" smtClean="0">
                <a:latin typeface="Georgia" pitchFamily="18" charset="0"/>
              </a:rPr>
              <a:t>Ж</a:t>
            </a:r>
            <a:r>
              <a:rPr lang="ru-RU" sz="2000" dirty="0" smtClean="0">
                <a:latin typeface="Georgia" pitchFamily="18" charset="0"/>
              </a:rPr>
              <a:t>ивописные </a:t>
            </a:r>
            <a:r>
              <a:rPr lang="ru-RU" sz="2000" dirty="0" smtClean="0">
                <a:latin typeface="Georgia" pitchFamily="18" charset="0"/>
              </a:rPr>
              <a:t>виды на реку и </a:t>
            </a:r>
            <a:r>
              <a:rPr lang="ru-RU" sz="2000" dirty="0" smtClean="0">
                <a:latin typeface="Georgia" pitchFamily="18" charset="0"/>
              </a:rPr>
              <a:t>окрестности, благоустроенные </a:t>
            </a:r>
            <a:r>
              <a:rPr lang="ru-RU" sz="2000" dirty="0" smtClean="0">
                <a:latin typeface="Georgia" pitchFamily="18" charset="0"/>
              </a:rPr>
              <a:t>зоны для занятия </a:t>
            </a:r>
            <a:r>
              <a:rPr lang="ru-RU" sz="2000" dirty="0" smtClean="0">
                <a:latin typeface="Georgia" pitchFamily="18" charset="0"/>
              </a:rPr>
              <a:t>спортом, </a:t>
            </a:r>
            <a:r>
              <a:rPr lang="ru-RU" sz="2000" dirty="0" smtClean="0">
                <a:latin typeface="Georgia" pitchFamily="18" charset="0"/>
              </a:rPr>
              <a:t>и активного </a:t>
            </a:r>
            <a:r>
              <a:rPr lang="ru-RU" sz="2000" dirty="0" smtClean="0">
                <a:latin typeface="Georgia" pitchFamily="18" charset="0"/>
              </a:rPr>
              <a:t>отдыха.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3074" name="Picture 2" descr="I:\Проек 3этап\2_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8920" y="815927"/>
            <a:ext cx="4368729" cy="2935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Открытая">
  <a:themeElements>
    <a:clrScheme name="Открытая">
      <a:dk1>
        <a:srgbClr val="000000"/>
      </a:dk1>
      <a:lt1>
        <a:srgbClr val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Открытая">
  <a:themeElements>
    <a:clrScheme name="Открытая">
      <a:dk1>
        <a:srgbClr val="000000"/>
      </a:dk1>
      <a:lt1>
        <a:srgbClr val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Открытая">
  <a:themeElements>
    <a:clrScheme name="Открытая">
      <a:dk1>
        <a:srgbClr val="000000"/>
      </a:dk1>
      <a:lt1>
        <a:srgbClr val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Открытая">
  <a:themeElements>
    <a:clrScheme name="Открытая">
      <a:dk1>
        <a:srgbClr val="000000"/>
      </a:dk1>
      <a:lt1>
        <a:srgbClr val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Открытая">
  <a:themeElements>
    <a:clrScheme name="Открытая">
      <a:dk1>
        <a:srgbClr val="000000"/>
      </a:dk1>
      <a:lt1>
        <a:srgbClr val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Открытая">
  <a:themeElements>
    <a:clrScheme name="Открытая">
      <a:dk1>
        <a:srgbClr val="000000"/>
      </a:dk1>
      <a:lt1>
        <a:srgbClr val="FFFE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354</Words>
  <Application>Microsoft Office PowerPoint</Application>
  <PresentationFormat>Экран (4:3)</PresentationFormat>
  <Paragraphs>65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1_Открытая</vt:lpstr>
      <vt:lpstr>2_Открытая</vt:lpstr>
      <vt:lpstr>3_Открытая</vt:lpstr>
      <vt:lpstr>4_Открытая</vt:lpstr>
      <vt:lpstr>5_Открытая</vt:lpstr>
      <vt:lpstr>6_Открытая</vt:lpstr>
      <vt:lpstr>7_Открытая</vt:lpstr>
      <vt:lpstr>                     Муниципальный дистанционный проект                                   «Здесь Родины моей начало...»                                   Третий этап проекта:        “Мой край  родной  глазами туриста”</vt:lpstr>
      <vt:lpstr>Слайд 2</vt:lpstr>
      <vt:lpstr> 1. Размещение в гостинице Grand Adventure  ул. Механизаторов, 2, село Брейтово</vt:lpstr>
      <vt:lpstr>2. Брейтовский народный  историко-краевидческий музей</vt:lpstr>
      <vt:lpstr>Слайд 5</vt:lpstr>
      <vt:lpstr>Слайд 6</vt:lpstr>
      <vt:lpstr>5. Брейтовский храм Иоанна Предтече </vt:lpstr>
      <vt:lpstr>Слайд 8</vt:lpstr>
      <vt:lpstr>7. Набережная</vt:lpstr>
      <vt:lpstr>8.Часовня имени Богоматери "Аз есмь и никто же на вы" и Св.Николая Чудотворца. 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проекта:  «Выращивание грибов вешенка          в домашних условиях»</dc:title>
  <dc:creator/>
  <cp:lastModifiedBy>Анна</cp:lastModifiedBy>
  <cp:revision>107</cp:revision>
  <dcterms:created xsi:type="dcterms:W3CDTF">2025-02-11T08:17:00Z</dcterms:created>
  <dcterms:modified xsi:type="dcterms:W3CDTF">2025-02-15T19:55:12Z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4AB413BD95694F8A8F16DC2A61A72405</vt:lpwstr>
  </property>
  <property fmtid="{D5CDD505-2E9C-101B-9397-08002B2CF9AE}" pid="3" name="KSOProductBuildVer">
    <vt:lpwstr>1033-11.2.0.11516</vt:lpwstr>
  </property>
</Properties>
</file>