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92" r:id="rId4"/>
    <p:sldId id="258" r:id="rId5"/>
    <p:sldId id="259" r:id="rId6"/>
    <p:sldId id="262" r:id="rId7"/>
    <p:sldId id="264" r:id="rId8"/>
    <p:sldId id="268" r:id="rId9"/>
    <p:sldId id="270" r:id="rId10"/>
    <p:sldId id="273" r:id="rId11"/>
    <p:sldId id="274" r:id="rId12"/>
    <p:sldId id="275" r:id="rId13"/>
    <p:sldId id="276" r:id="rId14"/>
    <p:sldId id="281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403648" y="1052736"/>
            <a:ext cx="7560840" cy="5681667"/>
            <a:chOff x="494313" y="2051365"/>
            <a:chExt cx="8154605" cy="750233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94313" y="2051365"/>
              <a:ext cx="8154605" cy="3698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latin typeface="Arial Narrow" panose="020B0606020202030204" pitchFamily="34" charset="0"/>
                  <a:cs typeface="Arial" charset="0"/>
                </a:rPr>
                <a:t>Исследовательское задание: «Изучение механического состава и кислотности почв родного края»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latin typeface="Arial Narrow" panose="020B0606020202030204" pitchFamily="34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15616" y="6139918"/>
              <a:ext cx="7533302" cy="3413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Команда «Хранители очага»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этап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1 - 4 </a:t>
              </a: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классы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Руководитель: </a:t>
              </a:r>
              <a:r>
                <a:rPr lang="ru-RU" sz="2400" b="1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Муталиева</a:t>
              </a: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Галина Геннадиевна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МОУ Брейтовская СОШ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40152" y="250468"/>
            <a:ext cx="30243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Поставили </a:t>
            </a:r>
            <a:r>
              <a:rPr lang="ru-RU" sz="2400" dirty="0"/>
              <a:t>стакан с почвой в миску с водой так, чтобы уровень воды был на уровне почвы в стакане, и </a:t>
            </a:r>
            <a:r>
              <a:rPr lang="ru-RU" sz="2400" dirty="0" smtClean="0"/>
              <a:t>оставили </a:t>
            </a:r>
            <a:r>
              <a:rPr lang="ru-RU" sz="2400" dirty="0"/>
              <a:t>на несколько </a:t>
            </a:r>
            <a:r>
              <a:rPr lang="ru-RU" sz="2400" dirty="0" smtClean="0"/>
              <a:t>часов.</a:t>
            </a:r>
            <a:endParaRPr lang="ru-RU" sz="2400" dirty="0"/>
          </a:p>
          <a:p>
            <a:r>
              <a:rPr lang="ru-RU" sz="2400" dirty="0" smtClean="0"/>
              <a:t>После </a:t>
            </a:r>
            <a:r>
              <a:rPr lang="ru-RU" sz="2400" dirty="0"/>
              <a:t>того, как вся почва в стакане </a:t>
            </a:r>
            <a:r>
              <a:rPr lang="ru-RU" sz="2400" dirty="0" smtClean="0"/>
              <a:t>пропиталась </a:t>
            </a:r>
            <a:r>
              <a:rPr lang="ru-RU" sz="2400" dirty="0"/>
              <a:t>водой, </a:t>
            </a:r>
            <a:r>
              <a:rPr lang="ru-RU" sz="2400" dirty="0" smtClean="0"/>
              <a:t>дали </a:t>
            </a:r>
            <a:r>
              <a:rPr lang="ru-RU" sz="2400" dirty="0"/>
              <a:t>воде стечь и снова </a:t>
            </a:r>
            <a:r>
              <a:rPr lang="ru-RU" sz="2400" dirty="0" smtClean="0"/>
              <a:t>взвесили </a:t>
            </a:r>
            <a:r>
              <a:rPr lang="ru-RU" sz="2400" dirty="0"/>
              <a:t>стакан с </a:t>
            </a:r>
            <a:r>
              <a:rPr lang="ru-RU" sz="2400" dirty="0" smtClean="0"/>
              <a:t>почвой и записали </a:t>
            </a:r>
            <a:r>
              <a:rPr lang="ru-RU" sz="2400" dirty="0"/>
              <a:t>показания весов.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9" r="13693"/>
          <a:stretch/>
        </p:blipFill>
        <p:spPr>
          <a:xfrm>
            <a:off x="1619672" y="1484783"/>
            <a:ext cx="3888432" cy="2067299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/>
          <a:stretch/>
        </p:blipFill>
        <p:spPr>
          <a:xfrm>
            <a:off x="1599253" y="3921632"/>
            <a:ext cx="3929270" cy="208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ru-RU" sz="3200" b="1" dirty="0" smtClean="0"/>
              <a:t>Оформили </a:t>
            </a:r>
            <a:r>
              <a:rPr lang="ru-RU" sz="3200" b="1" dirty="0"/>
              <a:t>результаты опыта с помощью таблицы: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60650"/>
              </p:ext>
            </p:extLst>
          </p:nvPr>
        </p:nvGraphicFramePr>
        <p:xfrm>
          <a:off x="1475656" y="1484784"/>
          <a:ext cx="7431281" cy="4416044"/>
        </p:xfrm>
        <a:graphic>
          <a:graphicData uri="http://schemas.openxmlformats.org/drawingml/2006/table">
            <a:tbl>
              <a:tblPr firstRow="1" firstCol="1" bandRow="1"/>
              <a:tblGrid>
                <a:gridCol w="987628">
                  <a:extLst>
                    <a:ext uri="{9D8B030D-6E8A-4147-A177-3AD203B41FA5}">
                      <a16:colId xmlns:a16="http://schemas.microsoft.com/office/drawing/2014/main" val="2339702776"/>
                    </a:ext>
                  </a:extLst>
                </a:gridCol>
                <a:gridCol w="849423">
                  <a:extLst>
                    <a:ext uri="{9D8B030D-6E8A-4147-A177-3AD203B41FA5}">
                      <a16:colId xmlns:a16="http://schemas.microsoft.com/office/drawing/2014/main" val="626121927"/>
                    </a:ext>
                  </a:extLst>
                </a:gridCol>
                <a:gridCol w="763238">
                  <a:extLst>
                    <a:ext uri="{9D8B030D-6E8A-4147-A177-3AD203B41FA5}">
                      <a16:colId xmlns:a16="http://schemas.microsoft.com/office/drawing/2014/main" val="2775723342"/>
                    </a:ext>
                  </a:extLst>
                </a:gridCol>
                <a:gridCol w="1399916">
                  <a:extLst>
                    <a:ext uri="{9D8B030D-6E8A-4147-A177-3AD203B41FA5}">
                      <a16:colId xmlns:a16="http://schemas.microsoft.com/office/drawing/2014/main" val="2326872551"/>
                    </a:ext>
                  </a:extLst>
                </a:gridCol>
                <a:gridCol w="917749">
                  <a:extLst>
                    <a:ext uri="{9D8B030D-6E8A-4147-A177-3AD203B41FA5}">
                      <a16:colId xmlns:a16="http://schemas.microsoft.com/office/drawing/2014/main" val="759679807"/>
                    </a:ext>
                  </a:extLst>
                </a:gridCol>
                <a:gridCol w="1242299">
                  <a:extLst>
                    <a:ext uri="{9D8B030D-6E8A-4147-A177-3AD203B41FA5}">
                      <a16:colId xmlns:a16="http://schemas.microsoft.com/office/drawing/2014/main" val="2930528165"/>
                    </a:ext>
                  </a:extLst>
                </a:gridCol>
                <a:gridCol w="1271028">
                  <a:extLst>
                    <a:ext uri="{9D8B030D-6E8A-4147-A177-3AD203B41FA5}">
                      <a16:colId xmlns:a16="http://schemas.microsoft.com/office/drawing/2014/main" val="1602334467"/>
                    </a:ext>
                  </a:extLst>
                </a:gridCol>
              </a:tblGrid>
              <a:tr h="1151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 Масса пустого стакана с тканевым дном (г)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 Масса этого стакана с сухой почвой (г)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 Масса сухой почвы (г)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= Б - 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Масса стакана с мокрой, пропитавшейся водой,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почвой (г)</a:t>
                      </a:r>
                      <a:endParaRPr lang="ru-RU" sz="1400" b="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 Масса влажной почвы (г)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= Г - 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Е. Масса поглощенной воды (г)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= Д - В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Влагоёмкость почвы (%)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 = </a:t>
                      </a: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(Е 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Д) * 100%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474301"/>
                  </a:ext>
                </a:extLst>
              </a:tr>
              <a:tr h="290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94,7-2,6=92,1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149,6-2,6=147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147-92,1=54,9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54,9:147*100=37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905305"/>
                  </a:ext>
                </a:extLst>
              </a:tr>
              <a:tr h="357881">
                <a:tc gridSpan="7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 </a:t>
                      </a: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результаты 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немного не соответствуют </a:t>
                      </a: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влагоемкости типу почвы, полученными в 1 опыте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Этому может быть</a:t>
                      </a:r>
                      <a:r>
                        <a:rPr lang="ru-RU" sz="24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следующее объяснение: была взята слишком сухая почва.</a:t>
                      </a:r>
                      <a:endParaRPr lang="ru-RU" sz="24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1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9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210146"/>
          </a:xfrm>
        </p:spPr>
        <p:txBody>
          <a:bodyPr/>
          <a:lstStyle/>
          <a:p>
            <a:pPr algn="l"/>
            <a:r>
              <a:rPr lang="ru-RU" sz="3200" b="1" dirty="0"/>
              <a:t>Опыт 4.  Определение </a:t>
            </a:r>
            <a:r>
              <a:rPr lang="ru-RU" sz="3200" b="1" dirty="0" smtClean="0"/>
              <a:t>кислотности почвы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32" y="2847801"/>
            <a:ext cx="3850190" cy="1777011"/>
          </a:xfrm>
        </p:spPr>
      </p:pic>
      <p:sp>
        <p:nvSpPr>
          <p:cNvPr id="3" name="Прямоугольник 2"/>
          <p:cNvSpPr/>
          <p:nvPr/>
        </p:nvSpPr>
        <p:spPr>
          <a:xfrm>
            <a:off x="1691680" y="1472455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Поместили </a:t>
            </a:r>
            <a:r>
              <a:rPr lang="ru-RU" sz="2400" dirty="0"/>
              <a:t>в </a:t>
            </a:r>
            <a:r>
              <a:rPr lang="ru-RU" sz="2400" dirty="0" smtClean="0"/>
              <a:t>баночку </a:t>
            </a:r>
            <a:r>
              <a:rPr lang="ru-RU" sz="2400" dirty="0"/>
              <a:t>10 г </a:t>
            </a:r>
            <a:r>
              <a:rPr lang="ru-RU" sz="2400" dirty="0" smtClean="0"/>
              <a:t>почвы и  добавили к ней 25 </a:t>
            </a:r>
            <a:r>
              <a:rPr lang="ru-RU" sz="2400" dirty="0"/>
              <a:t>мл дистиллированной воды, </a:t>
            </a:r>
            <a:r>
              <a:rPr lang="ru-RU" sz="2400" dirty="0" smtClean="0"/>
              <a:t>закрыли баночку крышкой</a:t>
            </a:r>
            <a:r>
              <a:rPr lang="ru-RU" sz="2400" dirty="0"/>
              <a:t>, энергично </a:t>
            </a:r>
            <a:r>
              <a:rPr lang="ru-RU" sz="2400" dirty="0" smtClean="0"/>
              <a:t>встряхнули </a:t>
            </a:r>
            <a:r>
              <a:rPr lang="ru-RU" sz="2400" dirty="0"/>
              <a:t>и дали отстояться содержимому в течение </a:t>
            </a:r>
            <a:r>
              <a:rPr lang="ru-RU" sz="2400" dirty="0" smtClean="0"/>
              <a:t>3 </a:t>
            </a:r>
            <a:r>
              <a:rPr lang="ru-RU" sz="2400" dirty="0"/>
              <a:t>часов.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126" y="879711"/>
            <a:ext cx="3871296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37" y="4815149"/>
            <a:ext cx="3853885" cy="17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322476"/>
            <a:ext cx="35283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Отфильтровали </a:t>
            </a:r>
            <a:r>
              <a:rPr lang="ru-RU" sz="2400" dirty="0"/>
              <a:t>содержимое </a:t>
            </a:r>
            <a:r>
              <a:rPr lang="ru-RU" sz="2400" dirty="0" smtClean="0"/>
              <a:t>баночки </a:t>
            </a:r>
            <a:r>
              <a:rPr lang="ru-RU" sz="2400" dirty="0"/>
              <a:t>в стеклянный стаканчик, </a:t>
            </a:r>
            <a:r>
              <a:rPr lang="ru-RU" sz="2400" dirty="0" smtClean="0"/>
              <a:t>получили </a:t>
            </a:r>
            <a:r>
              <a:rPr lang="ru-RU" sz="2400" dirty="0"/>
              <a:t>немного прозрачного почвенного раствора (почвенной вытяжки).  С помощью универсальной индикаторной бумаги </a:t>
            </a:r>
            <a:r>
              <a:rPr lang="ru-RU" sz="2400" dirty="0" smtClean="0"/>
              <a:t>определили </a:t>
            </a:r>
            <a:r>
              <a:rPr lang="ru-RU" sz="2400" dirty="0"/>
              <a:t>кислотность почвенной вытяжки. Для этого </a:t>
            </a:r>
            <a:r>
              <a:rPr lang="ru-RU" sz="2400" dirty="0" smtClean="0"/>
              <a:t>обмакнули </a:t>
            </a:r>
            <a:r>
              <a:rPr lang="ru-RU" sz="2400" dirty="0"/>
              <a:t>бумажку в почвенный раствор, </a:t>
            </a:r>
            <a:r>
              <a:rPr lang="ru-RU" sz="2400" dirty="0" smtClean="0"/>
              <a:t>подержали 10 </a:t>
            </a:r>
            <a:r>
              <a:rPr lang="ru-RU" sz="2400" dirty="0"/>
              <a:t>секунд и </a:t>
            </a:r>
            <a:r>
              <a:rPr lang="ru-RU" sz="2400" dirty="0" smtClean="0"/>
              <a:t>сравнили </a:t>
            </a:r>
            <a:r>
              <a:rPr lang="ru-RU" sz="2400" dirty="0"/>
              <a:t>цвет индикатора со шкалой.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94" y="2493725"/>
            <a:ext cx="3807387" cy="17572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46" y="4546309"/>
            <a:ext cx="3851921" cy="1777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39" y="437675"/>
            <a:ext cx="3827688" cy="176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2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2656"/>
            <a:ext cx="65630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400" b="1" dirty="0"/>
              <a:t>Вывод</a:t>
            </a:r>
            <a:r>
              <a:rPr lang="ru-RU" sz="2400" b="1" dirty="0" smtClean="0"/>
              <a:t>: </a:t>
            </a:r>
            <a:r>
              <a:rPr lang="ru-RU" sz="2400" dirty="0" smtClean="0"/>
              <a:t>Сравнив </a:t>
            </a:r>
            <a:r>
              <a:rPr lang="ru-RU" sz="2400" dirty="0"/>
              <a:t>наш почвенный образец </a:t>
            </a:r>
            <a:r>
              <a:rPr lang="ru-RU" sz="2400" dirty="0" smtClean="0"/>
              <a:t>с </a:t>
            </a:r>
            <a:r>
              <a:rPr lang="ru-RU" sz="2400" dirty="0"/>
              <a:t>данными </a:t>
            </a:r>
            <a:r>
              <a:rPr lang="ru-RU" sz="2400" dirty="0" smtClean="0"/>
              <a:t>таблицы</a:t>
            </a:r>
            <a:r>
              <a:rPr lang="ru-RU" sz="2400" dirty="0"/>
              <a:t> </a:t>
            </a:r>
            <a:r>
              <a:rPr lang="ru-RU" sz="2400" dirty="0" smtClean="0"/>
              <a:t>определили, что он </a:t>
            </a:r>
            <a:r>
              <a:rPr lang="ru-RU" sz="2400" dirty="0"/>
              <a:t>относится </a:t>
            </a:r>
            <a:r>
              <a:rPr lang="ru-RU" sz="2400" dirty="0" smtClean="0"/>
              <a:t>ближе к нейтральному </a:t>
            </a:r>
            <a:r>
              <a:rPr lang="ru-RU" sz="2400" dirty="0"/>
              <a:t>типу </a:t>
            </a:r>
            <a:r>
              <a:rPr lang="ru-RU" sz="2400" dirty="0" smtClean="0"/>
              <a:t>кислотности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en-US" sz="2400" dirty="0"/>
              <a:t>pH </a:t>
            </a:r>
            <a:r>
              <a:rPr lang="en-US" sz="2400" dirty="0" smtClean="0"/>
              <a:t>6)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700808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Успешнее </a:t>
            </a:r>
            <a:r>
              <a:rPr lang="ru-RU" sz="2400" dirty="0"/>
              <a:t>всего на нейтральных почвах растут </a:t>
            </a:r>
            <a:r>
              <a:rPr lang="ru-RU" sz="2400" dirty="0" smtClean="0"/>
              <a:t>огурцы, свёкла, лук, чеснок, укроп, салат, капуста, горох, петрушка, сельдерей, репа, спаржа, морковь.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Лёгкая </a:t>
            </a:r>
            <a:r>
              <a:rPr lang="ru-RU" sz="2400" dirty="0"/>
              <a:t>степень кислотности (</a:t>
            </a:r>
            <a:r>
              <a:rPr lang="en-US" sz="2400" dirty="0"/>
              <a:t>pH 6-7) </a:t>
            </a:r>
            <a:r>
              <a:rPr lang="ru-RU" sz="2400" dirty="0"/>
              <a:t>нравится: моркови, арбузу, чесноку, томатам, кукурузе, баклажанам, кабачку, дыне, фасоли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На данном типе почвы практически </a:t>
            </a:r>
            <a:r>
              <a:rPr lang="ru-RU" sz="2400" smtClean="0"/>
              <a:t>все огородные культурные </a:t>
            </a:r>
            <a:r>
              <a:rPr lang="ru-RU" sz="2400" dirty="0" smtClean="0"/>
              <a:t>растения чувствуют себя хорошо и дают </a:t>
            </a:r>
            <a:r>
              <a:rPr lang="ru-RU" sz="2400" smtClean="0"/>
              <a:t>стабильный урожай.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82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74638"/>
            <a:ext cx="6912768" cy="589066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dirty="0"/>
              <a:t>Чтобы повысить кислотность почвы</a:t>
            </a:r>
            <a:r>
              <a:rPr lang="ru-RU" sz="2400" dirty="0"/>
              <a:t>, можно добавить органические удобрения: на 1 м² внести 4 кг </a:t>
            </a:r>
            <a:r>
              <a:rPr lang="ru-RU" sz="2400" b="1" dirty="0"/>
              <a:t>навоза</a:t>
            </a:r>
            <a:r>
              <a:rPr lang="ru-RU" sz="2400" dirty="0"/>
              <a:t> или 1 кг </a:t>
            </a:r>
            <a:r>
              <a:rPr lang="ru-RU" sz="2400" b="1" dirty="0"/>
              <a:t>кислого торфа</a:t>
            </a:r>
            <a:r>
              <a:rPr lang="ru-RU" sz="2400" dirty="0"/>
              <a:t>. Также можно внести </a:t>
            </a:r>
            <a:r>
              <a:rPr lang="ru-RU" sz="2400" b="1" dirty="0"/>
              <a:t>мочевину</a:t>
            </a:r>
            <a:r>
              <a:rPr lang="ru-RU" sz="2400" dirty="0"/>
              <a:t> или </a:t>
            </a:r>
            <a:r>
              <a:rPr lang="ru-RU" sz="2400" b="1" dirty="0"/>
              <a:t>аммиачную </a:t>
            </a:r>
            <a:r>
              <a:rPr lang="ru-RU" sz="2400" b="1" dirty="0" smtClean="0"/>
              <a:t>селитру</a:t>
            </a:r>
            <a:r>
              <a:rPr lang="ru-RU" sz="2400" dirty="0" smtClean="0"/>
              <a:t> </a:t>
            </a:r>
            <a:r>
              <a:rPr lang="ru-RU" sz="2400" dirty="0"/>
              <a:t>— по 1 ч. л. на 1 </a:t>
            </a:r>
            <a:r>
              <a:rPr lang="ru-RU" sz="2400" dirty="0" smtClean="0"/>
              <a:t>м²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</a:pPr>
            <a:r>
              <a:rPr lang="ru-RU" sz="2400" b="1" dirty="0" smtClean="0"/>
              <a:t>Чтобы </a:t>
            </a:r>
            <a:r>
              <a:rPr lang="ru-RU" sz="2400" b="1" dirty="0"/>
              <a:t>понизить кислотность почвы</a:t>
            </a:r>
            <a:r>
              <a:rPr lang="ru-RU" sz="2400" dirty="0"/>
              <a:t>, можно использовать:</a:t>
            </a:r>
          </a:p>
          <a:p>
            <a:pPr marL="0" lvl="0" indent="0">
              <a:buNone/>
            </a:pPr>
            <a:r>
              <a:rPr lang="ru-RU" sz="2400" b="1" dirty="0" smtClean="0"/>
              <a:t>древесную </a:t>
            </a:r>
            <a:r>
              <a:rPr lang="ru-RU" sz="2400" b="1" dirty="0"/>
              <a:t>золу</a:t>
            </a:r>
            <a:r>
              <a:rPr lang="ru-RU" sz="2400" dirty="0"/>
              <a:t> (закладывается в почву осенью на глубину 5–10 см) </a:t>
            </a:r>
          </a:p>
          <a:p>
            <a:pPr marL="0" lvl="0" indent="0">
              <a:buNone/>
            </a:pPr>
            <a:r>
              <a:rPr lang="ru-RU" sz="2400" b="1" dirty="0"/>
              <a:t>известь </a:t>
            </a:r>
            <a:r>
              <a:rPr lang="ru-RU" sz="2400" dirty="0"/>
              <a:t>(следует вносить только осенью на глубину 20–25 см)  </a:t>
            </a:r>
          </a:p>
          <a:p>
            <a:pPr marL="0" lvl="0" indent="0">
              <a:buNone/>
            </a:pPr>
            <a:r>
              <a:rPr lang="ru-RU" sz="2400" b="1" dirty="0"/>
              <a:t>доломитовую муку</a:t>
            </a:r>
            <a:r>
              <a:rPr lang="ru-RU" sz="2400" dirty="0"/>
              <a:t> (улучшает структуру почвы, обогащая её магнием)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426170"/>
          </a:xfrm>
        </p:spPr>
        <p:txBody>
          <a:bodyPr/>
          <a:lstStyle/>
          <a:p>
            <a:pPr algn="l"/>
            <a:r>
              <a:rPr lang="ru-RU" sz="3200" b="1" dirty="0" smtClean="0"/>
              <a:t>Опыт 1. Определение механического состава почвы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140968"/>
            <a:ext cx="6851104" cy="3162047"/>
          </a:xfrm>
        </p:spPr>
      </p:pic>
      <p:sp>
        <p:nvSpPr>
          <p:cNvPr id="3" name="Прямоугольник 2"/>
          <p:cNvSpPr/>
          <p:nvPr/>
        </p:nvSpPr>
        <p:spPr>
          <a:xfrm>
            <a:off x="1979712" y="1412776"/>
            <a:ext cx="6563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взяли </a:t>
            </a:r>
            <a:r>
              <a:rPr lang="ru-RU" sz="2400" dirty="0"/>
              <a:t>немного почвы, </a:t>
            </a:r>
            <a:r>
              <a:rPr lang="ru-RU" sz="2400" dirty="0" smtClean="0"/>
              <a:t>увлажнили её </a:t>
            </a:r>
            <a:r>
              <a:rPr lang="ru-RU" sz="2400" dirty="0"/>
              <a:t>с помощью </a:t>
            </a:r>
            <a:r>
              <a:rPr lang="ru-RU" sz="2400" dirty="0" smtClean="0"/>
              <a:t>пульверизатора и дали </a:t>
            </a:r>
            <a:r>
              <a:rPr lang="ru-RU" sz="2400" dirty="0"/>
              <a:t>ей немного постоять. </a:t>
            </a:r>
          </a:p>
        </p:txBody>
      </p:sp>
    </p:spTree>
    <p:extLst>
      <p:ext uri="{BB962C8B-B14F-4D97-AF65-F5344CB8AC3E}">
        <p14:creationId xmlns:p14="http://schemas.microsoft.com/office/powerpoint/2010/main" val="33528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60648"/>
            <a:ext cx="6485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Затем скатали увлажненную почву в ладонях. </a:t>
            </a:r>
            <a:r>
              <a:rPr lang="ru-RU" sz="2400" dirty="0" smtClean="0"/>
              <a:t>Почва </a:t>
            </a:r>
            <a:r>
              <a:rPr lang="ru-RU" sz="2400" dirty="0"/>
              <a:t>скатывается в колбаску с тонким кончиком, ломается при </a:t>
            </a:r>
            <a:r>
              <a:rPr lang="ru-RU" sz="2400" dirty="0" smtClean="0"/>
              <a:t>изгибании.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797152"/>
            <a:ext cx="7077472" cy="1143000"/>
          </a:xfrm>
        </p:spPr>
        <p:txBody>
          <a:bodyPr/>
          <a:lstStyle/>
          <a:p>
            <a:pPr algn="l"/>
            <a:r>
              <a:rPr lang="ru-RU" sz="2400" b="1" dirty="0" smtClean="0"/>
              <a:t>Вывод: </a:t>
            </a:r>
            <a:r>
              <a:rPr lang="ru-RU" sz="2400" dirty="0"/>
              <a:t>По тому признаку, как почва скатывается, определите её механический состав, пользуясь </a:t>
            </a:r>
            <a:r>
              <a:rPr lang="ru-RU" sz="2400" dirty="0" smtClean="0"/>
              <a:t>таблицей. Это суглинистая почва.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28" y="1625088"/>
            <a:ext cx="6517232" cy="30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76672"/>
            <a:ext cx="6534472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Положительные качества суглинистой почвы: </a:t>
            </a:r>
          </a:p>
          <a:p>
            <a:r>
              <a:rPr lang="ru-RU" sz="2400" dirty="0" smtClean="0"/>
              <a:t>1. Высокое </a:t>
            </a:r>
            <a:r>
              <a:rPr lang="ru-RU" sz="2400" dirty="0"/>
              <a:t>содержание компонентов минерального происхождения и питательных </a:t>
            </a:r>
            <a:r>
              <a:rPr lang="ru-RU" sz="2400" dirty="0" smtClean="0"/>
              <a:t>элементов.</a:t>
            </a:r>
          </a:p>
          <a:p>
            <a:r>
              <a:rPr lang="ru-RU" sz="2400" dirty="0" smtClean="0"/>
              <a:t>2. Обладает хорошей водопроницаемостью.</a:t>
            </a:r>
          </a:p>
          <a:p>
            <a:r>
              <a:rPr lang="ru-RU" sz="2400" dirty="0" smtClean="0"/>
              <a:t>3. Благоприятным воздушным режимом.</a:t>
            </a:r>
          </a:p>
          <a:p>
            <a:r>
              <a:rPr lang="ru-RU" sz="2400" dirty="0" smtClean="0"/>
              <a:t>4. Быстро прогревается.</a:t>
            </a:r>
          </a:p>
          <a:p>
            <a:endParaRPr lang="ru-RU" sz="2400" dirty="0"/>
          </a:p>
          <a:p>
            <a:r>
              <a:rPr lang="ru-RU" sz="2400" b="1" dirty="0" smtClean="0"/>
              <a:t>Отрицательные </a:t>
            </a:r>
            <a:r>
              <a:rPr lang="ru-RU" sz="2400" b="1" dirty="0"/>
              <a:t>качества суглинистой почвы: </a:t>
            </a:r>
          </a:p>
          <a:p>
            <a:r>
              <a:rPr lang="ru-RU" sz="2400" dirty="0" smtClean="0"/>
              <a:t>1. Низкая влагоёмкость.</a:t>
            </a:r>
          </a:p>
          <a:p>
            <a:r>
              <a:rPr lang="ru-RU" sz="2400" dirty="0" smtClean="0"/>
              <a:t>2. Бедны гумусом.</a:t>
            </a:r>
          </a:p>
          <a:p>
            <a:r>
              <a:rPr lang="ru-RU" sz="2400" dirty="0" smtClean="0"/>
              <a:t>3. Обладают незначительной поглотительной способностью.</a:t>
            </a:r>
          </a:p>
          <a:p>
            <a:r>
              <a:rPr lang="ru-RU" sz="2400" dirty="0" smtClean="0"/>
              <a:t>4. Подвержены ветровой эрозии.</a:t>
            </a:r>
            <a:endParaRPr lang="ru-RU" sz="2400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44816" cy="922114"/>
          </a:xfrm>
        </p:spPr>
        <p:txBody>
          <a:bodyPr/>
          <a:lstStyle/>
          <a:p>
            <a:pPr algn="l"/>
            <a:r>
              <a:rPr lang="ru-RU" sz="3200" b="1" dirty="0" smtClean="0"/>
              <a:t>Опыт 2. </a:t>
            </a:r>
            <a:r>
              <a:rPr lang="ru-RU" sz="3200" b="1" dirty="0"/>
              <a:t>Определение структуры почвы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69" y="3356992"/>
            <a:ext cx="6563072" cy="3029109"/>
          </a:xfrm>
        </p:spPr>
      </p:pic>
      <p:sp>
        <p:nvSpPr>
          <p:cNvPr id="3" name="Прямоугольник 2"/>
          <p:cNvSpPr/>
          <p:nvPr/>
        </p:nvSpPr>
        <p:spPr>
          <a:xfrm>
            <a:off x="1907704" y="1394732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Мы взяли </a:t>
            </a:r>
            <a:r>
              <a:rPr lang="ru-RU" sz="2400" dirty="0"/>
              <a:t>немного сухой почвы, </a:t>
            </a:r>
            <a:r>
              <a:rPr lang="ru-RU" sz="2400" dirty="0" smtClean="0"/>
              <a:t>разложили </a:t>
            </a:r>
            <a:r>
              <a:rPr lang="ru-RU" sz="2400" dirty="0"/>
              <a:t>её тонким слоем на </a:t>
            </a:r>
            <a:r>
              <a:rPr lang="ru-RU" sz="2400" dirty="0" smtClean="0"/>
              <a:t>листе </a:t>
            </a:r>
            <a:r>
              <a:rPr lang="ru-RU" sz="2400" dirty="0"/>
              <a:t>бумаги и </a:t>
            </a:r>
            <a:r>
              <a:rPr lang="ru-RU" sz="2400" dirty="0" smtClean="0"/>
              <a:t>рассмотрели. У почвы имеется структура (комочки, гранулы).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Затем мы мелко разбрызгали  </a:t>
            </a:r>
            <a:r>
              <a:rPr lang="ru-RU" sz="2400" dirty="0"/>
              <a:t>из </a:t>
            </a:r>
            <a:r>
              <a:rPr lang="ru-RU" sz="2400" dirty="0" smtClean="0"/>
              <a:t>пульверизатора немного воды </a:t>
            </a:r>
            <a:r>
              <a:rPr lang="ru-RU" sz="2400" dirty="0"/>
              <a:t>и снова </a:t>
            </a:r>
            <a:r>
              <a:rPr lang="ru-RU" sz="2400" dirty="0" smtClean="0"/>
              <a:t>рассмотрели почву </a:t>
            </a:r>
            <a:r>
              <a:rPr lang="ru-RU" sz="2400" dirty="0"/>
              <a:t>с помощью лупы.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96752"/>
            <a:ext cx="4698447" cy="2171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5116490" cy="236145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50267" y="5955104"/>
            <a:ext cx="7416824" cy="571500"/>
          </a:xfrm>
        </p:spPr>
        <p:txBody>
          <a:bodyPr/>
          <a:lstStyle/>
          <a:p>
            <a:pPr algn="l"/>
            <a:r>
              <a:rPr lang="ru-RU" sz="2400" b="1" dirty="0" smtClean="0"/>
              <a:t>Вывод: </a:t>
            </a:r>
            <a:r>
              <a:rPr lang="ru-RU" sz="2400" dirty="0" smtClean="0"/>
              <a:t>данный тип почвы структурированный.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787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476672"/>
            <a:ext cx="692311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Положительные качества </a:t>
            </a:r>
            <a:r>
              <a:rPr lang="ru-RU" sz="2400" b="1" dirty="0" smtClean="0"/>
              <a:t>структурной </a:t>
            </a:r>
            <a:r>
              <a:rPr lang="ru-RU" sz="2400" b="1" dirty="0"/>
              <a:t>почвы: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Структурная почва лучше усваивает и сохраняет влагу, в такой почве одновременно находится и вода, и воздух. Обеспечивается благоприятный тепловой режим, оптимальные условия для питания растений. Эти почвы наиболее </a:t>
            </a:r>
            <a:r>
              <a:rPr lang="ru-RU" sz="2400" smtClean="0"/>
              <a:t>плодородны.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/>
              <a:t>Отрицательных качеств у </a:t>
            </a:r>
            <a:r>
              <a:rPr lang="ru-RU" sz="2400" b="1" dirty="0"/>
              <a:t>структурной </a:t>
            </a:r>
            <a:r>
              <a:rPr lang="ru-RU" sz="2400" b="1" dirty="0" smtClean="0"/>
              <a:t>почвы</a:t>
            </a:r>
            <a:r>
              <a:rPr lang="ru-RU" sz="2400" dirty="0"/>
              <a:t> </a:t>
            </a:r>
            <a:r>
              <a:rPr lang="ru-RU" sz="2400" dirty="0" smtClean="0"/>
              <a:t>нет.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03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282154"/>
          </a:xfrm>
        </p:spPr>
        <p:txBody>
          <a:bodyPr/>
          <a:lstStyle/>
          <a:p>
            <a:pPr algn="l"/>
            <a:r>
              <a:rPr lang="ru-RU" sz="3200" b="1" dirty="0"/>
              <a:t>Опыт 3. Определение влагоёмкости почвы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1340768"/>
            <a:ext cx="23360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Взяли прозрачный пластиковый стакан, срезали  </a:t>
            </a:r>
            <a:r>
              <a:rPr lang="ru-RU" sz="2400" dirty="0"/>
              <a:t>у него дно и </a:t>
            </a:r>
            <a:r>
              <a:rPr lang="ru-RU" sz="2400" dirty="0" smtClean="0"/>
              <a:t>закрыли </a:t>
            </a:r>
            <a:r>
              <a:rPr lang="ru-RU" sz="2400" dirty="0"/>
              <a:t>место среза </a:t>
            </a:r>
            <a:r>
              <a:rPr lang="ru-RU" sz="2400" dirty="0" smtClean="0"/>
              <a:t>бинтом </a:t>
            </a:r>
            <a:r>
              <a:rPr lang="ru-RU" sz="2400" dirty="0"/>
              <a:t>в </a:t>
            </a:r>
            <a:r>
              <a:rPr lang="ru-RU" sz="2400" dirty="0" smtClean="0"/>
              <a:t>3 слоя</a:t>
            </a:r>
            <a:r>
              <a:rPr lang="ru-RU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305" y="4374933"/>
            <a:ext cx="4587862" cy="21207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56792"/>
            <a:ext cx="4587862" cy="21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15"/>
          <a:stretch/>
        </p:blipFill>
        <p:spPr>
          <a:xfrm>
            <a:off x="4932040" y="264920"/>
            <a:ext cx="3816424" cy="2082445"/>
          </a:xfrm>
        </p:spPr>
      </p:pic>
      <p:sp>
        <p:nvSpPr>
          <p:cNvPr id="3" name="Прямоугольник 2"/>
          <p:cNvSpPr/>
          <p:nvPr/>
        </p:nvSpPr>
        <p:spPr>
          <a:xfrm>
            <a:off x="1547665" y="188640"/>
            <a:ext cx="25922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Взвесили </a:t>
            </a:r>
            <a:r>
              <a:rPr lang="ru-RU" sz="2400" dirty="0"/>
              <a:t>пустой приготовленный стакан и </a:t>
            </a:r>
            <a:r>
              <a:rPr lang="ru-RU" sz="2400" dirty="0" smtClean="0"/>
              <a:t>записали </a:t>
            </a:r>
            <a:r>
              <a:rPr lang="ru-RU" sz="2400" dirty="0"/>
              <a:t>показания </a:t>
            </a:r>
            <a:r>
              <a:rPr lang="ru-RU" sz="2400" dirty="0" smtClean="0"/>
              <a:t>весов. Далее поместили </a:t>
            </a:r>
            <a:r>
              <a:rPr lang="ru-RU" sz="2400" dirty="0"/>
              <a:t>в приготовленный стакан </a:t>
            </a:r>
            <a:r>
              <a:rPr lang="ru-RU" sz="2400" dirty="0" smtClean="0"/>
              <a:t>сухую </a:t>
            </a:r>
            <a:r>
              <a:rPr lang="ru-RU" sz="2400" dirty="0"/>
              <a:t>почву </a:t>
            </a:r>
            <a:r>
              <a:rPr lang="ru-RU" sz="2400" dirty="0" smtClean="0"/>
              <a:t>(половину </a:t>
            </a:r>
            <a:r>
              <a:rPr lang="ru-RU" sz="2400" dirty="0"/>
              <a:t>стакана) и </a:t>
            </a:r>
            <a:r>
              <a:rPr lang="ru-RU" sz="2400" dirty="0" smtClean="0"/>
              <a:t>взвесили </a:t>
            </a:r>
            <a:r>
              <a:rPr lang="ru-RU" sz="2400" dirty="0"/>
              <a:t>на электронных весах (стакан с почвой и тканью</a:t>
            </a:r>
            <a:r>
              <a:rPr lang="ru-RU" sz="2400" dirty="0" smtClean="0"/>
              <a:t>) и записали показания.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689"/>
          <a:stretch/>
        </p:blipFill>
        <p:spPr>
          <a:xfrm>
            <a:off x="4139953" y="2483408"/>
            <a:ext cx="3816424" cy="197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9099" r="9004"/>
          <a:stretch/>
        </p:blipFill>
        <p:spPr>
          <a:xfrm>
            <a:off x="5220072" y="4569690"/>
            <a:ext cx="3672408" cy="207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723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1_Тема Office</vt:lpstr>
      <vt:lpstr>Презентация PowerPoint</vt:lpstr>
      <vt:lpstr>Опыт 1. Определение механического состава почвы</vt:lpstr>
      <vt:lpstr>Вывод: По тому признаку, как почва скатывается, определите её механический состав, пользуясь таблицей. Это суглинистая почва.</vt:lpstr>
      <vt:lpstr>Презентация PowerPoint</vt:lpstr>
      <vt:lpstr>Опыт 2. Определение структуры почвы</vt:lpstr>
      <vt:lpstr>Вывод: данный тип почвы структурированный.</vt:lpstr>
      <vt:lpstr>Презентация PowerPoint</vt:lpstr>
      <vt:lpstr>Опыт 3. Определение влагоёмкости почвы </vt:lpstr>
      <vt:lpstr>Презентация PowerPoint</vt:lpstr>
      <vt:lpstr>Презентация PowerPoint</vt:lpstr>
      <vt:lpstr>Оформили результаты опыта с помощью таблицы: </vt:lpstr>
      <vt:lpstr>Опыт 4.  Определение кислотности почвы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Internat_English</cp:lastModifiedBy>
  <cp:revision>52</cp:revision>
  <dcterms:created xsi:type="dcterms:W3CDTF">2014-07-17T09:13:13Z</dcterms:created>
  <dcterms:modified xsi:type="dcterms:W3CDTF">2024-12-20T09:42:03Z</dcterms:modified>
</cp:coreProperties>
</file>