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9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9" r:id="rId25"/>
    <p:sldId id="282" r:id="rId26"/>
    <p:sldId id="280" r:id="rId27"/>
    <p:sldId id="281" r:id="rId28"/>
  </p:sldIdLst>
  <p:sldSz cx="12192000" cy="6858000"/>
  <p:notesSz cx="12192000" cy="6858000"/>
  <p:defaultTextStyle>
    <a:defPPr>
      <a:defRPr lang="ru-RU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18" y="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158DA-C4BB-4965-85FD-02139EB3B0DF}" type="datetimeFigureOut">
              <a:rPr lang="ru-RU" smtClean="0"/>
              <a:pPr/>
              <a:t>05.04.2025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D2510-DC93-41F6-9E9A-7178663A6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D2510-DC93-41F6-9E9A-7178663A6A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A5E5D-E2AE-4D74-865B-F06FFCAE1536}" type="datetimeFigureOut">
              <a:rPr lang="ru-RU" smtClean="0"/>
              <a:pPr/>
              <a:t>05.04.2025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43942-3AF9-4770-B644-462B39A1EF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indent="0">
              <a:buNone/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</a:rPr>
              <a:t>&lt;date/time&gt;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pPr indent="0">
                <a:lnSpc>
                  <a:spcPct val="100000"/>
                </a:lnSpc>
                <a:buNone/>
                <a:tabLst>
                  <a:tab pos="0" algn="l"/>
                </a:tabLst>
                <a:defRPr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4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18" Type="http://schemas.openxmlformats.org/officeDocument/2006/relationships/slide" Target="slide6.xml"/><Relationship Id="rId3" Type="http://schemas.openxmlformats.org/officeDocument/2006/relationships/slide" Target="slide11.xml"/><Relationship Id="rId21" Type="http://schemas.openxmlformats.org/officeDocument/2006/relationships/slide" Target="slide8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17" Type="http://schemas.openxmlformats.org/officeDocument/2006/relationships/slide" Target="slide5.xml"/><Relationship Id="rId2" Type="http://schemas.openxmlformats.org/officeDocument/2006/relationships/slide" Target="slide12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19" Type="http://schemas.openxmlformats.org/officeDocument/2006/relationships/slide" Target="slide7.xml"/><Relationship Id="rId4" Type="http://schemas.openxmlformats.org/officeDocument/2006/relationships/slide" Target="slide10.xml"/><Relationship Id="rId9" Type="http://schemas.openxmlformats.org/officeDocument/2006/relationships/slide" Target="slide15.xml"/><Relationship Id="rId14" Type="http://schemas.openxmlformats.org/officeDocument/2006/relationships/slide" Target="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 idx="4294967295"/>
          </p:nvPr>
        </p:nvSpPr>
        <p:spPr bwMode="auto">
          <a:xfrm>
            <a:off x="1238216" y="0"/>
            <a:ext cx="9858375" cy="17145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Муниципальный дистанционный </a:t>
            </a:r>
            <a: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проект</a:t>
            </a:r>
            <a:br>
              <a:rPr lang="ru-RU" sz="2400" b="1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«Здесь Родины моей начало...»</a:t>
            </a:r>
            <a: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Творческий </a:t>
            </a:r>
            <a:r>
              <a:rPr lang="ru-RU" sz="2400" b="1" dirty="0">
                <a:latin typeface="Georgia" pitchFamily="18" charset="0"/>
              </a:rPr>
              <a:t>этап: «Краеведческий калейдоскоп»</a:t>
            </a: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endParaRPr sz="2400" b="0" strike="noStrike" spc="-1">
              <a:solidFill>
                <a:srgbClr val="000000"/>
              </a:solidFill>
              <a:latin typeface="Georgia" pitchFamily="18" charset="0"/>
              <a:cs typeface="Liberation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 idx="4294967295"/>
          </p:nvPr>
        </p:nvSpPr>
        <p:spPr bwMode="auto">
          <a:xfrm>
            <a:off x="857250" y="1500188"/>
            <a:ext cx="10810914" cy="53578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b="1" dirty="0" smtClean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  <a:t>Своя игра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b="1" dirty="0" smtClean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«Моя малая Родина»</a:t>
            </a:r>
            <a:endParaRPr lang="ru-RU" altLang="en-US" b="1" dirty="0">
              <a:solidFill>
                <a:srgbClr val="002060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i="0" u="none" dirty="0" smtClean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dirty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i="0" u="none" dirty="0" smtClean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dirty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i="0" u="none" dirty="0" smtClean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endParaRPr lang="ru-RU" altLang="en-US" sz="2400" i="0" u="none" dirty="0" smtClean="0">
              <a:solidFill>
                <a:schemeClr val="tx1"/>
              </a:solidFill>
              <a:latin typeface="Georgia" panose="02040502050405020303" pitchFamily="18" charset="0"/>
              <a:sym typeface="Lucida Sans" panose="020B0602030504020204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b="1" i="0" u="none" dirty="0" smtClean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Возрастная категория: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b="1" i="0" u="none" dirty="0" smtClean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  8-11 классы  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b="1" i="0" u="none" dirty="0" smtClean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Команда: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b="1" i="0" u="none" dirty="0" smtClean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«Хранители истории» </a:t>
            </a:r>
          </a:p>
          <a:p>
            <a:pPr indent="0" algn="r">
              <a:buNone/>
              <a:defRPr/>
            </a:pPr>
            <a:endParaRPr sz="2000" b="1" strike="noStrike" spc="-1">
              <a:solidFill>
                <a:srgbClr val="002060"/>
              </a:solidFill>
              <a:latin typeface="Liberation Sans"/>
              <a:cs typeface="Liberatio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422" y="614364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Брейтово 2025 г.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" b="8508"/>
          <a:stretch/>
        </p:blipFill>
        <p:spPr bwMode="auto">
          <a:xfrm>
            <a:off x="952464" y="2357430"/>
            <a:ext cx="7358114" cy="37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1836496" name="TextBox 581836495"/>
          <p:cNvSpPr txBox="1"/>
          <p:nvPr/>
        </p:nvSpPr>
        <p:spPr bwMode="auto">
          <a:xfrm>
            <a:off x="3881422" y="500042"/>
            <a:ext cx="411326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u="sng" dirty="0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20</a:t>
            </a:r>
            <a:r>
              <a:rPr sz="2800" u="sng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 </a:t>
            </a: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баллов</a:t>
            </a:r>
            <a:endParaRPr sz="2800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2008389269" name="Shape 2008389268"/>
          <p:cNvSpPr/>
          <p:nvPr/>
        </p:nvSpPr>
        <p:spPr bwMode="auto">
          <a:xfrm>
            <a:off x="1170873" y="1000108"/>
            <a:ext cx="9850612" cy="1714512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Назовите легендарный источник, расположенный близ деревни</a:t>
            </a:r>
            <a:endParaRPr sz="2800" b="1">
              <a:latin typeface="Georgia" pitchFamily="18" charset="0"/>
              <a:cs typeface="Asana"/>
            </a:endParaRPr>
          </a:p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Княгинино, связанный с событиями Ситской битвой.</a:t>
            </a:r>
            <a:endParaRPr sz="2800" b="1">
              <a:latin typeface="Georgia" pitchFamily="18" charset="0"/>
              <a:cs typeface="Asana"/>
            </a:endParaRPr>
          </a:p>
        </p:txBody>
      </p:sp>
      <p:sp>
        <p:nvSpPr>
          <p:cNvPr id="1003050461" name="TextBox 1003050460"/>
          <p:cNvSpPr txBox="1"/>
          <p:nvPr/>
        </p:nvSpPr>
        <p:spPr bwMode="auto">
          <a:xfrm>
            <a:off x="5381620" y="4492624"/>
            <a:ext cx="5929354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«Прощёный ручей»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623355653" name="Стрелка влево 623355652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3" action="ppaction://hlinksldjump" tooltip="Слайд 2"/>
              </a:rPr>
              <a:t>Назад</a:t>
            </a:r>
            <a:endParaRPr>
              <a:solidFill>
                <a:schemeClr val="tx1"/>
              </a:solidFill>
              <a:latin typeface="Asana"/>
              <a:cs typeface="Asana"/>
            </a:endParaRPr>
          </a:p>
        </p:txBody>
      </p:sp>
      <p:pic>
        <p:nvPicPr>
          <p:cNvPr id="596353289" name="Рисунок 59635328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6712" y="2786058"/>
            <a:ext cx="4781545" cy="318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05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3300918" name="TextBox 2023300917"/>
          <p:cNvSpPr txBox="1"/>
          <p:nvPr/>
        </p:nvSpPr>
        <p:spPr bwMode="auto">
          <a:xfrm>
            <a:off x="4738678" y="785794"/>
            <a:ext cx="2081624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30</a:t>
            </a:r>
            <a:r>
              <a:rPr sz="2800" b="1" u="sng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 </a:t>
            </a: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489639364" name="Shape 1489639363"/>
          <p:cNvSpPr/>
          <p:nvPr/>
        </p:nvSpPr>
        <p:spPr bwMode="auto">
          <a:xfrm>
            <a:off x="477875" y="1824990"/>
            <a:ext cx="11118852" cy="179868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Как</a:t>
            </a:r>
            <a:r>
              <a:rPr lang="ru-RU" sz="2800" b="1" i="0" u="none" dirty="0" err="1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ая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фамилия генерала, который освободил своих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крепостных,</a:t>
            </a:r>
            <a:r>
              <a:rPr lang="ru-RU" sz="2800" b="1" i="0" u="none" dirty="0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памятник </a:t>
            </a: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которому установлен на Советской площади села Брейтово?</a:t>
            </a:r>
            <a:endParaRPr sz="2800">
              <a:latin typeface="Georgia" pitchFamily="18" charset="0"/>
              <a:cs typeface="Asana"/>
            </a:endParaRPr>
          </a:p>
        </p:txBody>
      </p:sp>
      <p:sp>
        <p:nvSpPr>
          <p:cNvPr id="578086916" name="TextBox 578086915"/>
          <p:cNvSpPr txBox="1"/>
          <p:nvPr/>
        </p:nvSpPr>
        <p:spPr bwMode="auto">
          <a:xfrm>
            <a:off x="3287749" y="4159250"/>
            <a:ext cx="5339399" cy="11414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Зиновьев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 Григории Евсеевич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838052685" name="Стрелка влево 838052684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08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2408420" name="TextBox 2002408419"/>
          <p:cNvSpPr txBox="1"/>
          <p:nvPr/>
        </p:nvSpPr>
        <p:spPr bwMode="auto">
          <a:xfrm>
            <a:off x="4367770" y="500043"/>
            <a:ext cx="28429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40 баллов</a:t>
            </a:r>
            <a:endParaRPr sz="2800" b="1" u="sng">
              <a:solidFill>
                <a:srgbClr val="FF0000"/>
              </a:solidFill>
            </a:endParaRPr>
          </a:p>
        </p:txBody>
      </p:sp>
      <p:sp>
        <p:nvSpPr>
          <p:cNvPr id="424425994" name="Shape 424425993"/>
          <p:cNvSpPr/>
          <p:nvPr/>
        </p:nvSpPr>
        <p:spPr bwMode="auto">
          <a:xfrm>
            <a:off x="255625" y="1071547"/>
            <a:ext cx="11431439" cy="1357322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В честь какого события построена Часовня Святого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Николая</a:t>
            </a:r>
            <a:r>
              <a:rPr lang="ru-RU" sz="2800" b="1" i="0" u="none" dirty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Чудотворца </a:t>
            </a: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на берегу Рыбинского водохранилища?</a:t>
            </a:r>
            <a:endParaRPr sz="2800" b="1">
              <a:latin typeface="Georgia" pitchFamily="18" charset="0"/>
            </a:endParaRPr>
          </a:p>
        </p:txBody>
      </p:sp>
      <p:sp>
        <p:nvSpPr>
          <p:cNvPr id="504585184" name="TextBox 504585183"/>
          <p:cNvSpPr txBox="1"/>
          <p:nvPr/>
        </p:nvSpPr>
        <p:spPr bwMode="auto">
          <a:xfrm>
            <a:off x="4095735" y="3571875"/>
            <a:ext cx="7286677" cy="149117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3200" b="1" i="1">
                <a:solidFill>
                  <a:srgbClr val="FF0000"/>
                </a:solidFill>
                <a:latin typeface="Georgia" pitchFamily="18" charset="0"/>
                <a:ea typeface="Asana"/>
                <a:cs typeface="Asana"/>
              </a:rPr>
              <a:t>В память о сёлах и деревнях, о городе Мологе, что лежат под водой</a:t>
            </a:r>
            <a:endParaRPr sz="3200" b="1" i="1">
              <a:solidFill>
                <a:srgbClr val="FF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373577329" name="Стрелка влево 373577328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003709383" name="Рисунок 20037093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1026" y="2143117"/>
            <a:ext cx="2857519" cy="428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58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3693086" name="TextBox 1523693085"/>
          <p:cNvSpPr txBox="1"/>
          <p:nvPr/>
        </p:nvSpPr>
        <p:spPr bwMode="auto">
          <a:xfrm>
            <a:off x="4952992" y="714356"/>
            <a:ext cx="1969779" cy="47570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6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50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849087956" name="Shape 1849087955"/>
          <p:cNvSpPr/>
          <p:nvPr/>
        </p:nvSpPr>
        <p:spPr bwMode="auto">
          <a:xfrm>
            <a:off x="2378490" y="1428736"/>
            <a:ext cx="7435739" cy="1668794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32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Что было открыто в парке села Брейтово в 1975 году?</a:t>
            </a:r>
            <a:endParaRPr sz="3200" b="1">
              <a:latin typeface="Georgia" pitchFamily="18" charset="0"/>
              <a:cs typeface="Asana"/>
            </a:endParaRPr>
          </a:p>
        </p:txBody>
      </p:sp>
      <p:sp>
        <p:nvSpPr>
          <p:cNvPr id="302513741" name="TextBox 302513740"/>
          <p:cNvSpPr txBox="1"/>
          <p:nvPr/>
        </p:nvSpPr>
        <p:spPr bwMode="auto">
          <a:xfrm>
            <a:off x="1476015" y="3698875"/>
            <a:ext cx="9240689" cy="1024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2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Памятник мемориал воинам Великой Отечественной войны</a:t>
            </a:r>
            <a:endParaRPr sz="32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186218455" name="Стрелка влево 186218454"/>
          <p:cNvSpPr/>
          <p:nvPr/>
        </p:nvSpPr>
        <p:spPr bwMode="auto">
          <a:xfrm>
            <a:off x="10152422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1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1928204" name="TextBox 871928203"/>
          <p:cNvSpPr txBox="1"/>
          <p:nvPr/>
        </p:nvSpPr>
        <p:spPr bwMode="auto">
          <a:xfrm>
            <a:off x="4447145" y="500043"/>
            <a:ext cx="281115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10 баллов</a:t>
            </a:r>
            <a:endParaRPr sz="2800" u="sng">
              <a:solidFill>
                <a:srgbClr val="FF0000"/>
              </a:solidFill>
            </a:endParaRPr>
          </a:p>
        </p:txBody>
      </p:sp>
      <p:sp>
        <p:nvSpPr>
          <p:cNvPr id="237660419" name="Shape 237660418"/>
          <p:cNvSpPr/>
          <p:nvPr/>
        </p:nvSpPr>
        <p:spPr bwMode="auto">
          <a:xfrm>
            <a:off x="666712" y="1000108"/>
            <a:ext cx="10930014" cy="2071702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Как называется единственный в Ярославской области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заповедник,</a:t>
            </a:r>
            <a:r>
              <a:rPr lang="ru-RU" sz="2800" b="1" i="0" u="none" dirty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0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часть </a:t>
            </a: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территории которого входит в состав Брейтовского района?</a:t>
            </a:r>
            <a:endParaRPr sz="2800">
              <a:latin typeface="Georgia" pitchFamily="18" charset="0"/>
              <a:cs typeface="Asana"/>
            </a:endParaRPr>
          </a:p>
        </p:txBody>
      </p:sp>
      <p:sp>
        <p:nvSpPr>
          <p:cNvPr id="1315426535" name="TextBox 1315426534"/>
          <p:cNvSpPr txBox="1"/>
          <p:nvPr/>
        </p:nvSpPr>
        <p:spPr bwMode="auto">
          <a:xfrm>
            <a:off x="6524628" y="3500438"/>
            <a:ext cx="4857784" cy="11541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Дарвинский </a:t>
            </a:r>
            <a:r>
              <a:rPr sz="3600" b="1" i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заповедник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2015900625" name="Стрелка влево 2015900624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  <a:latin typeface="Asana"/>
              <a:cs typeface="Asana"/>
            </a:endParaRPr>
          </a:p>
        </p:txBody>
      </p:sp>
      <p:pic>
        <p:nvPicPr>
          <p:cNvPr id="312164005" name="Рисунок 312164004"/>
          <p:cNvPicPr>
            <a:picLocks noChangeAspect="1"/>
          </p:cNvPicPr>
          <p:nvPr/>
        </p:nvPicPr>
        <p:blipFill>
          <a:blip r:embed="rId3"/>
          <a:srcRect l="10014" r="24430" b="3768"/>
          <a:stretch/>
        </p:blipFill>
        <p:spPr bwMode="auto">
          <a:xfrm>
            <a:off x="738150" y="2428868"/>
            <a:ext cx="6429420" cy="33740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42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0813974" name="TextBox 1980813973"/>
          <p:cNvSpPr txBox="1"/>
          <p:nvPr/>
        </p:nvSpPr>
        <p:spPr bwMode="auto">
          <a:xfrm>
            <a:off x="4510645" y="500042"/>
            <a:ext cx="249365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20 баллов</a:t>
            </a:r>
            <a:endParaRPr sz="2800" b="1" u="sng">
              <a:solidFill>
                <a:srgbClr val="FF0000"/>
              </a:solidFill>
            </a:endParaRPr>
          </a:p>
        </p:txBody>
      </p:sp>
      <p:sp>
        <p:nvSpPr>
          <p:cNvPr id="973300578" name="Shape 973300577"/>
          <p:cNvSpPr/>
          <p:nvPr/>
        </p:nvSpPr>
        <p:spPr bwMode="auto">
          <a:xfrm>
            <a:off x="382624" y="1000108"/>
            <a:ext cx="11051519" cy="2524141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Это многолетнее травянистое растение с плавающими на воде листьями. Одно из самых красивых водных растений, символ чистоты и милосердия.</a:t>
            </a:r>
            <a:endParaRPr sz="2800" b="1" i="1">
              <a:latin typeface="Georgia" pitchFamily="18" charset="0"/>
              <a:cs typeface="Asana"/>
            </a:endParaRPr>
          </a:p>
        </p:txBody>
      </p:sp>
      <p:sp>
        <p:nvSpPr>
          <p:cNvPr id="748746177" name="TextBox 748746176"/>
          <p:cNvSpPr txBox="1"/>
          <p:nvPr/>
        </p:nvSpPr>
        <p:spPr bwMode="auto">
          <a:xfrm>
            <a:off x="5595934" y="3643315"/>
            <a:ext cx="6123600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Кувшинка </a:t>
            </a:r>
            <a:r>
              <a:rPr sz="3600" b="1" i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белая</a:t>
            </a:r>
            <a:endParaRPr sz="36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96700213" name="Стрелка влево 596700212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496367453" name="Рисунок 149636745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150" y="3071810"/>
            <a:ext cx="4705156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74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36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8877277" name="TextBox 1038877276"/>
          <p:cNvSpPr txBox="1"/>
          <p:nvPr/>
        </p:nvSpPr>
        <p:spPr bwMode="auto">
          <a:xfrm>
            <a:off x="4827525" y="428605"/>
            <a:ext cx="27159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30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744530912" name="Shape 1744530911"/>
          <p:cNvSpPr/>
          <p:nvPr/>
        </p:nvSpPr>
        <p:spPr bwMode="auto">
          <a:xfrm>
            <a:off x="1477998" y="1000109"/>
            <a:ext cx="9975851" cy="1643074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i="1" u="none" dirty="0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Разгадай ребус и  ты узнаешь, что за зверь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занесен в</a:t>
            </a:r>
            <a:r>
              <a:rPr lang="ru-RU" sz="2800" b="1" i="1" u="none" dirty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lang="ru-RU" sz="2800" b="1" i="1" u="none" dirty="0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Красную </a:t>
            </a: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Книгу Ярославской области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.</a:t>
            </a:r>
            <a:endParaRPr lang="ru-RU" sz="2800" b="1" i="1" u="none" dirty="0" smtClean="0">
              <a:solidFill>
                <a:srgbClr val="1A1A1A"/>
              </a:solidFill>
              <a:latin typeface="Georgia" pitchFamily="18" charset="0"/>
              <a:ea typeface="Asana"/>
              <a:cs typeface="Asana"/>
            </a:endParaRPr>
          </a:p>
          <a:p>
            <a:pPr algn="ctr">
              <a:defRPr/>
            </a:pPr>
            <a:endParaRPr sz="2800" b="1" i="1">
              <a:latin typeface="Georgia" pitchFamily="18" charset="0"/>
              <a:cs typeface="Asana"/>
            </a:endParaRPr>
          </a:p>
        </p:txBody>
      </p:sp>
      <p:sp>
        <p:nvSpPr>
          <p:cNvPr id="942262980" name="TextBox 942262979"/>
          <p:cNvSpPr txBox="1"/>
          <p:nvPr/>
        </p:nvSpPr>
        <p:spPr bwMode="auto">
          <a:xfrm>
            <a:off x="7453322" y="3929066"/>
            <a:ext cx="1828706" cy="80015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4800" b="1" i="1">
                <a:solidFill>
                  <a:srgbClr val="C00000"/>
                </a:solidFill>
                <a:latin typeface="Asana"/>
                <a:ea typeface="Asana"/>
                <a:cs typeface="Asana"/>
              </a:rPr>
              <a:t>Рысь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5223493" name="Стрелка влево 325223492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668363742" name="Рисунок 166836374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8150" y="2071678"/>
            <a:ext cx="3973705" cy="4200464"/>
          </a:xfrm>
          <a:prstGeom prst="rect">
            <a:avLst/>
          </a:prstGeom>
        </p:spPr>
      </p:pic>
      <p:pic>
        <p:nvPicPr>
          <p:cNvPr id="9218" name="Picture 2" descr="https://fc.vseosvita.ua/0028h4-c3ed/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64" y="2071678"/>
            <a:ext cx="6784820" cy="14430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36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5044381" name="TextBox 365044380"/>
          <p:cNvSpPr txBox="1"/>
          <p:nvPr/>
        </p:nvSpPr>
        <p:spPr bwMode="auto">
          <a:xfrm>
            <a:off x="4952992" y="642918"/>
            <a:ext cx="212852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40 баллов</a:t>
            </a:r>
            <a:endParaRPr sz="2800" u="sng">
              <a:solidFill>
                <a:srgbClr val="FF0000"/>
              </a:solidFill>
            </a:endParaRPr>
          </a:p>
        </p:txBody>
      </p:sp>
      <p:sp>
        <p:nvSpPr>
          <p:cNvPr id="1709154419" name="Shape 1709154418"/>
          <p:cNvSpPr/>
          <p:nvPr/>
        </p:nvSpPr>
        <p:spPr bwMode="auto">
          <a:xfrm>
            <a:off x="1772307" y="1214423"/>
            <a:ext cx="8367205" cy="107157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Когда было создано Рыбинское водохранилище?</a:t>
            </a:r>
            <a:endParaRPr sz="2800" b="1" i="1">
              <a:latin typeface="Georgia" pitchFamily="18" charset="0"/>
              <a:cs typeface="Asana"/>
            </a:endParaRPr>
          </a:p>
        </p:txBody>
      </p:sp>
      <p:sp>
        <p:nvSpPr>
          <p:cNvPr id="1739443503" name="TextBox 1739443502"/>
          <p:cNvSpPr txBox="1"/>
          <p:nvPr/>
        </p:nvSpPr>
        <p:spPr bwMode="auto">
          <a:xfrm>
            <a:off x="6524628" y="3500438"/>
            <a:ext cx="4572032" cy="114146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  <a:cs typeface="Asana"/>
              </a:rPr>
              <a:t>13 апреля 1941 по 1947г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sana"/>
                <a:cs typeface="Asana"/>
              </a:rPr>
              <a:t>.</a:t>
            </a:r>
            <a:endParaRPr>
              <a:solidFill>
                <a:schemeClr val="accent6">
                  <a:lumMod val="75000"/>
                </a:schemeClr>
              </a:solidFill>
              <a:latin typeface="Asana"/>
              <a:cs typeface="Asana"/>
            </a:endParaRPr>
          </a:p>
        </p:txBody>
      </p:sp>
      <p:sp>
        <p:nvSpPr>
          <p:cNvPr id="493488155" name="Стрелка влево 493488154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029264142" name="Рисунок 102926414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881026" y="2357430"/>
            <a:ext cx="5450547" cy="3500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44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9935286" name="TextBox 439935285"/>
          <p:cNvSpPr txBox="1"/>
          <p:nvPr/>
        </p:nvSpPr>
        <p:spPr bwMode="auto">
          <a:xfrm>
            <a:off x="4415395" y="642919"/>
            <a:ext cx="262065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50 баллов</a:t>
            </a:r>
            <a:endParaRPr sz="2800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401111970" name="Shape 401111969"/>
          <p:cNvSpPr/>
          <p:nvPr/>
        </p:nvSpPr>
        <p:spPr bwMode="auto">
          <a:xfrm>
            <a:off x="952464" y="1285860"/>
            <a:ext cx="10501386" cy="19678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Назовите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памятник</a:t>
            </a:r>
            <a:r>
              <a:rPr lang="ru-RU" sz="2800" b="1" i="1" u="none" dirty="0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и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природы, расположенный на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территории</a:t>
            </a:r>
            <a:r>
              <a:rPr lang="ru-RU" sz="2800" b="1" i="1" u="none" dirty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Брейтовского </a:t>
            </a: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района.</a:t>
            </a:r>
            <a:endParaRPr sz="2800" b="1" i="1">
              <a:latin typeface="Georgia" pitchFamily="18" charset="0"/>
              <a:cs typeface="Asana"/>
            </a:endParaRPr>
          </a:p>
        </p:txBody>
      </p:sp>
      <p:sp>
        <p:nvSpPr>
          <p:cNvPr id="836796280" name="TextBox 836796279"/>
          <p:cNvSpPr txBox="1"/>
          <p:nvPr/>
        </p:nvSpPr>
        <p:spPr bwMode="auto">
          <a:xfrm>
            <a:off x="620059" y="3921125"/>
            <a:ext cx="10953320" cy="10248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2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«Брейтовский парк», «Берёзовая роща у с. Брейтово», «Гореловский сосновый бор</a:t>
            </a:r>
            <a:r>
              <a:rPr sz="3200" b="1" i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».</a:t>
            </a:r>
            <a:endParaRPr sz="3200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305634382" name="Стрелка влево 305634381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7920173" name="TextBox 837920172"/>
          <p:cNvSpPr txBox="1"/>
          <p:nvPr/>
        </p:nvSpPr>
        <p:spPr bwMode="auto">
          <a:xfrm>
            <a:off x="4955145" y="428605"/>
            <a:ext cx="20174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10</a:t>
            </a:r>
            <a:r>
              <a:rPr sz="2800" b="1" u="sng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 </a:t>
            </a: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633286511" name="TextBox 633286510"/>
          <p:cNvSpPr txBox="1"/>
          <p:nvPr/>
        </p:nvSpPr>
        <p:spPr bwMode="auto">
          <a:xfrm>
            <a:off x="1452530" y="1142984"/>
            <a:ext cx="9787006" cy="9083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  <a:cs typeface="Asana"/>
              </a:rPr>
              <a:t>Этот дом принадлежит </a:t>
            </a:r>
            <a:r>
              <a:rPr lang="ru-RU" sz="2800" spc="-1" dirty="0" smtClean="0">
                <a:solidFill>
                  <a:schemeClr val="tx1"/>
                </a:solidFill>
                <a:latin typeface="Georgia" pitchFamily="18" charset="0"/>
              </a:rPr>
              <a:t>нашему соотечественнику</a:t>
            </a:r>
            <a:r>
              <a:rPr lang="ru-RU" sz="2800" spc="-1" dirty="0">
                <a:solidFill>
                  <a:schemeClr val="tx1"/>
                </a:solidFill>
                <a:latin typeface="Georgia" pitchFamily="18" charset="0"/>
              </a:rPr>
              <a:t>, Герою Советского </a:t>
            </a:r>
            <a:r>
              <a:rPr lang="ru-RU" sz="2800" spc="-1" dirty="0" smtClean="0">
                <a:solidFill>
                  <a:schemeClr val="tx1"/>
                </a:solidFill>
                <a:latin typeface="Georgia" pitchFamily="18" charset="0"/>
              </a:rPr>
              <a:t>Союза. Кому?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  <a:cs typeface="Asana"/>
              </a:rPr>
              <a:t> </a:t>
            </a:r>
            <a:endParaRPr sz="2800">
              <a:solidFill>
                <a:schemeClr val="tx1"/>
              </a:solidFill>
              <a:latin typeface="Georgia" pitchFamily="18" charset="0"/>
              <a:cs typeface="Asana"/>
            </a:endParaRPr>
          </a:p>
        </p:txBody>
      </p:sp>
      <p:sp>
        <p:nvSpPr>
          <p:cNvPr id="1725021379" name="Стрелка влево 1725021378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052042196" name="Рисунок 105204219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96330" y="2000240"/>
            <a:ext cx="2335249" cy="3339407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="" xmlns:a16="http://schemas.microsoft.com/office/drawing/2014/main" id="{9C574380-37A8-ADB3-96DD-905B08771F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08" y="2571744"/>
            <a:ext cx="4239040" cy="3178958"/>
          </a:xfrm>
          <a:prstGeom prst="rect">
            <a:avLst/>
          </a:prstGeom>
        </p:spPr>
      </p:pic>
      <p:pic>
        <p:nvPicPr>
          <p:cNvPr id="9" name="Рисунок 2">
            <a:extLst>
              <a:ext uri="{FF2B5EF4-FFF2-40B4-BE49-F238E27FC236}">
                <a16:creationId xmlns="" xmlns:a16="http://schemas.microsoft.com/office/drawing/2014/main" id="{F7FE250C-74E1-50B1-8971-599183B5B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51" y="2428868"/>
            <a:ext cx="3071834" cy="2303642"/>
          </a:xfrm>
          <a:prstGeom prst="rect">
            <a:avLst/>
          </a:prstGeom>
        </p:spPr>
      </p:pic>
      <p:sp>
        <p:nvSpPr>
          <p:cNvPr id="1818805488" name="TextBox 1818805487"/>
          <p:cNvSpPr txBox="1"/>
          <p:nvPr/>
        </p:nvSpPr>
        <p:spPr bwMode="auto">
          <a:xfrm>
            <a:off x="2238348" y="5786454"/>
            <a:ext cx="7523160" cy="103124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800" b="1" spc="-1" dirty="0" smtClean="0">
                <a:solidFill>
                  <a:srgbClr val="C00000"/>
                </a:solidFill>
                <a:latin typeface="Georgia" pitchFamily="18" charset="0"/>
              </a:rPr>
              <a:t>Николаю </a:t>
            </a:r>
            <a:r>
              <a:rPr lang="ru-RU" sz="2800" b="1" spc="-1" dirty="0">
                <a:solidFill>
                  <a:srgbClr val="C00000"/>
                </a:solidFill>
                <a:latin typeface="Georgia" pitchFamily="18" charset="0"/>
              </a:rPr>
              <a:t>Алексеевичу Воронцову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  <a:p>
            <a:pPr algn="l">
              <a:defRPr/>
            </a:pPr>
            <a:endParaRPr sz="3600" b="1" i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8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04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E175A84F-72AC-775F-D229-F94B11B4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95422"/>
            <a:ext cx="11055390" cy="77372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равила </a:t>
            </a:r>
            <a:r>
              <a:rPr lang="ru-RU" sz="3200" b="1" dirty="0">
                <a:solidFill>
                  <a:srgbClr val="FF0000"/>
                </a:solidFill>
                <a:latin typeface="Georgia" pitchFamily="18" charset="0"/>
              </a:rPr>
              <a:t>игры: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66712" y="1357298"/>
            <a:ext cx="10930014" cy="43242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В игре участвуют 2 команды. На экране будет 4 категории: 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история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Брейтовского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района, достопримечательности, природа и природные объекты, известные люди.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Каждая тема состоит из 5 вопросов разной степени сложности от 10 до 50 баллов: 10 баллов «стоит» самый простой вопрос темы, 50 — самый трудный. Команды по очереди выбирают тему и количество баллов. На обдумывание вопроса команде даётся 30 секунд. В том случае,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Arial" pitchFamily="34" charset="0"/>
              </a:rPr>
              <a:t>если команда верно отвечает на данный вопрос, она зарабатывает столько очков, сколько «стоит» заданный вопрос. Если команда даёт неверный или неточный ответ, то стоимость вопроса вычитается из её общего счёта. 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Игра идет до последнего вопроса.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Побеждает команда, набравшая большее количество баллов.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40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886312" name="TextBox 796886311"/>
          <p:cNvSpPr txBox="1"/>
          <p:nvPr/>
        </p:nvSpPr>
        <p:spPr bwMode="auto">
          <a:xfrm>
            <a:off x="4881554" y="500042"/>
            <a:ext cx="21444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20</a:t>
            </a:r>
            <a:r>
              <a:rPr sz="2800" b="1" u="sng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 </a:t>
            </a: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653474698" name="TextBox 1653474697"/>
          <p:cNvSpPr txBox="1"/>
          <p:nvPr/>
        </p:nvSpPr>
        <p:spPr bwMode="auto">
          <a:xfrm>
            <a:off x="595274" y="928670"/>
            <a:ext cx="10930014" cy="254031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Asana"/>
                <a:cs typeface="Asana"/>
              </a:rPr>
              <a:t>В какой области получил свою известность Воробьёв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  <a:ea typeface="Asana"/>
                <a:cs typeface="Asana"/>
              </a:rPr>
              <a:t>Сергей </a:t>
            </a: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  <a:ea typeface="Asana"/>
                <a:cs typeface="Asana"/>
              </a:rPr>
              <a:t>Андреевич?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  <a:cs typeface="Asana"/>
            </a:endParaRPr>
          </a:p>
          <a:p>
            <a:pPr algn="ctr">
              <a:defRPr/>
            </a:pPr>
            <a:r>
              <a:rPr lang="ru-RU" sz="2400" b="1" dirty="0" smtClean="0">
                <a:latin typeface="Georgia" pitchFamily="18" charset="0"/>
                <a:ea typeface="Asana"/>
                <a:cs typeface="Asana"/>
              </a:rPr>
              <a:t>Сергей </a:t>
            </a:r>
            <a:r>
              <a:rPr lang="ru-RU" sz="2400" b="1" dirty="0">
                <a:latin typeface="Georgia" pitchFamily="18" charset="0"/>
                <a:ea typeface="Asana"/>
                <a:cs typeface="Asana"/>
              </a:rPr>
              <a:t>Андреевич </a:t>
            </a:r>
            <a:r>
              <a:rPr lang="ru-RU" sz="2400" b="1" dirty="0" smtClean="0">
                <a:latin typeface="Georgia" pitchFamily="18" charset="0"/>
                <a:ea typeface="Asana"/>
                <a:cs typeface="Asana"/>
              </a:rPr>
              <a:t>являлся выдающимся ученым, заслуженным деятелем </a:t>
            </a:r>
            <a:r>
              <a:rPr lang="ru-RU" sz="2400" b="1" dirty="0">
                <a:latin typeface="Georgia" pitchFamily="18" charset="0"/>
                <a:ea typeface="Asana"/>
                <a:cs typeface="Asana"/>
              </a:rPr>
              <a:t>науки РСФСР, </a:t>
            </a:r>
            <a:r>
              <a:rPr lang="ru-RU" sz="2400" b="1" dirty="0" smtClean="0">
                <a:latin typeface="Georgia" pitchFamily="18" charset="0"/>
                <a:ea typeface="Asana"/>
                <a:cs typeface="Asana"/>
              </a:rPr>
              <a:t>доктором сельскохозяйственных </a:t>
            </a:r>
            <a:r>
              <a:rPr lang="ru-RU" sz="2400" b="1" dirty="0">
                <a:latin typeface="Georgia" pitchFamily="18" charset="0"/>
                <a:ea typeface="Asana"/>
                <a:cs typeface="Asana"/>
              </a:rPr>
              <a:t>наук, </a:t>
            </a:r>
            <a:r>
              <a:rPr lang="ru-RU" sz="2400" b="1" dirty="0" smtClean="0">
                <a:latin typeface="Georgia" pitchFamily="18" charset="0"/>
                <a:ea typeface="Asana"/>
                <a:cs typeface="Asana"/>
              </a:rPr>
              <a:t>профессором кафедры земледелия </a:t>
            </a:r>
            <a:r>
              <a:rPr lang="ru-RU" sz="2400" b="1" dirty="0">
                <a:latin typeface="Georgia" pitchFamily="18" charset="0"/>
                <a:ea typeface="Asana"/>
                <a:cs typeface="Asana"/>
              </a:rPr>
              <a:t>и методики опытного дела Московской сельскохозяйственной академии им. К.А. Тимирязева. </a:t>
            </a:r>
            <a:endParaRPr lang="ru-RU" sz="2400" b="1" dirty="0" smtClean="0">
              <a:latin typeface="Georgia" pitchFamily="18" charset="0"/>
              <a:ea typeface="Asana"/>
              <a:cs typeface="Asana"/>
            </a:endParaRPr>
          </a:p>
        </p:txBody>
      </p:sp>
      <p:sp>
        <p:nvSpPr>
          <p:cNvPr id="246082950" name="TextBox 246082949"/>
          <p:cNvSpPr txBox="1"/>
          <p:nvPr/>
        </p:nvSpPr>
        <p:spPr bwMode="auto">
          <a:xfrm>
            <a:off x="4810116" y="4071942"/>
            <a:ext cx="3764982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Агрономии</a:t>
            </a:r>
            <a:endParaRPr sz="36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69171931" name="Стрелка влево 569171930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060561030" name="Рисунок 2060561029"/>
          <p:cNvPicPr>
            <a:picLocks noChangeAspect="1"/>
          </p:cNvPicPr>
          <p:nvPr/>
        </p:nvPicPr>
        <p:blipFill>
          <a:blip r:embed="rId3"/>
          <a:srcRect l="18514" t="16296" r="20224" b="14444"/>
          <a:stretch/>
        </p:blipFill>
        <p:spPr bwMode="auto">
          <a:xfrm>
            <a:off x="1952596" y="3143248"/>
            <a:ext cx="2130150" cy="2928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56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9977383" name="TextBox 1219977382"/>
          <p:cNvSpPr txBox="1"/>
          <p:nvPr/>
        </p:nvSpPr>
        <p:spPr bwMode="auto">
          <a:xfrm>
            <a:off x="5082145" y="642919"/>
            <a:ext cx="18904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30 баллов</a:t>
            </a:r>
            <a:endParaRPr sz="2800" u="sng">
              <a:solidFill>
                <a:srgbClr val="FF0000"/>
              </a:solidFill>
            </a:endParaRPr>
          </a:p>
        </p:txBody>
      </p:sp>
      <p:sp>
        <p:nvSpPr>
          <p:cNvPr id="506537427" name="TextBox 506537426"/>
          <p:cNvSpPr txBox="1"/>
          <p:nvPr/>
        </p:nvSpPr>
        <p:spPr bwMode="auto">
          <a:xfrm>
            <a:off x="952464" y="1214422"/>
            <a:ext cx="10224646" cy="133113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Стихи </a:t>
            </a:r>
            <a:r>
              <a:rPr lang="ru-RU" sz="2800" b="1" i="1" dirty="0" smtClean="0">
                <a:latin typeface="Georgia" pitchFamily="18" charset="0"/>
              </a:rPr>
              <a:t>и </a:t>
            </a:r>
            <a:r>
              <a:rPr lang="ru-RU" sz="2800" b="1" i="1" dirty="0">
                <a:latin typeface="Georgia" pitchFamily="18" charset="0"/>
              </a:rPr>
              <a:t>статьи </a:t>
            </a:r>
            <a:r>
              <a:rPr lang="ru-RU" sz="2800" b="1" i="1" dirty="0" smtClean="0">
                <a:latin typeface="Georgia" pitchFamily="18" charset="0"/>
              </a:rPr>
              <a:t>этого выдающегося человека публиковались </a:t>
            </a:r>
            <a:r>
              <a:rPr lang="ru-RU" sz="2800" b="1" i="1" dirty="0">
                <a:latin typeface="Georgia" pitchFamily="18" charset="0"/>
              </a:rPr>
              <a:t>в США, Англии, Китае, Японии, Израиле, Чехии, Сербии и других странах</a:t>
            </a:r>
            <a:r>
              <a:rPr lang="ru-RU" sz="2800" b="1" i="1" dirty="0" smtClean="0">
                <a:latin typeface="Georgia" pitchFamily="18" charset="0"/>
              </a:rPr>
              <a:t>.</a:t>
            </a:r>
            <a:r>
              <a:rPr lang="ru-RU" sz="2800" b="1" i="1" dirty="0">
                <a:latin typeface="Georgia" pitchFamily="18" charset="0"/>
              </a:rPr>
              <a:t>  </a:t>
            </a:r>
            <a:endParaRPr sz="2800" b="1" i="1">
              <a:latin typeface="Georgia" pitchFamily="18" charset="0"/>
              <a:cs typeface="Asana"/>
            </a:endParaRPr>
          </a:p>
        </p:txBody>
      </p:sp>
      <p:sp>
        <p:nvSpPr>
          <p:cNvPr id="1934508619" name="TextBox 1934508618"/>
          <p:cNvSpPr txBox="1"/>
          <p:nvPr/>
        </p:nvSpPr>
        <p:spPr bwMode="auto">
          <a:xfrm>
            <a:off x="4095736" y="3857628"/>
            <a:ext cx="6570966" cy="558614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Орлов Борис Александрович</a:t>
            </a:r>
            <a:endParaRPr sz="3200" b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49722499" name="Стрелка влево 449722498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62547589" name="Рисунок 62547588"/>
          <p:cNvPicPr>
            <a:picLocks noChangeAspect="1"/>
          </p:cNvPicPr>
          <p:nvPr/>
        </p:nvPicPr>
        <p:blipFill>
          <a:blip r:embed="rId3"/>
          <a:srcRect l="27716" t="3531" r="14043" b="2313"/>
          <a:stretch/>
        </p:blipFill>
        <p:spPr bwMode="auto">
          <a:xfrm>
            <a:off x="595274" y="2786058"/>
            <a:ext cx="3106909" cy="3348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5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9479184" name="TextBox 849479183"/>
          <p:cNvSpPr txBox="1"/>
          <p:nvPr/>
        </p:nvSpPr>
        <p:spPr bwMode="auto">
          <a:xfrm>
            <a:off x="4574145" y="714356"/>
            <a:ext cx="2350779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40 баллов</a:t>
            </a:r>
            <a:endParaRPr sz="2800" u="sng">
              <a:solidFill>
                <a:srgbClr val="FF0000"/>
              </a:solidFill>
            </a:endParaRPr>
          </a:p>
        </p:txBody>
      </p:sp>
      <p:sp>
        <p:nvSpPr>
          <p:cNvPr id="95019571" name="TextBox 95019570"/>
          <p:cNvSpPr txBox="1"/>
          <p:nvPr/>
        </p:nvSpPr>
        <p:spPr bwMode="auto">
          <a:xfrm>
            <a:off x="1231575" y="1357298"/>
            <a:ext cx="9035920" cy="9083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>
                <a:latin typeface="Georgia" pitchFamily="18" charset="0"/>
                <a:ea typeface="Asana"/>
                <a:cs typeface="Asana"/>
              </a:rPr>
              <a:t>Чем известен наш земляк Ситский Алексей Алексеевич?</a:t>
            </a:r>
            <a:endParaRPr sz="2800">
              <a:latin typeface="Georgia" pitchFamily="18" charset="0"/>
              <a:cs typeface="Asana"/>
            </a:endParaRPr>
          </a:p>
        </p:txBody>
      </p:sp>
      <p:sp>
        <p:nvSpPr>
          <p:cNvPr id="557791788" name="TextBox 557791787"/>
          <p:cNvSpPr txBox="1"/>
          <p:nvPr/>
        </p:nvSpPr>
        <p:spPr bwMode="auto">
          <a:xfrm>
            <a:off x="4381488" y="3214686"/>
            <a:ext cx="7000924" cy="168507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Asana"/>
                <a:ea typeface="Asana"/>
                <a:cs typeface="Asana"/>
              </a:rPr>
              <a:t>Поэт, автор пяти сборников стихов и публицистики</a:t>
            </a:r>
            <a:endParaRPr sz="3600">
              <a:solidFill>
                <a:srgbClr val="C00000"/>
              </a:solidFill>
              <a:latin typeface="Asana"/>
              <a:cs typeface="Asana"/>
            </a:endParaRPr>
          </a:p>
        </p:txBody>
      </p:sp>
      <p:sp>
        <p:nvSpPr>
          <p:cNvPr id="146217385" name="Стрелка влево 146217384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941254852" name="Рисунок 941254851"/>
          <p:cNvPicPr>
            <a:picLocks noChangeAspect="1"/>
          </p:cNvPicPr>
          <p:nvPr/>
        </p:nvPicPr>
        <p:blipFill>
          <a:blip r:embed="rId3"/>
          <a:srcRect l="11957" t="5527" r="20360" b="-247"/>
          <a:stretch/>
        </p:blipFill>
        <p:spPr bwMode="auto">
          <a:xfrm>
            <a:off x="1095340" y="2214554"/>
            <a:ext cx="3357586" cy="374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79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8834260" name="TextBox 1788834259"/>
          <p:cNvSpPr txBox="1"/>
          <p:nvPr/>
        </p:nvSpPr>
        <p:spPr bwMode="auto">
          <a:xfrm>
            <a:off x="4494770" y="642919"/>
            <a:ext cx="258890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50 баллов</a:t>
            </a:r>
            <a:endParaRPr sz="2800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881051848" name="TextBox 881051847"/>
          <p:cNvSpPr txBox="1"/>
          <p:nvPr/>
        </p:nvSpPr>
        <p:spPr bwMode="auto">
          <a:xfrm>
            <a:off x="557250" y="1142984"/>
            <a:ext cx="10932846" cy="219701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latin typeface="Georgia" pitchFamily="18" charset="0"/>
                <a:ea typeface="Asana"/>
                <a:cs typeface="Asana"/>
              </a:rPr>
              <a:t>Кто эта женщина</a:t>
            </a:r>
            <a:r>
              <a:rPr sz="2400" b="1" i="1" smtClean="0">
                <a:latin typeface="Georgia" pitchFamily="18" charset="0"/>
                <a:ea typeface="Asana"/>
                <a:cs typeface="Asana"/>
              </a:rPr>
              <a:t>, </a:t>
            </a:r>
            <a:r>
              <a:rPr sz="2400" b="1" i="1">
                <a:latin typeface="Georgia" pitchFamily="18" charset="0"/>
                <a:ea typeface="Asana"/>
                <a:cs typeface="Asana"/>
              </a:rPr>
              <a:t>под началом которой были успешно выращены 34 родоначальника брейтовской породы свиней</a:t>
            </a:r>
            <a:r>
              <a:rPr sz="2400" b="1" i="1" smtClean="0">
                <a:latin typeface="Georgia" pitchFamily="18" charset="0"/>
                <a:ea typeface="Asana"/>
                <a:cs typeface="Asana"/>
              </a:rPr>
              <a:t>?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b="1" i="1" dirty="0">
                <a:latin typeface="Georgia" pitchFamily="18" charset="0"/>
              </a:rPr>
              <a:t>За достигнутые успехи в выведении и размножении высокопродуктивной </a:t>
            </a:r>
            <a:r>
              <a:rPr lang="ru-RU" sz="2400" b="1" i="1" dirty="0" err="1">
                <a:latin typeface="Georgia" pitchFamily="18" charset="0"/>
              </a:rPr>
              <a:t>брейтовской</a:t>
            </a:r>
            <a:r>
              <a:rPr lang="ru-RU" sz="2400" b="1" i="1" dirty="0">
                <a:latin typeface="Georgia" pitchFamily="18" charset="0"/>
              </a:rPr>
              <a:t> породы свиней </a:t>
            </a:r>
            <a:r>
              <a:rPr lang="ru-RU" sz="2400" b="1" i="1" dirty="0" smtClean="0">
                <a:latin typeface="Georgia" pitchFamily="18" charset="0"/>
              </a:rPr>
              <a:t>ей была </a:t>
            </a:r>
            <a:r>
              <a:rPr lang="ru-RU" sz="2400" b="1" i="1" dirty="0">
                <a:latin typeface="Georgia" pitchFamily="18" charset="0"/>
              </a:rPr>
              <a:t>присуждена Сталинская </a:t>
            </a:r>
            <a:r>
              <a:rPr lang="ru-RU" sz="2400" b="1" i="1" dirty="0" smtClean="0">
                <a:latin typeface="Georgia" pitchFamily="18" charset="0"/>
              </a:rPr>
              <a:t>премия  III </a:t>
            </a:r>
            <a:r>
              <a:rPr lang="ru-RU" sz="2400" b="1" i="1" dirty="0">
                <a:latin typeface="Georgia" pitchFamily="18" charset="0"/>
              </a:rPr>
              <a:t>степени, которая в 1966 году была приравнена к Государственной премии СССР.</a:t>
            </a:r>
            <a:endParaRPr sz="2400" b="1" i="1">
              <a:latin typeface="Georgia" pitchFamily="18" charset="0"/>
              <a:cs typeface="Asana"/>
            </a:endParaRPr>
          </a:p>
        </p:txBody>
      </p:sp>
      <p:sp>
        <p:nvSpPr>
          <p:cNvPr id="1632609150" name="TextBox 1632609149"/>
          <p:cNvSpPr txBox="1"/>
          <p:nvPr/>
        </p:nvSpPr>
        <p:spPr bwMode="auto">
          <a:xfrm>
            <a:off x="4952992" y="3643314"/>
            <a:ext cx="4917831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Asana"/>
                <a:ea typeface="Asana"/>
                <a:cs typeface="Asana"/>
              </a:rPr>
              <a:t>Смирнова Ефросинья Ивановна</a:t>
            </a:r>
            <a:endParaRPr sz="3600">
              <a:solidFill>
                <a:srgbClr val="C00000"/>
              </a:solidFill>
            </a:endParaRPr>
          </a:p>
        </p:txBody>
      </p:sp>
      <p:sp>
        <p:nvSpPr>
          <p:cNvPr id="1086497619" name="Стрелка влево 1086497618"/>
          <p:cNvSpPr/>
          <p:nvPr/>
        </p:nvSpPr>
        <p:spPr bwMode="auto">
          <a:xfrm>
            <a:off x="10247381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676170661" name="Рисунок 1676170660"/>
          <p:cNvPicPr>
            <a:picLocks noChangeAspect="1"/>
          </p:cNvPicPr>
          <p:nvPr/>
        </p:nvPicPr>
        <p:blipFill>
          <a:blip r:embed="rId3"/>
          <a:srcRect l="24823" t="3472" r="29631" b="18981"/>
          <a:stretch/>
        </p:blipFill>
        <p:spPr bwMode="auto">
          <a:xfrm>
            <a:off x="1666844" y="3286124"/>
            <a:ext cx="2000264" cy="3286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60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0F6D06-56F2-2C6E-8700-07603799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230532"/>
            <a:ext cx="3099997" cy="72487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Молодцы!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3B8816-4EB4-ED2D-2B60-1C4017348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C138C5-9C48-270D-CDB4-E4C174E1E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16" y="723848"/>
            <a:ext cx="7455141" cy="54103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791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C:\Users\Анна\Downloads\It3LY6DXa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26" y="1285860"/>
            <a:ext cx="10477573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нна\Downloads\pOnvHyjP8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778" y="1142984"/>
            <a:ext cx="958257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на\Downloads\m-2bDZFen2c.jpg"/>
          <p:cNvPicPr>
            <a:picLocks noChangeAspect="1" noChangeArrowheads="1"/>
          </p:cNvPicPr>
          <p:nvPr/>
        </p:nvPicPr>
        <p:blipFill>
          <a:blip r:embed="rId2"/>
          <a:srcRect l="12040" r="16721"/>
          <a:stretch>
            <a:fillRect/>
          </a:stretch>
        </p:blipFill>
        <p:spPr bwMode="auto">
          <a:xfrm>
            <a:off x="1595406" y="642918"/>
            <a:ext cx="8786874" cy="555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8271932" name="Прямоугольник 438271931"/>
          <p:cNvSpPr/>
          <p:nvPr/>
        </p:nvSpPr>
        <p:spPr bwMode="auto">
          <a:xfrm>
            <a:off x="738150" y="500042"/>
            <a:ext cx="2197042" cy="984250"/>
          </a:xfrm>
          <a:prstGeom prst="rect">
            <a:avLst/>
          </a:prstGeom>
          <a:solidFill>
            <a:schemeClr val="tx2"/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000" b="1">
                <a:latin typeface="Georgia" pitchFamily="18" charset="0"/>
                <a:ea typeface="Asana"/>
                <a:cs typeface="Asana"/>
              </a:rPr>
              <a:t>История Брейтовского района</a:t>
            </a:r>
            <a:endParaRPr sz="2000" b="1">
              <a:latin typeface="Georgia" pitchFamily="18" charset="0"/>
              <a:cs typeface="Asana"/>
            </a:endParaRPr>
          </a:p>
        </p:txBody>
      </p:sp>
      <p:sp>
        <p:nvSpPr>
          <p:cNvPr id="815063034" name="Прямоугольник 815063033"/>
          <p:cNvSpPr/>
          <p:nvPr/>
        </p:nvSpPr>
        <p:spPr bwMode="auto">
          <a:xfrm>
            <a:off x="9596462" y="500042"/>
            <a:ext cx="2028825" cy="984250"/>
          </a:xfrm>
          <a:prstGeom prst="rect">
            <a:avLst/>
          </a:prstGeom>
          <a:solidFill>
            <a:schemeClr val="tx2"/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000" b="1">
                <a:latin typeface="Georgia" pitchFamily="18" charset="0"/>
                <a:ea typeface="Asana"/>
                <a:cs typeface="Asana"/>
              </a:rPr>
              <a:t>Известные люди</a:t>
            </a:r>
            <a:endParaRPr sz="2000" b="1">
              <a:latin typeface="Georgia" pitchFamily="18" charset="0"/>
              <a:cs typeface="Asana"/>
            </a:endParaRPr>
          </a:p>
        </p:txBody>
      </p:sp>
      <p:sp>
        <p:nvSpPr>
          <p:cNvPr id="1757184577" name="Прямоугольник 1757184576"/>
          <p:cNvSpPr/>
          <p:nvPr/>
        </p:nvSpPr>
        <p:spPr bwMode="auto">
          <a:xfrm>
            <a:off x="6524628" y="500042"/>
            <a:ext cx="2066925" cy="98425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000" b="1">
                <a:latin typeface="Georgia" pitchFamily="18" charset="0"/>
                <a:ea typeface="Asana"/>
                <a:cs typeface="Asana"/>
              </a:rPr>
              <a:t>Природа и природные объекты</a:t>
            </a:r>
            <a:endParaRPr sz="2000" b="1">
              <a:latin typeface="Georgia" pitchFamily="18" charset="0"/>
              <a:cs typeface="Asana"/>
            </a:endParaRPr>
          </a:p>
        </p:txBody>
      </p:sp>
      <p:sp>
        <p:nvSpPr>
          <p:cNvPr id="1252171516" name="Прямоугольник 1252171515"/>
          <p:cNvSpPr/>
          <p:nvPr/>
        </p:nvSpPr>
        <p:spPr bwMode="auto">
          <a:xfrm>
            <a:off x="3452794" y="500042"/>
            <a:ext cx="2203412" cy="984250"/>
          </a:xfrm>
          <a:prstGeom prst="rect">
            <a:avLst/>
          </a:prstGeom>
          <a:solidFill>
            <a:schemeClr val="tx2"/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000" b="1">
                <a:latin typeface="Georgia" pitchFamily="18" charset="0"/>
                <a:ea typeface="Asana"/>
                <a:cs typeface="Asana"/>
              </a:rPr>
              <a:t>Достопримечательности</a:t>
            </a:r>
            <a:endParaRPr sz="2000" b="1">
              <a:latin typeface="Georgia" pitchFamily="18" charset="0"/>
            </a:endParaRPr>
          </a:p>
        </p:txBody>
      </p:sp>
      <p:sp>
        <p:nvSpPr>
          <p:cNvPr id="1266258730" name="Блок-схема: альтернативный процесс 1266258729"/>
          <p:cNvSpPr/>
          <p:nvPr/>
        </p:nvSpPr>
        <p:spPr bwMode="auto">
          <a:xfrm>
            <a:off x="3738546" y="4643446"/>
            <a:ext cx="1603375" cy="8096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2" action="ppaction://hlinksldjump" tooltip="Слайд 11"/>
              </a:rPr>
              <a:t>40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1677388421" name="Блок-схема: альтернативный процесс 1677388420"/>
          <p:cNvSpPr/>
          <p:nvPr/>
        </p:nvSpPr>
        <p:spPr bwMode="auto">
          <a:xfrm>
            <a:off x="3738546" y="3643314"/>
            <a:ext cx="1603375" cy="8096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3" action="ppaction://hlinksldjump" tooltip="Слайд 10"/>
              </a:rPr>
              <a:t>30</a:t>
            </a:r>
            <a:endParaRPr/>
          </a:p>
        </p:txBody>
      </p:sp>
      <p:sp>
        <p:nvSpPr>
          <p:cNvPr id="452250677" name="Блок-схема: альтернативный процесс 452250676"/>
          <p:cNvSpPr/>
          <p:nvPr/>
        </p:nvSpPr>
        <p:spPr bwMode="auto">
          <a:xfrm>
            <a:off x="3738546" y="2643182"/>
            <a:ext cx="1603375" cy="8096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4" action="ppaction://hlinksldjump" tooltip="Слайд 9"/>
              </a:rPr>
              <a:t>20</a:t>
            </a:r>
            <a:endParaRPr/>
          </a:p>
        </p:txBody>
      </p:sp>
      <p:sp>
        <p:nvSpPr>
          <p:cNvPr id="1676604843" name="Блок-схема: альтернативный процесс 1676604842"/>
          <p:cNvSpPr/>
          <p:nvPr/>
        </p:nvSpPr>
        <p:spPr bwMode="auto">
          <a:xfrm>
            <a:off x="3738546" y="1643050"/>
            <a:ext cx="1603375" cy="8096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5" action="ppaction://hlinksldjump" tooltip="Слайд 8"/>
              </a:rPr>
              <a:t>10</a:t>
            </a:r>
            <a:endParaRPr/>
          </a:p>
        </p:txBody>
      </p:sp>
      <p:sp>
        <p:nvSpPr>
          <p:cNvPr id="618638110" name="Блок-схема: альтернативный процесс 618638109"/>
          <p:cNvSpPr/>
          <p:nvPr/>
        </p:nvSpPr>
        <p:spPr bwMode="auto">
          <a:xfrm>
            <a:off x="6810380" y="5643578"/>
            <a:ext cx="1603375" cy="8096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6" action="ppaction://hlinksldjump" tooltip="Слайд 17"/>
              </a:rPr>
              <a:t>50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590699742" name="Блок-схема: альтернативный процесс 590699741"/>
          <p:cNvSpPr/>
          <p:nvPr/>
        </p:nvSpPr>
        <p:spPr bwMode="auto">
          <a:xfrm>
            <a:off x="6810380" y="4643446"/>
            <a:ext cx="1603375" cy="8096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7" action="ppaction://hlinksldjump" tooltip="Слайд 16"/>
              </a:rPr>
              <a:t>40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1550355757" name="Блок-схема: альтернативный процесс 1550355756"/>
          <p:cNvSpPr/>
          <p:nvPr/>
        </p:nvSpPr>
        <p:spPr bwMode="auto">
          <a:xfrm>
            <a:off x="6810380" y="3643314"/>
            <a:ext cx="1603375" cy="8096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8" action="ppaction://hlinksldjump" tooltip="Слайд 15"/>
              </a:rPr>
              <a:t>30</a:t>
            </a:r>
            <a:endParaRPr/>
          </a:p>
        </p:txBody>
      </p:sp>
      <p:sp>
        <p:nvSpPr>
          <p:cNvPr id="1994837273" name="Блок-схема: альтернативный процесс 1994837272"/>
          <p:cNvSpPr/>
          <p:nvPr/>
        </p:nvSpPr>
        <p:spPr bwMode="auto">
          <a:xfrm>
            <a:off x="6810380" y="2643182"/>
            <a:ext cx="1603375" cy="8096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9" action="ppaction://hlinksldjump" tooltip="Слайд 14"/>
              </a:rPr>
              <a:t>20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1285989095" name="Блок-схема: альтернативный процесс 1285989094"/>
          <p:cNvSpPr/>
          <p:nvPr/>
        </p:nvSpPr>
        <p:spPr bwMode="auto">
          <a:xfrm>
            <a:off x="6810380" y="1643050"/>
            <a:ext cx="1603375" cy="80962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0" action="ppaction://hlinksldjump" tooltip="Слайд 13"/>
              </a:rPr>
              <a:t>10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336890702" name="Блок-схема: альтернативный процесс 336890701"/>
          <p:cNvSpPr/>
          <p:nvPr/>
        </p:nvSpPr>
        <p:spPr bwMode="auto">
          <a:xfrm>
            <a:off x="9882214" y="5643578"/>
            <a:ext cx="1603375" cy="8096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1" action="ppaction://hlinksldjump" tooltip="Слайд 22"/>
              </a:rPr>
              <a:t>50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865866290" name="Блок-схема: альтернативный процесс 865866289"/>
          <p:cNvSpPr/>
          <p:nvPr/>
        </p:nvSpPr>
        <p:spPr bwMode="auto">
          <a:xfrm>
            <a:off x="9882214" y="4643446"/>
            <a:ext cx="1603375" cy="8096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2" action="ppaction://hlinksldjump" tooltip="Слайд 21"/>
              </a:rPr>
              <a:t>40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373964543" name="Блок-схема: альтернативный процесс 373964542"/>
          <p:cNvSpPr/>
          <p:nvPr/>
        </p:nvSpPr>
        <p:spPr bwMode="auto">
          <a:xfrm>
            <a:off x="9882214" y="3643314"/>
            <a:ext cx="1603375" cy="8096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3" action="ppaction://hlinksldjump" tooltip="Слайд 20"/>
              </a:rPr>
              <a:t>30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2025431828" name="Блок-схема: альтернативный процесс 2025431827"/>
          <p:cNvSpPr/>
          <p:nvPr/>
        </p:nvSpPr>
        <p:spPr bwMode="auto">
          <a:xfrm>
            <a:off x="9882214" y="2643182"/>
            <a:ext cx="1603375" cy="8096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4" action="ppaction://hlinksldjump" tooltip="Слайд 19"/>
              </a:rPr>
              <a:t>20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1090497911" name="Блок-схема: альтернативный процесс 1090497910"/>
          <p:cNvSpPr/>
          <p:nvPr/>
        </p:nvSpPr>
        <p:spPr bwMode="auto">
          <a:xfrm>
            <a:off x="9882214" y="1643050"/>
            <a:ext cx="1603375" cy="80962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5" action="ppaction://hlinksldjump" tooltip="Слайд 18"/>
              </a:rPr>
              <a:t>10</a:t>
            </a:r>
            <a:endParaRPr/>
          </a:p>
        </p:txBody>
      </p:sp>
      <p:sp>
        <p:nvSpPr>
          <p:cNvPr id="1635905424" name="Блок-схема: альтернативный процесс 1635905423"/>
          <p:cNvSpPr/>
          <p:nvPr/>
        </p:nvSpPr>
        <p:spPr bwMode="auto">
          <a:xfrm>
            <a:off x="1023902" y="1643050"/>
            <a:ext cx="1603375" cy="8096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>
                    <a:lumMod val="90000"/>
                    <a:lumOff val="5000"/>
                  </a:schemeClr>
                </a:solidFill>
                <a:hlinkClick r:id="rId16" action="ppaction://hlinksldjump" tooltip="Слайд 3"/>
              </a:rPr>
              <a:t>10</a:t>
            </a:r>
            <a:endParaRPr sz="2400">
              <a:solidFill>
                <a:schemeClr val="tx1">
                  <a:lumMod val="90000"/>
                  <a:lumOff val="5000"/>
                </a:schemeClr>
              </a:solidFill>
            </a:endParaRPr>
          </a:p>
        </p:txBody>
      </p:sp>
      <p:sp>
        <p:nvSpPr>
          <p:cNvPr id="1018193671" name="Блок-схема: альтернативный процесс 1018193670"/>
          <p:cNvSpPr/>
          <p:nvPr/>
        </p:nvSpPr>
        <p:spPr bwMode="auto">
          <a:xfrm>
            <a:off x="1023902" y="2643182"/>
            <a:ext cx="1603375" cy="8096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rgbClr val="C00000"/>
                </a:solidFill>
                <a:hlinkClick r:id="rId17" action="ppaction://hlinksldjump" tooltip="Слайд 4"/>
              </a:rPr>
              <a:t>20</a:t>
            </a:r>
            <a:endParaRPr sz="2600"/>
          </a:p>
        </p:txBody>
      </p:sp>
      <p:sp>
        <p:nvSpPr>
          <p:cNvPr id="297912051" name="Блок-схема: альтернативный процесс 297912050"/>
          <p:cNvSpPr/>
          <p:nvPr/>
        </p:nvSpPr>
        <p:spPr bwMode="auto">
          <a:xfrm>
            <a:off x="1023902" y="3643314"/>
            <a:ext cx="1603375" cy="8096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8" action="ppaction://hlinksldjump" tooltip="Слайд 5"/>
              </a:rPr>
              <a:t>30</a:t>
            </a:r>
            <a:endParaRPr b="1">
              <a:solidFill>
                <a:schemeClr val="tx1"/>
              </a:solidFill>
            </a:endParaRPr>
          </a:p>
        </p:txBody>
      </p:sp>
      <p:sp>
        <p:nvSpPr>
          <p:cNvPr id="1706572140" name="Блок-схема: альтернативный процесс 1706572139"/>
          <p:cNvSpPr/>
          <p:nvPr/>
        </p:nvSpPr>
        <p:spPr bwMode="auto">
          <a:xfrm>
            <a:off x="1023902" y="4643446"/>
            <a:ext cx="1603375" cy="8096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19" action="ppaction://hlinksldjump" tooltip="Слайд 6"/>
              </a:rPr>
              <a:t>40</a:t>
            </a:r>
            <a:endParaRPr/>
          </a:p>
        </p:txBody>
      </p:sp>
      <p:sp>
        <p:nvSpPr>
          <p:cNvPr id="909021341" name="Блок-схема: альтернативный процесс 909021340"/>
          <p:cNvSpPr/>
          <p:nvPr/>
        </p:nvSpPr>
        <p:spPr bwMode="auto">
          <a:xfrm>
            <a:off x="3738546" y="5643578"/>
            <a:ext cx="1603375" cy="80962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20" action="ppaction://hlinksldjump" tooltip="Слайд 12"/>
              </a:rPr>
              <a:t>50</a:t>
            </a:r>
            <a:endParaRPr sz="2600" b="1">
              <a:solidFill>
                <a:schemeClr val="tx1"/>
              </a:solidFill>
            </a:endParaRPr>
          </a:p>
        </p:txBody>
      </p:sp>
      <p:sp>
        <p:nvSpPr>
          <p:cNvPr id="337609566" name="Блок-схема: альтернативный процесс 337609565"/>
          <p:cNvSpPr/>
          <p:nvPr/>
        </p:nvSpPr>
        <p:spPr bwMode="auto">
          <a:xfrm>
            <a:off x="1023902" y="5643578"/>
            <a:ext cx="1603375" cy="80962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19049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600" b="1" u="sng">
                <a:solidFill>
                  <a:schemeClr val="tx1"/>
                </a:solidFill>
                <a:hlinkClick r:id="rId21" action="ppaction://hlinksldjump" tooltip="Слайд 7"/>
              </a:rPr>
              <a:t>50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8667155" name="TextBox 1828667154"/>
          <p:cNvSpPr txBox="1"/>
          <p:nvPr/>
        </p:nvSpPr>
        <p:spPr bwMode="auto">
          <a:xfrm>
            <a:off x="5167306" y="1357299"/>
            <a:ext cx="6362088" cy="17243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Какое из сел Брейтовского района образовалось раньше: Брейтово или</a:t>
            </a:r>
            <a:endParaRPr sz="2800" b="1">
              <a:latin typeface="Georgia" pitchFamily="18" charset="0"/>
              <a:cs typeface="Asana"/>
            </a:endParaRPr>
          </a:p>
          <a:p>
            <a:pPr algn="ctr">
              <a:defRPr/>
            </a:pPr>
            <a:r>
              <a:rPr sz="2800" b="1" i="0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Прозорово?</a:t>
            </a:r>
            <a:endParaRPr sz="2800" b="1">
              <a:latin typeface="Georgia" pitchFamily="18" charset="0"/>
              <a:cs typeface="Asana"/>
            </a:endParaRPr>
          </a:p>
        </p:txBody>
      </p:sp>
      <p:sp>
        <p:nvSpPr>
          <p:cNvPr id="1632676463" name="TextBox 1632676462"/>
          <p:cNvSpPr txBox="1"/>
          <p:nvPr/>
        </p:nvSpPr>
        <p:spPr bwMode="auto">
          <a:xfrm>
            <a:off x="4061299" y="571481"/>
            <a:ext cx="4069760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10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551135834" name="TextBox 551135833"/>
          <p:cNvSpPr txBox="1"/>
          <p:nvPr/>
        </p:nvSpPr>
        <p:spPr bwMode="auto">
          <a:xfrm>
            <a:off x="2414624" y="3921125"/>
            <a:ext cx="126999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779333463" name="TextBox 1779333462"/>
          <p:cNvSpPr txBox="1"/>
          <p:nvPr/>
        </p:nvSpPr>
        <p:spPr bwMode="auto">
          <a:xfrm>
            <a:off x="5310182" y="4043224"/>
            <a:ext cx="5357850" cy="640440"/>
          </a:xfrm>
          <a:prstGeom prst="rect">
            <a:avLst/>
          </a:prstGeom>
          <a:noFill/>
          <a:effectLst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Прозорово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1178844729" name="Стрелка влево 1178844728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  <a:latin typeface="Asana"/>
              <a:cs typeface="Asana"/>
            </a:endParaRPr>
          </a:p>
        </p:txBody>
      </p:sp>
      <p:pic>
        <p:nvPicPr>
          <p:cNvPr id="97728915" name="Рисунок 977289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3902" y="1500174"/>
            <a:ext cx="4357718" cy="4357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33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2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5307279" name="TextBox 615307278"/>
          <p:cNvSpPr txBox="1"/>
          <p:nvPr/>
        </p:nvSpPr>
        <p:spPr bwMode="auto">
          <a:xfrm>
            <a:off x="3843374" y="571481"/>
            <a:ext cx="4228510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i="0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20 баллов</a:t>
            </a:r>
            <a:endParaRPr sz="2800" i="0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352528727" name="TextBox 1352528726"/>
          <p:cNvSpPr txBox="1"/>
          <p:nvPr/>
        </p:nvSpPr>
        <p:spPr bwMode="auto">
          <a:xfrm>
            <a:off x="1523968" y="1142984"/>
            <a:ext cx="9715568" cy="92083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Georgia" pitchFamily="18" charset="0"/>
              </a:rPr>
              <a:t>Какое количество сельских поселений включает в себя </a:t>
            </a:r>
            <a:r>
              <a:rPr lang="ru-RU" sz="2800" b="1" dirty="0" err="1">
                <a:latin typeface="Georgia" pitchFamily="18" charset="0"/>
              </a:rPr>
              <a:t>Брейтовский</a:t>
            </a:r>
            <a:r>
              <a:rPr lang="ru-RU" sz="2800" b="1" dirty="0">
                <a:latin typeface="Georgia" pitchFamily="18" charset="0"/>
              </a:rPr>
              <a:t> район в настоящее время?</a:t>
            </a:r>
            <a:endParaRPr sz="2800" b="1">
              <a:latin typeface="Georgia" pitchFamily="18" charset="0"/>
              <a:cs typeface="Asana"/>
            </a:endParaRPr>
          </a:p>
        </p:txBody>
      </p:sp>
      <p:sp>
        <p:nvSpPr>
          <p:cNvPr id="555721642" name="TextBox 555721641"/>
          <p:cNvSpPr txBox="1"/>
          <p:nvPr/>
        </p:nvSpPr>
        <p:spPr bwMode="auto">
          <a:xfrm>
            <a:off x="6167438" y="3153684"/>
            <a:ext cx="5143536" cy="274690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lang="ru-RU" sz="36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</a:rPr>
              <a:t>Брейтовское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</a:rPr>
              <a:t>Прозоровское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</a:rPr>
              <a:t>Гореловское</a:t>
            </a:r>
            <a:endParaRPr lang="ru-RU" sz="3600" b="1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>
              <a:defRPr/>
            </a:pPr>
            <a:endParaRPr sz="3600" b="1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35322202" name="Стрелка влево 1835322201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355935763" name="Рисунок 135593576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81026" y="2214554"/>
            <a:ext cx="4929222" cy="3696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7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4779909" name="TextBox 494779908"/>
          <p:cNvSpPr txBox="1"/>
          <p:nvPr/>
        </p:nvSpPr>
        <p:spPr bwMode="auto">
          <a:xfrm>
            <a:off x="4017999" y="571480"/>
            <a:ext cx="3944920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30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572562829" name="TextBox 572562828"/>
          <p:cNvSpPr txBox="1"/>
          <p:nvPr/>
        </p:nvSpPr>
        <p:spPr bwMode="auto">
          <a:xfrm>
            <a:off x="1650640" y="1142984"/>
            <a:ext cx="9088830" cy="9083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С какими территориями граничит наш </a:t>
            </a:r>
            <a:r>
              <a:rPr lang="ru-RU" sz="2800" b="1" i="1" dirty="0" err="1">
                <a:latin typeface="Georgia" pitchFamily="18" charset="0"/>
              </a:rPr>
              <a:t>Брейтовский</a:t>
            </a:r>
            <a:r>
              <a:rPr lang="ru-RU" sz="2800" b="1" i="1" dirty="0">
                <a:latin typeface="Georgia" pitchFamily="18" charset="0"/>
              </a:rPr>
              <a:t> район в настоящее время?</a:t>
            </a:r>
            <a:endParaRPr sz="3600" b="1" i="1">
              <a:latin typeface="Georgia" pitchFamily="18" charset="0"/>
              <a:cs typeface="Asana"/>
            </a:endParaRPr>
          </a:p>
        </p:txBody>
      </p:sp>
      <p:sp>
        <p:nvSpPr>
          <p:cNvPr id="1498448076" name="TextBox 1498448075"/>
          <p:cNvSpPr txBox="1"/>
          <p:nvPr/>
        </p:nvSpPr>
        <p:spPr bwMode="auto">
          <a:xfrm>
            <a:off x="2452662" y="2857497"/>
            <a:ext cx="7215238" cy="166603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  <a:cs typeface="Asana"/>
              </a:rPr>
              <a:t>Некоузский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Asana"/>
              </a:rPr>
              <a:t> район,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Asana"/>
              </a:rPr>
              <a:t>Тверская область, </a:t>
            </a:r>
          </a:p>
          <a:p>
            <a:pPr algn="ctr">
              <a:defRPr/>
            </a:pP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cs typeface="Asana"/>
              </a:rPr>
              <a:t>Вологодская область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397977836" name="Стрелка влево 397977835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44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0584391" name="TextBox 1700584390"/>
          <p:cNvSpPr txBox="1"/>
          <p:nvPr/>
        </p:nvSpPr>
        <p:spPr bwMode="auto">
          <a:xfrm>
            <a:off x="2843249" y="1121770"/>
            <a:ext cx="613278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40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823134813" name="TextBox 823134812"/>
          <p:cNvSpPr txBox="1"/>
          <p:nvPr/>
        </p:nvSpPr>
        <p:spPr bwMode="auto">
          <a:xfrm>
            <a:off x="809588" y="2000240"/>
            <a:ext cx="10621814" cy="133376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atin typeface="Georgia" pitchFamily="18" charset="0"/>
              </a:rPr>
              <a:t>На какой реке состоялась битва между </a:t>
            </a:r>
            <a:r>
              <a:rPr lang="ru-RU" sz="2800" b="1" dirty="0" err="1" smtClean="0">
                <a:latin typeface="Georgia" pitchFamily="18" charset="0"/>
              </a:rPr>
              <a:t>татаро-монголами</a:t>
            </a:r>
            <a:r>
              <a:rPr lang="ru-RU" sz="2800" b="1" dirty="0" smtClean="0">
                <a:latin typeface="Georgia" pitchFamily="18" charset="0"/>
              </a:rPr>
              <a:t> и войском великого князя Юрия Всеволодовича</a:t>
            </a:r>
            <a:endParaRPr sz="3600" b="1">
              <a:latin typeface="Georgia" pitchFamily="18" charset="0"/>
            </a:endParaRPr>
          </a:p>
        </p:txBody>
      </p:sp>
      <p:sp>
        <p:nvSpPr>
          <p:cNvPr id="850330061" name="TextBox 850330060"/>
          <p:cNvSpPr txBox="1"/>
          <p:nvPr/>
        </p:nvSpPr>
        <p:spPr bwMode="auto">
          <a:xfrm>
            <a:off x="3414750" y="4220030"/>
            <a:ext cx="5892144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р</a:t>
            </a:r>
            <a:r>
              <a:rPr lang="ru-RU" sz="3600" b="1" i="1" dirty="0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. </a:t>
            </a: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Сить</a:t>
            </a:r>
            <a:endParaRPr sz="36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216308139" name="Стрелка влево 216308138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  <a:latin typeface="Asana"/>
              <a:cs typeface="As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1221441" name="TextBox 831221440"/>
          <p:cNvSpPr txBox="1"/>
          <p:nvPr/>
        </p:nvSpPr>
        <p:spPr bwMode="auto">
          <a:xfrm>
            <a:off x="4738678" y="714356"/>
            <a:ext cx="261812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50 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792301796" name="Shape 792301795"/>
          <p:cNvSpPr/>
          <p:nvPr/>
        </p:nvSpPr>
        <p:spPr bwMode="auto">
          <a:xfrm>
            <a:off x="627062" y="1643050"/>
            <a:ext cx="11098064" cy="1643074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Georgia" pitchFamily="18" charset="0"/>
              </a:rPr>
              <a:t>Как называли в старину людей </a:t>
            </a:r>
            <a:r>
              <a:rPr lang="ru-RU" sz="2800" b="1" i="1" dirty="0" err="1">
                <a:latin typeface="Georgia" pitchFamily="18" charset="0"/>
              </a:rPr>
              <a:t>Брейтовского</a:t>
            </a:r>
            <a:r>
              <a:rPr lang="ru-RU" sz="2800" b="1" i="1" dirty="0">
                <a:latin typeface="Georgia" pitchFamily="18" charset="0"/>
              </a:rPr>
              <a:t> края , которые ткали?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55939863" name="TextBox 355939862"/>
          <p:cNvSpPr txBox="1"/>
          <p:nvPr/>
        </p:nvSpPr>
        <p:spPr bwMode="auto">
          <a:xfrm>
            <a:off x="563617" y="3603625"/>
            <a:ext cx="11065124" cy="62324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3600" b="1" i="1" dirty="0" err="1" smtClean="0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Хомовники</a:t>
            </a:r>
            <a:endParaRPr sz="3600" b="1" i="1">
              <a:solidFill>
                <a:srgbClr val="C00000"/>
              </a:solidFill>
              <a:latin typeface="Georgia" pitchFamily="18" charset="0"/>
              <a:cs typeface="Asana"/>
            </a:endParaRPr>
          </a:p>
        </p:txBody>
      </p:sp>
      <p:sp>
        <p:nvSpPr>
          <p:cNvPr id="2059704393" name="Стрелка влево 2059704392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3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1557622" name="TextBox 1981557621"/>
          <p:cNvSpPr txBox="1"/>
          <p:nvPr/>
        </p:nvSpPr>
        <p:spPr bwMode="auto">
          <a:xfrm>
            <a:off x="4796395" y="571480"/>
            <a:ext cx="2335264" cy="5052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10</a:t>
            </a:r>
            <a:r>
              <a:rPr sz="2800" b="1" u="sng" smtClean="0">
                <a:solidFill>
                  <a:srgbClr val="FF0000"/>
                </a:solidFill>
                <a:latin typeface="Asana"/>
                <a:ea typeface="Asana"/>
                <a:cs typeface="Asana"/>
              </a:rPr>
              <a:t> </a:t>
            </a:r>
            <a:r>
              <a:rPr sz="2800" b="1" u="sng">
                <a:solidFill>
                  <a:srgbClr val="FF0000"/>
                </a:solidFill>
                <a:latin typeface="Asana"/>
                <a:ea typeface="Asana"/>
                <a:cs typeface="Asana"/>
              </a:rPr>
              <a:t>баллов</a:t>
            </a:r>
            <a:endParaRPr sz="2800" b="1" u="sng">
              <a:solidFill>
                <a:srgbClr val="FF0000"/>
              </a:solidFill>
              <a:latin typeface="Asana"/>
              <a:cs typeface="Asana"/>
            </a:endParaRPr>
          </a:p>
        </p:txBody>
      </p:sp>
      <p:sp>
        <p:nvSpPr>
          <p:cNvPr id="1523286509" name="Shape 1523286508"/>
          <p:cNvSpPr/>
          <p:nvPr/>
        </p:nvSpPr>
        <p:spPr bwMode="auto">
          <a:xfrm>
            <a:off x="1192249" y="1285860"/>
            <a:ext cx="9748690" cy="1000132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Что стоит на подстаменте у дома культуры в центре </a:t>
            </a:r>
            <a:r>
              <a:rPr lang="ru-RU" sz="2800" b="1" i="1" u="none" dirty="0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с. </a:t>
            </a:r>
            <a:r>
              <a:rPr sz="2800" b="1" i="1" u="none" smtClean="0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Брейтова</a:t>
            </a:r>
            <a:r>
              <a:rPr sz="2800" b="1" i="1" u="none">
                <a:solidFill>
                  <a:srgbClr val="1A1A1A"/>
                </a:solidFill>
                <a:latin typeface="Georgia" pitchFamily="18" charset="0"/>
                <a:ea typeface="Asana"/>
                <a:cs typeface="Asana"/>
              </a:rPr>
              <a:t>?</a:t>
            </a:r>
            <a:endParaRPr sz="2800" i="1">
              <a:latin typeface="Georgia" pitchFamily="18" charset="0"/>
              <a:cs typeface="Asana"/>
            </a:endParaRPr>
          </a:p>
        </p:txBody>
      </p:sp>
      <p:sp>
        <p:nvSpPr>
          <p:cNvPr id="1425619440" name="TextBox 1425619439"/>
          <p:cNvSpPr txBox="1"/>
          <p:nvPr/>
        </p:nvSpPr>
        <p:spPr bwMode="auto">
          <a:xfrm>
            <a:off x="6024561" y="3825874"/>
            <a:ext cx="4357719" cy="115416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3600" b="1" i="1">
                <a:solidFill>
                  <a:srgbClr val="C00000"/>
                </a:solidFill>
                <a:latin typeface="Georgia" pitchFamily="18" charset="0"/>
                <a:ea typeface="Asana"/>
                <a:cs typeface="Asana"/>
              </a:rPr>
              <a:t>Трактор «Универсал-2»</a:t>
            </a:r>
            <a:endParaRPr sz="4800" b="1" i="1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717199338" name="Стрелка влево 1717199337"/>
          <p:cNvSpPr/>
          <p:nvPr/>
        </p:nvSpPr>
        <p:spPr bwMode="auto">
          <a:xfrm>
            <a:off x="10177499" y="5252444"/>
            <a:ext cx="1666875" cy="124043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sz="2400" b="1" u="sng">
                <a:solidFill>
                  <a:schemeClr val="tx1"/>
                </a:solidFill>
                <a:latin typeface="Asana"/>
                <a:ea typeface="Asana"/>
                <a:cs typeface="Asana"/>
                <a:hlinkClick r:id="rId2" action="ppaction://hlinksldjump" tooltip="Слайд 2"/>
              </a:rPr>
              <a:t>Назад</a:t>
            </a:r>
            <a:endParaRPr>
              <a:solidFill>
                <a:schemeClr val="tx1"/>
              </a:solidFill>
              <a:latin typeface="Asana"/>
              <a:cs typeface="Asana"/>
            </a:endParaRPr>
          </a:p>
        </p:txBody>
      </p:sp>
      <p:pic>
        <p:nvPicPr>
          <p:cNvPr id="923273352" name="Рисунок 923273351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881026" y="2357430"/>
            <a:ext cx="4818058" cy="3613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61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7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825</TotalTime>
  <Words>645</Words>
  <Application>R7-Office/2024.1.1.375</Application>
  <DocSecurity>0</DocSecurity>
  <PresentationFormat>Произвольный</PresentationFormat>
  <Paragraphs>130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 Муниципальный дистанционный проект  «Здесь Родины моей начало...» Творческий этап: «Краеведческий калейдоскоп» </vt:lpstr>
      <vt:lpstr>Правила игры: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Молодцы!</vt:lpstr>
      <vt:lpstr>Слайд 25</vt:lpstr>
      <vt:lpstr>Слайд 26</vt:lpstr>
      <vt:lpstr>Слайд 27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Анна</cp:lastModifiedBy>
  <cp:revision>46</cp:revision>
  <dcterms:created xsi:type="dcterms:W3CDTF">2023-08-25T13:22:51Z</dcterms:created>
  <dcterms:modified xsi:type="dcterms:W3CDTF">2025-04-05T19:35:28Z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