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8" r:id="rId3"/>
    <p:sldId id="313" r:id="rId4"/>
    <p:sldId id="281" r:id="rId5"/>
    <p:sldId id="309" r:id="rId6"/>
    <p:sldId id="308" r:id="rId7"/>
    <p:sldId id="282" r:id="rId8"/>
    <p:sldId id="284" r:id="rId9"/>
    <p:sldId id="280" r:id="rId10"/>
    <p:sldId id="277" r:id="rId11"/>
    <p:sldId id="310" r:id="rId12"/>
    <p:sldId id="312" r:id="rId13"/>
    <p:sldId id="311" r:id="rId14"/>
    <p:sldId id="263" r:id="rId15"/>
    <p:sldId id="264" r:id="rId16"/>
    <p:sldId id="265" r:id="rId17"/>
    <p:sldId id="266" r:id="rId18"/>
    <p:sldId id="267" r:id="rId19"/>
    <p:sldId id="271" r:id="rId20"/>
    <p:sldId id="268" r:id="rId21"/>
    <p:sldId id="269" r:id="rId22"/>
    <p:sldId id="272" r:id="rId23"/>
    <p:sldId id="270" r:id="rId24"/>
    <p:sldId id="306" r:id="rId2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clrMru>
    <a:srgbClr val="0F009A"/>
    <a:srgbClr val="0A0068"/>
    <a:srgbClr val="A9F173"/>
    <a:srgbClr val="1200C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8" autoAdjust="0"/>
    <p:restoredTop sz="94660"/>
  </p:normalViewPr>
  <p:slideViewPr>
    <p:cSldViewPr>
      <p:cViewPr varScale="1">
        <p:scale>
          <a:sx n="109" d="100"/>
          <a:sy n="109" d="100"/>
        </p:scale>
        <p:origin x="-72" y="-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9901-E82B-4F8D-9A3D-DE8BA369349E}" type="datetimeFigureOut">
              <a:rPr lang="ru-RU" smtClean="0"/>
              <a:pPr/>
              <a:t>05.04.2025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43F5-3C0D-47E2-8BD8-BA481FEBCF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65669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9901-E82B-4F8D-9A3D-DE8BA369349E}" type="datetimeFigureOut">
              <a:rPr lang="ru-RU" smtClean="0"/>
              <a:pPr/>
              <a:t>05.04.2025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43F5-3C0D-47E2-8BD8-BA481FEBCF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71051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9901-E82B-4F8D-9A3D-DE8BA369349E}" type="datetimeFigureOut">
              <a:rPr lang="ru-RU" smtClean="0"/>
              <a:pPr/>
              <a:t>05.04.2025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43F5-3C0D-47E2-8BD8-BA481FEBCF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30734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9901-E82B-4F8D-9A3D-DE8BA369349E}" type="datetimeFigureOut">
              <a:rPr lang="ru-RU" smtClean="0"/>
              <a:pPr/>
              <a:t>05.04.2025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43F5-3C0D-47E2-8BD8-BA481FEBCF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92613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9901-E82B-4F8D-9A3D-DE8BA369349E}" type="datetimeFigureOut">
              <a:rPr lang="ru-RU" smtClean="0"/>
              <a:pPr/>
              <a:t>05.04.2025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43F5-3C0D-47E2-8BD8-BA481FEBCF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0616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9901-E82B-4F8D-9A3D-DE8BA369349E}" type="datetimeFigureOut">
              <a:rPr lang="ru-RU" smtClean="0"/>
              <a:pPr/>
              <a:t>05.04.2025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43F5-3C0D-47E2-8BD8-BA481FEBCF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30188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9901-E82B-4F8D-9A3D-DE8BA369349E}" type="datetimeFigureOut">
              <a:rPr lang="ru-RU" smtClean="0"/>
              <a:pPr/>
              <a:t>05.04.2025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43F5-3C0D-47E2-8BD8-BA481FEBCF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46232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9901-E82B-4F8D-9A3D-DE8BA369349E}" type="datetimeFigureOut">
              <a:rPr lang="ru-RU" smtClean="0"/>
              <a:pPr/>
              <a:t>05.04.2025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43F5-3C0D-47E2-8BD8-BA481FEBCF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98491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9901-E82B-4F8D-9A3D-DE8BA369349E}" type="datetimeFigureOut">
              <a:rPr lang="ru-RU" smtClean="0"/>
              <a:pPr/>
              <a:t>05.04.2025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43F5-3C0D-47E2-8BD8-BA481FEBCF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55129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9901-E82B-4F8D-9A3D-DE8BA369349E}" type="datetimeFigureOut">
              <a:rPr lang="ru-RU" smtClean="0"/>
              <a:pPr/>
              <a:t>05.04.2025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43F5-3C0D-47E2-8BD8-BA481FEBCF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34577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9901-E82B-4F8D-9A3D-DE8BA369349E}" type="datetimeFigureOut">
              <a:rPr lang="ru-RU" smtClean="0"/>
              <a:pPr/>
              <a:t>05.04.2025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43F5-3C0D-47E2-8BD8-BA481FEBCF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55144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99901-E82B-4F8D-9A3D-DE8BA369349E}" type="datetimeFigureOut">
              <a:rPr lang="ru-RU" smtClean="0"/>
              <a:pPr/>
              <a:t>05.04.2025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743F5-3C0D-47E2-8BD8-BA481FEBCF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78956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13" Type="http://schemas.openxmlformats.org/officeDocument/2006/relationships/slide" Target="slide24.xml"/><Relationship Id="rId3" Type="http://schemas.openxmlformats.org/officeDocument/2006/relationships/image" Target="../media/image11.jpeg"/><Relationship Id="rId7" Type="http://schemas.openxmlformats.org/officeDocument/2006/relationships/slide" Target="slide15.xml"/><Relationship Id="rId12" Type="http://schemas.openxmlformats.org/officeDocument/2006/relationships/slide" Target="slide19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slide" Target="slide22.xml"/><Relationship Id="rId5" Type="http://schemas.openxmlformats.org/officeDocument/2006/relationships/slide" Target="slide7.xml"/><Relationship Id="rId10" Type="http://schemas.openxmlformats.org/officeDocument/2006/relationships/slide" Target="slide23.xml"/><Relationship Id="rId4" Type="http://schemas.openxmlformats.org/officeDocument/2006/relationships/slide" Target="slide5.xml"/><Relationship Id="rId9" Type="http://schemas.openxmlformats.org/officeDocument/2006/relationships/slide" Target="slide1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3" Type="http://schemas.openxmlformats.org/officeDocument/2006/relationships/slide" Target="slide4.xml"/><Relationship Id="rId21" Type="http://schemas.openxmlformats.org/officeDocument/2006/relationships/slide" Target="slide23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" Type="http://schemas.openxmlformats.org/officeDocument/2006/relationships/image" Target="../media/image12.png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23" Type="http://schemas.openxmlformats.org/officeDocument/2006/relationships/slide" Target="slide24.xml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slide" Target="slide2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---W-O-R-K----\2018\04.19 Гильфанова. Своя игра\слайды\S-0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372190" y="379967"/>
            <a:ext cx="936104" cy="101566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000" b="1" dirty="0"/>
              <a:t>Л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520192" y="334613"/>
            <a:ext cx="936104" cy="101566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000" b="1" dirty="0"/>
              <a:t>А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673221" y="345980"/>
            <a:ext cx="936104" cy="101566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000" b="1" dirty="0"/>
              <a:t>Г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785893" y="334613"/>
            <a:ext cx="936104" cy="101566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000" b="1" dirty="0"/>
              <a:t>Е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639431" y="1462582"/>
            <a:ext cx="936104" cy="101566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000" b="1" dirty="0"/>
              <a:t>Р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785893" y="1455035"/>
            <a:ext cx="936104" cy="101566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000" b="1" dirty="0"/>
              <a:t>Я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441335" y="1469137"/>
            <a:ext cx="791987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5400" b="1" dirty="0"/>
              <a:t>Д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828957" y="1461749"/>
            <a:ext cx="683564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5400" b="1" dirty="0"/>
              <a:t>Я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568827" y="1455034"/>
            <a:ext cx="736006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5400" b="1" dirty="0"/>
              <a:t>Л</a:t>
            </a:r>
          </a:p>
        </p:txBody>
      </p:sp>
      <p:pic>
        <p:nvPicPr>
          <p:cNvPr id="1045" name="Picture 21" descr="Z:\---W-O-R-K----\2018\04.19 Гильфанова. Своя игра\слайды\буквы\01-С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05631" y="282233"/>
            <a:ext cx="1120422" cy="11204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Z:\---W-O-R-K----\2018\04.19 Гильфанова. Своя игра\слайды\буквы\05-И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05631" y="1422213"/>
            <a:ext cx="1121664" cy="11216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9" name="Picture 25" descr="Z:\---W-O-R-K----\2018\04.19 Гильфанова. Своя игра\слайды\буквы\06-Г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41109" y="1431810"/>
            <a:ext cx="1098167" cy="11120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Z:\---W-O-R-K----\2018\04.19 Гильфанова. Своя игра\слайды\буквы\07-Р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1441264"/>
            <a:ext cx="1107643" cy="11216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1" name="Picture 27" descr="Z:\---W-O-R-K----\2018\04.19 Гильфанова. Своя игра\слайды\буквы\08-А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07498" y="1429036"/>
            <a:ext cx="1114654" cy="11216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7" name="Picture 23" descr="Z:\---W-O-R-K----\2018\04.19 Гильфанова. Своя игра\слайды\буквы\03-О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80006" y="294371"/>
            <a:ext cx="1107643" cy="11216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Z:\---W-O-R-K----\2018\04.19 Гильфанова. Своя игра\слайды\буквы\02-В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39777" y="292979"/>
            <a:ext cx="1093622" cy="11216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Z:\---W-O-R-K----\2018\04.19 Гильфанова. Своя игра\слайды\буквы\04-О.jpg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07498" y="283900"/>
            <a:ext cx="1114654" cy="11216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3900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2528888"/>
            <a:ext cx="9144000" cy="26146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9144001" cy="25288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57486" y="160356"/>
            <a:ext cx="59234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  <a:latin typeface="Arial Narrow" pitchFamily="34" charset="0"/>
                <a:ea typeface="Calibri"/>
                <a:cs typeface="Times New Roman"/>
              </a:rPr>
              <a:t>Достопримечательности</a:t>
            </a:r>
            <a:r>
              <a:rPr lang="en-US" sz="3200" b="1" dirty="0">
                <a:solidFill>
                  <a:srgbClr val="FFFF00"/>
                </a:solidFill>
                <a:latin typeface="Arial Narrow" pitchFamily="34" charset="0"/>
                <a:ea typeface="Calibri"/>
                <a:cs typeface="Times New Roman"/>
              </a:rPr>
              <a:t> 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20: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57486" y="3073252"/>
            <a:ext cx="3451680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  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 smtClean="0">
                <a:solidFill>
                  <a:srgbClr val="FFFF00"/>
                </a:solidFill>
              </a:rPr>
              <a:t>Ответ: </a:t>
            </a:r>
            <a:r>
              <a:rPr lang="ru-RU" dirty="0" smtClean="0">
                <a:solidFill>
                  <a:schemeClr val="bg1"/>
                </a:solidFill>
              </a:rPr>
              <a:t>Николай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Васильевич Зиновьев одним из первых освободил своих крестьян от крепостной зависимости.</a:t>
            </a:r>
          </a:p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3071816"/>
            <a:ext cx="3451680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400" b="1" dirty="0" smtClean="0">
              <a:solidFill>
                <a:srgbClr val="FFFF00"/>
              </a:solidFill>
            </a:endParaRPr>
          </a:p>
          <a:p>
            <a:endParaRPr lang="ru-RU" sz="2000" b="1" dirty="0" smtClean="0">
              <a:solidFill>
                <a:srgbClr val="FFFF00"/>
              </a:solidFill>
            </a:endParaRPr>
          </a:p>
          <a:p>
            <a:endParaRPr lang="ru-RU" sz="2000" b="1" dirty="0" smtClean="0">
              <a:solidFill>
                <a:srgbClr val="FFFF00"/>
              </a:solidFill>
            </a:endParaRPr>
          </a:p>
          <a:p>
            <a:endParaRPr lang="ru-RU" sz="2000" b="1" dirty="0" smtClean="0">
              <a:solidFill>
                <a:srgbClr val="FFFF00"/>
              </a:solidFill>
            </a:endParaRPr>
          </a:p>
          <a:p>
            <a:endParaRPr lang="ru-RU" sz="2000" b="1" dirty="0" smtClean="0">
              <a:solidFill>
                <a:srgbClr val="FFFF00"/>
              </a:solidFill>
            </a:endParaRPr>
          </a:p>
          <a:p>
            <a:endParaRPr lang="ru-RU" sz="2400" b="1" dirty="0" smtClean="0">
              <a:solidFill>
                <a:srgbClr val="FFFF00"/>
              </a:solidFill>
            </a:endParaRPr>
          </a:p>
          <a:p>
            <a:endParaRPr lang="ru-RU" sz="2400" b="1" dirty="0" smtClean="0">
              <a:solidFill>
                <a:srgbClr val="FFFF00"/>
              </a:solidFill>
            </a:endParaRPr>
          </a:p>
          <a:p>
            <a:endParaRPr lang="ru-RU" dirty="0"/>
          </a:p>
        </p:txBody>
      </p:sp>
      <p:sp>
        <p:nvSpPr>
          <p:cNvPr id="26" name="Управляющая кнопка: в начало 25">
            <a:hlinkClick r:id="rId4" action="ppaction://hlinksldjump" highlightClick="1"/>
          </p:cNvPr>
          <p:cNvSpPr/>
          <p:nvPr/>
        </p:nvSpPr>
        <p:spPr>
          <a:xfrm>
            <a:off x="7668344" y="282992"/>
            <a:ext cx="336209" cy="339502"/>
          </a:xfrm>
          <a:prstGeom prst="actionButtonBeginning">
            <a:avLst/>
          </a:prstGeom>
          <a:solidFill>
            <a:srgbClr val="FFFF00"/>
          </a:solidFill>
          <a:ln w="31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57158" y="928676"/>
            <a:ext cx="3451680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Вопрос:  </a:t>
            </a:r>
          </a:p>
          <a:p>
            <a:endParaRPr lang="ru-RU" sz="800" b="1" dirty="0">
              <a:solidFill>
                <a:srgbClr val="FFFF00"/>
              </a:solidFill>
            </a:endParaRPr>
          </a:p>
          <a:p>
            <a:r>
              <a:rPr lang="ru-RU" sz="2400" dirty="0" smtClean="0"/>
              <a:t>В Брейтове на Советской площади установлена стела генерал-адъютанту Зиновьеву. Чем он известен?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37920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8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2528888"/>
            <a:ext cx="9144000" cy="26146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9144001" cy="25288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5536" y="88300"/>
            <a:ext cx="55542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  <a:latin typeface="Arial Narrow" pitchFamily="34" charset="0"/>
                <a:ea typeface="Calibri"/>
                <a:cs typeface="Times New Roman"/>
              </a:rPr>
              <a:t>Достопримечательности</a:t>
            </a:r>
            <a:r>
              <a:rPr lang="en-US" sz="3200" b="1" dirty="0">
                <a:solidFill>
                  <a:srgbClr val="FFFF00"/>
                </a:solidFill>
                <a:latin typeface="Arial Narrow" pitchFamily="34" charset="0"/>
                <a:ea typeface="Calibri"/>
                <a:cs typeface="Times New Roman"/>
              </a:rPr>
              <a:t> 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</a:t>
            </a: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879366"/>
            <a:ext cx="4104456" cy="19709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Вопрос:</a:t>
            </a:r>
            <a:r>
              <a:rPr lang="ru-RU" sz="2400" b="1" dirty="0"/>
              <a:t> 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 </a:t>
            </a:r>
            <a:r>
              <a:rPr lang="ru-RU" sz="2400" dirty="0"/>
              <a:t>В нашем </a:t>
            </a:r>
            <a:r>
              <a:rPr lang="ru-RU" sz="2400" dirty="0" smtClean="0"/>
              <a:t>селе </a:t>
            </a:r>
            <a:r>
              <a:rPr lang="ru-RU" sz="2400" dirty="0"/>
              <a:t>есть краеведческий </a:t>
            </a:r>
            <a:r>
              <a:rPr lang="ru-RU" sz="2400" dirty="0" smtClean="0"/>
              <a:t>музей. </a:t>
            </a:r>
            <a:r>
              <a:rPr lang="ru-RU" sz="2400" dirty="0"/>
              <a:t>Ч</a:t>
            </a:r>
            <a:r>
              <a:rPr lang="ru-RU" sz="2400" dirty="0" smtClean="0"/>
              <a:t>ему </a:t>
            </a:r>
            <a:r>
              <a:rPr lang="ru-RU" sz="2400" dirty="0"/>
              <a:t>он посвящен?</a:t>
            </a:r>
            <a:br>
              <a:rPr lang="ru-RU" sz="2400" dirty="0"/>
            </a:b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20420" y="3099734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Ответ: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Краеведческий музей посвящён истории </a:t>
            </a:r>
            <a:r>
              <a:rPr lang="ru-RU" sz="2400" dirty="0" err="1"/>
              <a:t>Брейтовского</a:t>
            </a:r>
            <a:r>
              <a:rPr lang="ru-RU" sz="2400" dirty="0"/>
              <a:t> края и села Брейтово.</a:t>
            </a:r>
            <a:r>
              <a:rPr lang="ru-RU" sz="3200" dirty="0"/>
              <a:t/>
            </a:r>
            <a:br>
              <a:rPr lang="ru-RU" sz="3200" dirty="0"/>
            </a:br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3071816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</a:t>
            </a:r>
          </a:p>
          <a:p>
            <a:endParaRPr lang="ru-RU" sz="2400" b="1" dirty="0">
              <a:solidFill>
                <a:srgbClr val="FFFF00"/>
              </a:solidFill>
            </a:endParaRPr>
          </a:p>
          <a:p>
            <a:r>
              <a:rPr lang="ru-RU" sz="2400" b="1" dirty="0"/>
              <a:t>  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11" name="Управляющая кнопка: в начало 10">
            <a:hlinkClick r:id="rId4" action="ppaction://hlinksldjump" highlightClick="1"/>
          </p:cNvPr>
          <p:cNvSpPr/>
          <p:nvPr/>
        </p:nvSpPr>
        <p:spPr>
          <a:xfrm>
            <a:off x="7596336" y="339502"/>
            <a:ext cx="336209" cy="339502"/>
          </a:xfrm>
          <a:prstGeom prst="actionButtonBeginning">
            <a:avLst/>
          </a:prstGeom>
          <a:solidFill>
            <a:srgbClr val="FFFF00"/>
          </a:solidFill>
          <a:ln w="31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78720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8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2528888"/>
            <a:ext cx="9144000" cy="26146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9144001" cy="25288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62412" y="265596"/>
            <a:ext cx="57217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  <a:latin typeface="Arial Narrow" pitchFamily="34" charset="0"/>
                <a:ea typeface="Calibri"/>
                <a:cs typeface="Times New Roman"/>
              </a:rPr>
              <a:t>Достопримечательности</a:t>
            </a:r>
            <a:r>
              <a:rPr lang="en-US" sz="3200" b="1" dirty="0">
                <a:solidFill>
                  <a:srgbClr val="FFFF00"/>
                </a:solidFill>
                <a:latin typeface="Arial Narrow" pitchFamily="34" charset="0"/>
                <a:ea typeface="Calibri"/>
                <a:cs typeface="Times New Roman"/>
              </a:rPr>
              <a:t> 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 :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987574"/>
            <a:ext cx="4104456" cy="19709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Вопрос: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Как называется парк в центре села Брейтово, какое он имеет значение?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dirty="0"/>
              <a:t>  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3072119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Ответ: </a:t>
            </a:r>
            <a:r>
              <a:rPr lang="ru-RU" dirty="0"/>
              <a:t>Парк победы. В нем расположен мемориал воинам Великой Отечественной войны с мраморными плитами, на которых высечены имена погибших. Рядом находятся звезда Вечного огня и скульптура солдата.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3095681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</a:t>
            </a:r>
          </a:p>
          <a:p>
            <a:endParaRPr lang="ru-RU" sz="2400" b="1" dirty="0">
              <a:solidFill>
                <a:srgbClr val="FFFF00"/>
              </a:solidFill>
            </a:endParaRPr>
          </a:p>
          <a:p>
            <a:r>
              <a:rPr lang="ru-RU" sz="2400" b="1" dirty="0"/>
              <a:t>  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11" name="Управляющая кнопка: в начало 10">
            <a:hlinkClick r:id="rId4" action="ppaction://hlinksldjump" highlightClick="1"/>
          </p:cNvPr>
          <p:cNvSpPr/>
          <p:nvPr/>
        </p:nvSpPr>
        <p:spPr>
          <a:xfrm>
            <a:off x="7668344" y="388232"/>
            <a:ext cx="336209" cy="339502"/>
          </a:xfrm>
          <a:prstGeom prst="actionButtonBeginning">
            <a:avLst/>
          </a:prstGeom>
          <a:solidFill>
            <a:srgbClr val="FFFF00"/>
          </a:solidFill>
          <a:ln w="31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8226157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8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2528888"/>
            <a:ext cx="9144000" cy="26146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9144001" cy="25288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18077" y="183088"/>
            <a:ext cx="56660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  <a:latin typeface="Arial Narrow" pitchFamily="34" charset="0"/>
                <a:ea typeface="Calibri"/>
                <a:cs typeface="Times New Roman"/>
              </a:rPr>
              <a:t>Достопримечательности</a:t>
            </a:r>
            <a:r>
              <a:rPr lang="en-US" sz="3200" b="1" dirty="0">
                <a:solidFill>
                  <a:srgbClr val="FFFF00"/>
                </a:solidFill>
                <a:latin typeface="Arial Narrow" pitchFamily="34" charset="0"/>
                <a:ea typeface="Calibri"/>
                <a:cs typeface="Times New Roman"/>
              </a:rPr>
              <a:t> 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 :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987574"/>
            <a:ext cx="4104456" cy="19709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Вопрос:</a:t>
            </a:r>
            <a:r>
              <a:rPr lang="ru-RU" sz="2400" b="1" dirty="0"/>
              <a:t>  </a:t>
            </a:r>
            <a:r>
              <a:rPr lang="ru-RU" dirty="0"/>
              <a:t/>
            </a:r>
            <a:br>
              <a:rPr lang="ru-RU" dirty="0"/>
            </a:br>
            <a:r>
              <a:rPr lang="ru-RU" sz="2400" dirty="0"/>
              <a:t>Знаете ли вы какие-нибудь легенды или мифы о </a:t>
            </a:r>
            <a:r>
              <a:rPr lang="ru-RU" sz="2400" dirty="0" smtClean="0"/>
              <a:t>Прощеном </a:t>
            </a:r>
            <a:r>
              <a:rPr lang="ru-RU" sz="2400" dirty="0"/>
              <a:t>ручье?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3072119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Ответ:  </a:t>
            </a:r>
            <a:r>
              <a:rPr lang="ru-RU" dirty="0"/>
              <a:t>Согласно одной из легенд, в 1238 году княгиня Мария пришла прощаться с мужем, князем </a:t>
            </a:r>
            <a:r>
              <a:rPr lang="ru-RU" dirty="0" err="1"/>
              <a:t>Василько</a:t>
            </a:r>
            <a:r>
              <a:rPr lang="ru-RU" dirty="0"/>
              <a:t> Ростовским, перед битвой. После его пленения и гибели её горькие слёзы пролились на землю, создав чистейший родник с целебной силой.</a:t>
            </a:r>
            <a:endParaRPr lang="ru-RU" sz="800" b="1" dirty="0">
              <a:solidFill>
                <a:srgbClr val="FFFF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3071816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</a:t>
            </a:r>
          </a:p>
          <a:p>
            <a:endParaRPr lang="ru-RU" sz="2400" b="1" dirty="0">
              <a:solidFill>
                <a:srgbClr val="FFFF00"/>
              </a:solidFill>
            </a:endParaRPr>
          </a:p>
          <a:p>
            <a:r>
              <a:rPr lang="ru-RU" sz="2400" b="1" dirty="0"/>
              <a:t>  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11" name="Управляющая кнопка: в начало 10">
            <a:hlinkClick r:id="rId4" action="ppaction://hlinksldjump" highlightClick="1"/>
          </p:cNvPr>
          <p:cNvSpPr/>
          <p:nvPr/>
        </p:nvSpPr>
        <p:spPr>
          <a:xfrm>
            <a:off x="7884368" y="382195"/>
            <a:ext cx="336209" cy="339502"/>
          </a:xfrm>
          <a:prstGeom prst="actionButtonBeginning">
            <a:avLst/>
          </a:prstGeom>
          <a:solidFill>
            <a:srgbClr val="FFFF00"/>
          </a:solidFill>
          <a:ln w="31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013609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8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2528888"/>
            <a:ext cx="9144000" cy="26146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9144001" cy="25288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2" y="177742"/>
            <a:ext cx="676866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  <a:latin typeface="Arial Narrow" pitchFamily="34" charset="0"/>
                <a:ea typeface="Calibri"/>
                <a:cs typeface="Times New Roman"/>
              </a:rPr>
              <a:t>Природа и природные объекты 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10: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3183535"/>
            <a:ext cx="4536504" cy="17595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Ответ: 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 Река </a:t>
            </a:r>
            <a:r>
              <a:rPr lang="ru-RU" dirty="0" err="1"/>
              <a:t>Сить</a:t>
            </a:r>
            <a:r>
              <a:rPr lang="ru-RU" dirty="0"/>
              <a:t> - самая длинная река, протекающая в </a:t>
            </a:r>
            <a:r>
              <a:rPr lang="ru-RU" dirty="0" err="1"/>
              <a:t>Брейтовском</a:t>
            </a:r>
            <a:r>
              <a:rPr lang="ru-RU" dirty="0"/>
              <a:t> районе. Её </a:t>
            </a:r>
            <a:r>
              <a:rPr lang="ru-RU" dirty="0" smtClean="0"/>
              <a:t>длина </a:t>
            </a:r>
            <a:r>
              <a:rPr lang="ru-RU" dirty="0"/>
              <a:t>- 159 км.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3214692"/>
            <a:ext cx="4519139" cy="175062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</a:t>
            </a:r>
            <a:r>
              <a:rPr lang="ru-RU" sz="2400" b="1" dirty="0"/>
              <a:t>  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11" name="Управляющая кнопка: в начало 10">
            <a:hlinkClick r:id="rId4" action="ppaction://hlinksldjump" highlightClick="1"/>
          </p:cNvPr>
          <p:cNvSpPr/>
          <p:nvPr/>
        </p:nvSpPr>
        <p:spPr>
          <a:xfrm>
            <a:off x="8100392" y="372958"/>
            <a:ext cx="336209" cy="339502"/>
          </a:xfrm>
          <a:prstGeom prst="actionButtonBeginning">
            <a:avLst/>
          </a:prstGeom>
          <a:solidFill>
            <a:srgbClr val="FFFF00"/>
          </a:solidFill>
          <a:ln w="31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5536" y="987574"/>
            <a:ext cx="4464496" cy="19709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Вопрос: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2400" dirty="0"/>
              <a:t>Какая самая длинная река </a:t>
            </a:r>
            <a:r>
              <a:rPr lang="ru-RU" sz="2400" dirty="0" smtClean="0"/>
              <a:t>протекает </a:t>
            </a:r>
            <a:r>
              <a:rPr lang="ru-RU" sz="2400" dirty="0"/>
              <a:t>в </a:t>
            </a:r>
            <a:r>
              <a:rPr lang="ru-RU" sz="2400" dirty="0" err="1"/>
              <a:t>Брейтовском</a:t>
            </a:r>
            <a:r>
              <a:rPr lang="ru-RU" sz="2400" dirty="0"/>
              <a:t> районе?</a:t>
            </a:r>
            <a:br>
              <a:rPr lang="ru-RU" sz="2400" dirty="0"/>
            </a:br>
            <a:r>
              <a:rPr lang="ru-RU" sz="2400" dirty="0"/>
              <a:t>   </a:t>
            </a:r>
          </a:p>
        </p:txBody>
      </p:sp>
    </p:spTree>
    <p:extLst>
      <p:ext uri="{BB962C8B-B14F-4D97-AF65-F5344CB8AC3E}">
        <p14:creationId xmlns="" xmlns:p14="http://schemas.microsoft.com/office/powerpoint/2010/main" val="27980802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8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2528888"/>
            <a:ext cx="9144000" cy="26146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9144001" cy="25288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31348" y="234790"/>
            <a:ext cx="62632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  <a:latin typeface="Arial Narrow" pitchFamily="34" charset="0"/>
                <a:ea typeface="Calibri"/>
                <a:cs typeface="Times New Roman"/>
              </a:rPr>
              <a:t>Природа и природные объекты 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20: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3675863"/>
            <a:ext cx="4464496" cy="13045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</a:t>
            </a:r>
            <a:endParaRPr lang="ru-RU" sz="2400" b="1" dirty="0"/>
          </a:p>
          <a:p>
            <a:r>
              <a:rPr lang="ru-RU" dirty="0"/>
              <a:t>Около 50% территории </a:t>
            </a:r>
            <a:r>
              <a:rPr lang="ru-RU" dirty="0" err="1"/>
              <a:t>Брейтовского</a:t>
            </a:r>
            <a:r>
              <a:rPr lang="ru-RU" dirty="0"/>
              <a:t> района занимают леса.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95535" y="3675863"/>
            <a:ext cx="4464497" cy="13045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</a:t>
            </a:r>
            <a:r>
              <a:rPr lang="ru-RU" sz="2400" b="1" dirty="0"/>
              <a:t>  </a:t>
            </a:r>
          </a:p>
          <a:p>
            <a:endParaRPr lang="ru-RU" sz="800" dirty="0"/>
          </a:p>
          <a:p>
            <a:r>
              <a:rPr lang="ru-RU" dirty="0"/>
              <a:t>   </a:t>
            </a:r>
          </a:p>
        </p:txBody>
      </p:sp>
      <p:sp>
        <p:nvSpPr>
          <p:cNvPr id="12" name="Управляющая кнопка: в начало 11">
            <a:hlinkClick r:id="rId4" action="ppaction://hlinksldjump" highlightClick="1"/>
          </p:cNvPr>
          <p:cNvSpPr/>
          <p:nvPr/>
        </p:nvSpPr>
        <p:spPr>
          <a:xfrm>
            <a:off x="8316416" y="357426"/>
            <a:ext cx="336209" cy="339502"/>
          </a:xfrm>
          <a:prstGeom prst="actionButtonBeginning">
            <a:avLst/>
          </a:prstGeom>
          <a:solidFill>
            <a:srgbClr val="FFFF00"/>
          </a:solidFill>
          <a:ln w="31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5536" y="987574"/>
            <a:ext cx="4464496" cy="19709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Вопрос: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2400" dirty="0"/>
              <a:t>Как вы думаете, какую примерно площадь </a:t>
            </a:r>
            <a:r>
              <a:rPr lang="ru-RU" sz="2400" dirty="0" err="1"/>
              <a:t>Брейтовского</a:t>
            </a:r>
            <a:r>
              <a:rPr lang="ru-RU" sz="2400" dirty="0"/>
              <a:t> района занимает лесистость?</a:t>
            </a:r>
            <a:br>
              <a:rPr lang="ru-RU" sz="2400" dirty="0"/>
            </a:br>
            <a:r>
              <a:rPr lang="ru-RU" sz="2400" dirty="0"/>
              <a:t>   </a:t>
            </a:r>
          </a:p>
        </p:txBody>
      </p:sp>
    </p:spTree>
    <p:extLst>
      <p:ext uri="{BB962C8B-B14F-4D97-AF65-F5344CB8AC3E}">
        <p14:creationId xmlns="" xmlns:p14="http://schemas.microsoft.com/office/powerpoint/2010/main" val="59024132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2528888"/>
            <a:ext cx="9144000" cy="26146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9144001" cy="25288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5536" y="195485"/>
            <a:ext cx="64716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  <a:latin typeface="Arial Narrow" pitchFamily="34" charset="0"/>
                <a:ea typeface="Calibri"/>
                <a:cs typeface="Times New Roman"/>
              </a:rPr>
              <a:t>Природа и природные объекты 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30: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3638520"/>
            <a:ext cx="4464496" cy="13045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</a:t>
            </a:r>
          </a:p>
          <a:p>
            <a:r>
              <a:rPr lang="ru-RU" dirty="0"/>
              <a:t>В центре села </a:t>
            </a:r>
            <a:r>
              <a:rPr lang="ru-RU" dirty="0" err="1"/>
              <a:t>Брейтого</a:t>
            </a:r>
            <a:r>
              <a:rPr lang="ru-RU" dirty="0"/>
              <a:t> </a:t>
            </a:r>
            <a:r>
              <a:rPr lang="ru-RU" dirty="0" smtClean="0"/>
              <a:t>находится </a:t>
            </a:r>
            <a:r>
              <a:rPr lang="ru-RU" dirty="0"/>
              <a:t>памятник природы - Берёзовая роща.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3643320"/>
            <a:ext cx="4464496" cy="13045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</a:t>
            </a:r>
            <a:r>
              <a:rPr lang="ru-RU" sz="2400" b="1" dirty="0"/>
              <a:t>  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11" name="Управляющая кнопка: в начало 10">
            <a:hlinkClick r:id="rId4" action="ppaction://hlinksldjump" highlightClick="1"/>
          </p:cNvPr>
          <p:cNvSpPr/>
          <p:nvPr/>
        </p:nvSpPr>
        <p:spPr>
          <a:xfrm>
            <a:off x="8388424" y="267494"/>
            <a:ext cx="336209" cy="339502"/>
          </a:xfrm>
          <a:prstGeom prst="actionButtonBeginning">
            <a:avLst/>
          </a:prstGeom>
          <a:solidFill>
            <a:srgbClr val="FFFF00"/>
          </a:solidFill>
          <a:ln w="31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5536" y="987574"/>
            <a:ext cx="4464496" cy="19709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Вопрос: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2400" dirty="0"/>
              <a:t>Какой памятник природы находится в Брейтово? </a:t>
            </a:r>
            <a:br>
              <a:rPr lang="ru-RU" sz="2400" dirty="0"/>
            </a:br>
            <a:r>
              <a:rPr lang="ru-RU" sz="2400" dirty="0"/>
              <a:t>   </a:t>
            </a:r>
          </a:p>
        </p:txBody>
      </p:sp>
    </p:spTree>
    <p:extLst>
      <p:ext uri="{BB962C8B-B14F-4D97-AF65-F5344CB8AC3E}">
        <p14:creationId xmlns="" xmlns:p14="http://schemas.microsoft.com/office/powerpoint/2010/main" val="12754676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2528888"/>
            <a:ext cx="9144000" cy="26146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9144001" cy="25288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2507" y="108568"/>
            <a:ext cx="64716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  <a:latin typeface="Arial Narrow" pitchFamily="34" charset="0"/>
                <a:ea typeface="Calibri"/>
                <a:cs typeface="Times New Roman"/>
              </a:rPr>
              <a:t>Природа и природные объекты 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40: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3072119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Ответ:  </a:t>
            </a:r>
          </a:p>
          <a:p>
            <a:r>
              <a:rPr lang="ru-RU" dirty="0"/>
              <a:t>На одну треть в </a:t>
            </a:r>
            <a:r>
              <a:rPr lang="ru-RU" dirty="0" err="1"/>
              <a:t>Брейтовском</a:t>
            </a:r>
            <a:r>
              <a:rPr lang="ru-RU" dirty="0"/>
              <a:t> районе находится известный </a:t>
            </a:r>
            <a:r>
              <a:rPr lang="ru-RU" dirty="0" smtClean="0"/>
              <a:t>«Дарвинский заповедник». </a:t>
            </a:r>
            <a:r>
              <a:rPr lang="ru-RU" dirty="0"/>
              <a:t/>
            </a:r>
            <a:br>
              <a:rPr lang="ru-RU" dirty="0"/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3071816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</a:t>
            </a:r>
          </a:p>
          <a:p>
            <a:endParaRPr lang="ru-RU" sz="2400" b="1" dirty="0">
              <a:solidFill>
                <a:srgbClr val="FFFF00"/>
              </a:solidFill>
            </a:endParaRPr>
          </a:p>
          <a:p>
            <a:r>
              <a:rPr lang="ru-RU" sz="2400" b="1" dirty="0"/>
              <a:t>  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12" name="Управляющая кнопка: в начало 11">
            <a:hlinkClick r:id="rId4" action="ppaction://hlinksldjump" highlightClick="1"/>
          </p:cNvPr>
          <p:cNvSpPr/>
          <p:nvPr/>
        </p:nvSpPr>
        <p:spPr>
          <a:xfrm>
            <a:off x="8388424" y="231204"/>
            <a:ext cx="336209" cy="339502"/>
          </a:xfrm>
          <a:prstGeom prst="actionButtonBeginning">
            <a:avLst/>
          </a:prstGeom>
          <a:solidFill>
            <a:srgbClr val="FFFF00"/>
          </a:solidFill>
          <a:ln w="31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82358" y="915566"/>
            <a:ext cx="4106553" cy="20162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Вопрос: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Какой известный заповедник находится на территории </a:t>
            </a:r>
            <a:r>
              <a:rPr lang="ru-RU" sz="2400" dirty="0" err="1"/>
              <a:t>Брейтовского</a:t>
            </a:r>
            <a:r>
              <a:rPr lang="ru-RU" sz="2400" dirty="0"/>
              <a:t> района?</a:t>
            </a:r>
            <a:br>
              <a:rPr lang="ru-RU" sz="2400" dirty="0"/>
            </a:br>
            <a:r>
              <a:rPr lang="ru-RU" dirty="0"/>
              <a:t>   </a:t>
            </a:r>
          </a:p>
        </p:txBody>
      </p:sp>
    </p:spTree>
    <p:extLst>
      <p:ext uri="{BB962C8B-B14F-4D97-AF65-F5344CB8AC3E}">
        <p14:creationId xmlns="" xmlns:p14="http://schemas.microsoft.com/office/powerpoint/2010/main" val="19319325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8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2528888"/>
            <a:ext cx="9144000" cy="26146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9144001" cy="25288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25292" y="183088"/>
            <a:ext cx="64716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  <a:latin typeface="Arial Narrow" pitchFamily="34" charset="0"/>
                <a:ea typeface="Calibri"/>
                <a:cs typeface="Times New Roman"/>
              </a:rPr>
              <a:t>Природа и природные объекты 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50: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3072119"/>
            <a:ext cx="482453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Памятник природы -это невосполнимые, ценные в экологическом, научном, культурном и эстетическом отношениях природные комплексы, а также объекты естественного и искусственного происхождения. Это геологические, водные, ботанические, зоологические памятники.</a:t>
            </a:r>
            <a:br>
              <a:rPr lang="ru-RU" dirty="0"/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85170" y="3072119"/>
            <a:ext cx="4834901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</a:t>
            </a:r>
          </a:p>
          <a:p>
            <a:endParaRPr lang="ru-RU" sz="2400" b="1" dirty="0">
              <a:solidFill>
                <a:srgbClr val="FFFF00"/>
              </a:solidFill>
            </a:endParaRPr>
          </a:p>
          <a:p>
            <a:r>
              <a:rPr lang="ru-RU" sz="2400" b="1" dirty="0"/>
              <a:t>  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11" name="Управляющая кнопка: в начало 10">
            <a:hlinkClick r:id="rId4" action="ppaction://hlinksldjump" highlightClick="1"/>
          </p:cNvPr>
          <p:cNvSpPr/>
          <p:nvPr/>
        </p:nvSpPr>
        <p:spPr>
          <a:xfrm>
            <a:off x="8532440" y="305724"/>
            <a:ext cx="336209" cy="339502"/>
          </a:xfrm>
          <a:prstGeom prst="actionButtonBeginning">
            <a:avLst/>
          </a:prstGeom>
          <a:solidFill>
            <a:srgbClr val="FFFF00"/>
          </a:solidFill>
          <a:ln w="31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59902" y="960922"/>
            <a:ext cx="4140090" cy="18648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Вопрос: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Что такое памятник природы? </a:t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dirty="0"/>
              <a:t>   </a:t>
            </a:r>
          </a:p>
        </p:txBody>
      </p:sp>
    </p:spTree>
    <p:extLst>
      <p:ext uri="{BB962C8B-B14F-4D97-AF65-F5344CB8AC3E}">
        <p14:creationId xmlns="" xmlns:p14="http://schemas.microsoft.com/office/powerpoint/2010/main" val="417897664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8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2528888"/>
            <a:ext cx="9144000" cy="26146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9144001" cy="25288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17937" y="159812"/>
            <a:ext cx="52621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  <a:latin typeface="Arial Narrow" pitchFamily="34" charset="0"/>
                <a:ea typeface="Calibri"/>
                <a:cs typeface="Times New Roman"/>
              </a:rPr>
              <a:t>Известные люди 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10: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928676"/>
            <a:ext cx="4104456" cy="19709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Вопрос:</a:t>
            </a:r>
            <a:r>
              <a:rPr lang="ru-RU" sz="2400" b="1" dirty="0"/>
              <a:t>  </a:t>
            </a:r>
            <a:r>
              <a:rPr lang="ru-RU" dirty="0"/>
              <a:t/>
            </a:r>
            <a:br>
              <a:rPr lang="ru-RU" dirty="0"/>
            </a:br>
            <a:r>
              <a:rPr lang="ru-RU" sz="2400" dirty="0" err="1" smtClean="0"/>
              <a:t>Ситский</a:t>
            </a:r>
            <a:r>
              <a:rPr lang="ru-RU" sz="2400" dirty="0" smtClean="0"/>
              <a:t> Алексей Алексеевич – кто это?</a:t>
            </a:r>
            <a:r>
              <a:rPr lang="ru-RU" dirty="0"/>
              <a:t/>
            </a:r>
            <a:br>
              <a:rPr lang="ru-RU" dirty="0"/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3072119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Ответ: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2800" dirty="0" err="1" smtClean="0"/>
              <a:t>Брейтовский</a:t>
            </a:r>
            <a:r>
              <a:rPr lang="ru-RU" sz="2800" dirty="0" smtClean="0"/>
              <a:t> поэт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3071816"/>
            <a:ext cx="4180524" cy="19053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</a:t>
            </a:r>
          </a:p>
          <a:p>
            <a:endParaRPr lang="ru-RU" sz="2400" b="1" dirty="0">
              <a:solidFill>
                <a:srgbClr val="FFFF00"/>
              </a:solidFill>
            </a:endParaRPr>
          </a:p>
          <a:p>
            <a:r>
              <a:rPr lang="ru-RU" sz="2400" b="1" dirty="0"/>
              <a:t>  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11" name="Управляющая кнопка: в начало 10">
            <a:hlinkClick r:id="rId4" action="ppaction://hlinksldjump" highlightClick="1"/>
          </p:cNvPr>
          <p:cNvSpPr/>
          <p:nvPr/>
        </p:nvSpPr>
        <p:spPr>
          <a:xfrm>
            <a:off x="8388424" y="159812"/>
            <a:ext cx="336209" cy="339502"/>
          </a:xfrm>
          <a:prstGeom prst="actionButtonBeginning">
            <a:avLst/>
          </a:prstGeom>
          <a:solidFill>
            <a:srgbClr val="FFFF00"/>
          </a:solidFill>
          <a:ln w="31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118214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8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2528888"/>
            <a:ext cx="9144000" cy="26146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30410"/>
            <a:ext cx="9144001" cy="517390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>
            <a:hlinkClick r:id="rId4" action="ppaction://hlinksldjump"/>
          </p:cNvPr>
          <p:cNvSpPr/>
          <p:nvPr/>
        </p:nvSpPr>
        <p:spPr>
          <a:xfrm>
            <a:off x="6904208" y="103426"/>
            <a:ext cx="504056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rId5" action="ppaction://hlinksldjump"/>
          </p:cNvPr>
          <p:cNvSpPr/>
          <p:nvPr/>
        </p:nvSpPr>
        <p:spPr>
          <a:xfrm>
            <a:off x="7215667" y="452897"/>
            <a:ext cx="504056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rId6" action="ppaction://hlinksldjump"/>
          </p:cNvPr>
          <p:cNvSpPr/>
          <p:nvPr/>
        </p:nvSpPr>
        <p:spPr>
          <a:xfrm>
            <a:off x="7627844" y="518784"/>
            <a:ext cx="504056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hlinkClick r:id="rId7" action="ppaction://hlinksldjump"/>
          </p:cNvPr>
          <p:cNvSpPr/>
          <p:nvPr/>
        </p:nvSpPr>
        <p:spPr>
          <a:xfrm>
            <a:off x="6084168" y="1880816"/>
            <a:ext cx="504056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hlinkClick r:id="rId8" action="ppaction://hlinksldjump"/>
          </p:cNvPr>
          <p:cNvSpPr/>
          <p:nvPr/>
        </p:nvSpPr>
        <p:spPr>
          <a:xfrm>
            <a:off x="6673405" y="1902050"/>
            <a:ext cx="504056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hlinkClick r:id="rId9" action="ppaction://hlinksldjump"/>
          </p:cNvPr>
          <p:cNvSpPr/>
          <p:nvPr/>
        </p:nvSpPr>
        <p:spPr>
          <a:xfrm>
            <a:off x="7193923" y="1880816"/>
            <a:ext cx="504056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hlinkClick r:id="rId10" action="ppaction://hlinksldjump"/>
          </p:cNvPr>
          <p:cNvSpPr/>
          <p:nvPr/>
        </p:nvSpPr>
        <p:spPr>
          <a:xfrm>
            <a:off x="7164288" y="2571750"/>
            <a:ext cx="504056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hlinkClick r:id="rId11" action="ppaction://hlinksldjump"/>
          </p:cNvPr>
          <p:cNvSpPr/>
          <p:nvPr/>
        </p:nvSpPr>
        <p:spPr>
          <a:xfrm>
            <a:off x="6084168" y="3363838"/>
            <a:ext cx="504056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hlinkClick r:id="rId12" action="ppaction://hlinksldjump"/>
          </p:cNvPr>
          <p:cNvSpPr/>
          <p:nvPr/>
        </p:nvSpPr>
        <p:spPr>
          <a:xfrm>
            <a:off x="5437170" y="3363838"/>
            <a:ext cx="574989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hlinkClick r:id="rId11" action="ppaction://hlinksldjump"/>
          </p:cNvPr>
          <p:cNvSpPr/>
          <p:nvPr/>
        </p:nvSpPr>
        <p:spPr>
          <a:xfrm>
            <a:off x="6660232" y="3363838"/>
            <a:ext cx="504056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>
            <a:hlinkClick r:id="rId13" action="ppaction://hlinksldjump"/>
          </p:cNvPr>
          <p:cNvSpPr/>
          <p:nvPr/>
        </p:nvSpPr>
        <p:spPr>
          <a:xfrm>
            <a:off x="7164288" y="3363838"/>
            <a:ext cx="504056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14282" y="214296"/>
            <a:ext cx="871296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Правила игры</a:t>
            </a:r>
          </a:p>
          <a:p>
            <a:pPr algn="just"/>
            <a:endParaRPr lang="ru-RU" sz="2800" b="1" dirty="0">
              <a:solidFill>
                <a:schemeClr val="bg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600" dirty="0">
                <a:solidFill>
                  <a:schemeClr val="bg1"/>
                </a:solidFill>
              </a:rPr>
              <a:t>Всего в игре 4 категорий вопросов, каждая категория включает по 5 </a:t>
            </a:r>
            <a:r>
              <a:rPr lang="ru-RU" sz="2600" dirty="0" smtClean="0">
                <a:solidFill>
                  <a:schemeClr val="bg1"/>
                </a:solidFill>
              </a:rPr>
              <a:t>вопросов </a:t>
            </a:r>
            <a:r>
              <a:rPr lang="ru-RU" sz="2600" dirty="0">
                <a:solidFill>
                  <a:schemeClr val="bg1"/>
                </a:solidFill>
              </a:rPr>
              <a:t>разной сложности.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600" dirty="0">
                <a:solidFill>
                  <a:schemeClr val="bg1"/>
                </a:solidFill>
              </a:rPr>
              <a:t>Баллы ставятся за правильные ответы на вопросы.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600" dirty="0">
                <a:solidFill>
                  <a:schemeClr val="bg1"/>
                </a:solidFill>
              </a:rPr>
              <a:t>Задача каждой команды – набрать как можно больше баллов.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600" dirty="0">
                <a:solidFill>
                  <a:schemeClr val="bg1"/>
                </a:solidFill>
              </a:rPr>
              <a:t>Вопросы выбирает капитан команды.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600" dirty="0">
                <a:solidFill>
                  <a:schemeClr val="bg1"/>
                </a:solidFill>
              </a:rPr>
              <a:t>Если команда не отвечает на выбранный вопрос, то право ответа переходит к следующей команде. </a:t>
            </a:r>
            <a:endParaRPr lang="ru-RU" sz="2600" dirty="0" smtClean="0">
              <a:solidFill>
                <a:schemeClr val="bg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600" dirty="0" smtClean="0">
                <a:solidFill>
                  <a:schemeClr val="bg1"/>
                </a:solidFill>
              </a:rPr>
              <a:t>Побеждает команда, набравшая большее количество баллов.</a:t>
            </a:r>
            <a:endParaRPr lang="ru-RU" sz="2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692362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2528888"/>
            <a:ext cx="9144000" cy="26146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9144001" cy="25288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218571"/>
            <a:ext cx="37625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  <a:latin typeface="Arial Narrow" pitchFamily="34" charset="0"/>
                <a:ea typeface="Calibri"/>
                <a:cs typeface="Times New Roman"/>
              </a:rPr>
              <a:t>Известные люди 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20: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30106" y="848540"/>
            <a:ext cx="3621814" cy="19709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Вопрос:</a:t>
            </a:r>
            <a:r>
              <a:rPr lang="ru-RU" sz="2400" b="1" dirty="0"/>
              <a:t>  </a:t>
            </a:r>
            <a:r>
              <a:rPr lang="ru-RU" dirty="0"/>
              <a:t/>
            </a:r>
            <a:br>
              <a:rPr lang="ru-RU" dirty="0"/>
            </a:br>
            <a:r>
              <a:rPr lang="ru-RU" sz="2400" dirty="0"/>
              <a:t>Кто такой Леонид Александрович Орлов?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99224" y="3165265"/>
            <a:ext cx="3625831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Ответ: 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 Он был помощником командира эскадрильи 70-го истребительного авиационного полка 1-й армейской группы. Майор. Герой Советского Союза.</a:t>
            </a:r>
            <a:br>
              <a:rPr lang="ru-RU" dirty="0"/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3514" y="3165265"/>
            <a:ext cx="3654998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</a:t>
            </a:r>
          </a:p>
          <a:p>
            <a:endParaRPr lang="ru-RU" sz="2400" b="1" dirty="0">
              <a:solidFill>
                <a:srgbClr val="FFFF00"/>
              </a:solidFill>
            </a:endParaRPr>
          </a:p>
          <a:p>
            <a:r>
              <a:rPr lang="ru-RU" sz="2400" b="1" dirty="0"/>
              <a:t>  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12" name="Управляющая кнопка: в начало 11">
            <a:hlinkClick r:id="rId4" action="ppaction://hlinksldjump" highlightClick="1"/>
          </p:cNvPr>
          <p:cNvSpPr/>
          <p:nvPr/>
        </p:nvSpPr>
        <p:spPr>
          <a:xfrm>
            <a:off x="8460432" y="241851"/>
            <a:ext cx="336209" cy="339502"/>
          </a:xfrm>
          <a:prstGeom prst="actionButtonBeginning">
            <a:avLst/>
          </a:prstGeom>
          <a:solidFill>
            <a:srgbClr val="FFFF00"/>
          </a:solidFill>
          <a:ln w="31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623172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8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2499742"/>
            <a:ext cx="9144000" cy="26146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9144001" cy="25288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5536" y="171735"/>
            <a:ext cx="37625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  <a:latin typeface="Arial Narrow" pitchFamily="34" charset="0"/>
                <a:ea typeface="Calibri"/>
                <a:cs typeface="Times New Roman"/>
              </a:rPr>
              <a:t>Известные люди 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30: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893902"/>
            <a:ext cx="4824536" cy="21782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Вопрос:</a:t>
            </a:r>
            <a:r>
              <a:rPr lang="ru-RU" sz="2400" b="1" dirty="0"/>
              <a:t>  </a:t>
            </a:r>
            <a:r>
              <a:rPr lang="ru-RU" dirty="0"/>
              <a:t/>
            </a:r>
            <a:br>
              <a:rPr lang="ru-RU" dirty="0"/>
            </a:br>
            <a:r>
              <a:rPr lang="ru-RU" sz="2400" dirty="0" smtClean="0"/>
              <a:t>Чем известен в нашем районе Комаров Борис Павлович?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3185760"/>
            <a:ext cx="482453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Ответ: </a:t>
            </a:r>
            <a:endParaRPr lang="ru-RU" sz="1400" dirty="0"/>
          </a:p>
          <a:p>
            <a:r>
              <a:rPr lang="ru-RU" dirty="0"/>
              <a:t> </a:t>
            </a:r>
            <a:r>
              <a:rPr lang="ru-RU" sz="2000" dirty="0"/>
              <a:t>Он </a:t>
            </a:r>
            <a:r>
              <a:rPr lang="ru-RU" sz="2000" dirty="0" smtClean="0"/>
              <a:t>был </a:t>
            </a:r>
            <a:r>
              <a:rPr lang="ru-RU" sz="2000" dirty="0"/>
              <a:t>писателем и </a:t>
            </a:r>
            <a:r>
              <a:rPr lang="ru-RU" sz="2000" dirty="0" smtClean="0"/>
              <a:t>краеведом. В годы </a:t>
            </a:r>
            <a:r>
              <a:rPr lang="ru-RU" sz="2000" dirty="0" err="1" smtClean="0"/>
              <a:t>ВОв</a:t>
            </a:r>
            <a:r>
              <a:rPr lang="ru-RU" sz="2000" dirty="0" smtClean="0"/>
              <a:t>  командовал артиллерийским взводом, батареей. После работал заведующим </a:t>
            </a:r>
            <a:r>
              <a:rPr lang="ru-RU" sz="2000" dirty="0" err="1" smtClean="0"/>
              <a:t>Брейтовской</a:t>
            </a:r>
            <a:r>
              <a:rPr lang="ru-RU" sz="2000" dirty="0" smtClean="0"/>
              <a:t> районной библиотекой. 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3143254"/>
            <a:ext cx="482453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</a:t>
            </a:r>
          </a:p>
          <a:p>
            <a:endParaRPr lang="ru-RU" sz="2400" b="1" dirty="0">
              <a:solidFill>
                <a:srgbClr val="FFFF00"/>
              </a:solidFill>
            </a:endParaRPr>
          </a:p>
          <a:p>
            <a:r>
              <a:rPr lang="ru-RU" sz="2400" b="1" dirty="0"/>
              <a:t>  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11" name="Управляющая кнопка: в начало 10">
            <a:hlinkClick r:id="rId4" action="ppaction://hlinksldjump" highlightClick="1"/>
          </p:cNvPr>
          <p:cNvSpPr/>
          <p:nvPr/>
        </p:nvSpPr>
        <p:spPr>
          <a:xfrm>
            <a:off x="8316416" y="267494"/>
            <a:ext cx="336209" cy="339502"/>
          </a:xfrm>
          <a:prstGeom prst="actionButtonBeginning">
            <a:avLst/>
          </a:prstGeom>
          <a:solidFill>
            <a:srgbClr val="FFFF00"/>
          </a:solidFill>
          <a:ln w="31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2181849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8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2528888"/>
            <a:ext cx="9144000" cy="26146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9144001" cy="25288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1520" y="183088"/>
            <a:ext cx="38555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  <a:latin typeface="Arial Narrow" pitchFamily="34" charset="0"/>
                <a:ea typeface="Calibri"/>
                <a:cs typeface="Times New Roman"/>
              </a:rPr>
              <a:t>Известные люди 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40: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987574"/>
            <a:ext cx="4104456" cy="19709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Вопрос:</a:t>
            </a:r>
            <a:r>
              <a:rPr lang="ru-RU" sz="2400" b="1" dirty="0"/>
              <a:t>  </a:t>
            </a:r>
          </a:p>
          <a:p>
            <a:endParaRPr lang="ru-RU" sz="800" dirty="0"/>
          </a:p>
          <a:p>
            <a:r>
              <a:rPr lang="ru-RU" dirty="0"/>
              <a:t>   Назовите, из какого кинофильма </a:t>
            </a:r>
          </a:p>
          <a:p>
            <a:r>
              <a:rPr lang="ru-RU" dirty="0"/>
              <a:t>   представлен фрагмент.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3114611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Ответ: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dirty="0"/>
              <a:t>Мало, кто знает, что </a:t>
            </a:r>
            <a:r>
              <a:rPr lang="ru-RU" dirty="0" err="1"/>
              <a:t>Брейтовский</a:t>
            </a:r>
            <a:r>
              <a:rPr lang="ru-RU" dirty="0"/>
              <a:t> район - это родина семи известных советских военачальников (шести генералов и одного контр-адмирала). </a:t>
            </a:r>
            <a:r>
              <a:rPr lang="ru-RU" sz="2000" dirty="0"/>
              <a:t/>
            </a:r>
            <a:br>
              <a:rPr lang="ru-RU" sz="2000" dirty="0"/>
            </a:b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95536" y="997455"/>
            <a:ext cx="4104456" cy="19709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Вопрос:</a:t>
            </a:r>
            <a:r>
              <a:rPr lang="ru-RU" sz="2400" b="1" dirty="0"/>
              <a:t>  </a:t>
            </a:r>
          </a:p>
          <a:p>
            <a:r>
              <a:rPr lang="ru-RU" sz="2400" dirty="0"/>
              <a:t>Сколько героев Советского Союза было в </a:t>
            </a:r>
            <a:r>
              <a:rPr lang="ru-RU" sz="2400" dirty="0" err="1"/>
              <a:t>Брейтовском</a:t>
            </a:r>
            <a:r>
              <a:rPr lang="ru-RU" sz="2400" dirty="0"/>
              <a:t> районе?</a:t>
            </a:r>
            <a:br>
              <a:rPr lang="ru-RU" sz="2400" dirty="0"/>
            </a:b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16014" y="3114611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Ответ: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Управляющая кнопка: в начало 12">
            <a:hlinkClick r:id="rId4" action="ppaction://hlinksldjump" highlightClick="1"/>
          </p:cNvPr>
          <p:cNvSpPr/>
          <p:nvPr/>
        </p:nvSpPr>
        <p:spPr>
          <a:xfrm>
            <a:off x="4340684" y="274592"/>
            <a:ext cx="336209" cy="339502"/>
          </a:xfrm>
          <a:prstGeom prst="actionButtonBeginning">
            <a:avLst/>
          </a:prstGeom>
          <a:solidFill>
            <a:srgbClr val="FFFF00"/>
          </a:solidFill>
          <a:ln w="31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8493064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8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2499742"/>
            <a:ext cx="9144000" cy="26146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9144001" cy="25288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1520" y="232203"/>
            <a:ext cx="37625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  <a:latin typeface="Arial Narrow" pitchFamily="34" charset="0"/>
                <a:ea typeface="Calibri"/>
                <a:cs typeface="Times New Roman"/>
              </a:rPr>
              <a:t>Известные люди 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50: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893902"/>
            <a:ext cx="4824536" cy="217821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Вопрос: </a:t>
            </a:r>
          </a:p>
          <a:p>
            <a:r>
              <a:rPr lang="ru-RU" sz="2400" dirty="0"/>
              <a:t>Кто такой Николай Алексеевич Воронцов и чем он прославился?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3185760"/>
            <a:ext cx="518457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</a:t>
            </a:r>
            <a:endParaRPr lang="ru-RU" sz="2400" b="1" dirty="0">
              <a:solidFill>
                <a:srgbClr val="FFFF00"/>
              </a:solidFill>
            </a:endParaRPr>
          </a:p>
          <a:p>
            <a:r>
              <a:rPr lang="ru-RU" sz="2000" b="1" dirty="0">
                <a:solidFill>
                  <a:srgbClr val="FFFF00"/>
                </a:solidFill>
              </a:rPr>
              <a:t>  </a:t>
            </a:r>
            <a:r>
              <a:rPr lang="ru-RU" dirty="0"/>
              <a:t>Николай Алексеевич Воронцов - участник Великой Отечественной войны, командир пулемётной роты 703-го стрелкового полка, 233-й стрелковой дивизии 75-го стрелкового корпуса, 57-й армии, 3-го Украинского фронта, старший лейтенант. Герой Советского Союза.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3214692"/>
            <a:ext cx="518457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</a:t>
            </a:r>
          </a:p>
          <a:p>
            <a:endParaRPr lang="ru-RU" sz="2400" b="1" dirty="0">
              <a:solidFill>
                <a:srgbClr val="FFFF00"/>
              </a:solidFill>
            </a:endParaRPr>
          </a:p>
          <a:p>
            <a:r>
              <a:rPr lang="ru-RU" sz="2400" b="1" dirty="0"/>
              <a:t>  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12" name="Управляющая кнопка: в начало 11">
            <a:hlinkClick r:id="rId4" action="ppaction://hlinksldjump" highlightClick="1"/>
          </p:cNvPr>
          <p:cNvSpPr/>
          <p:nvPr/>
        </p:nvSpPr>
        <p:spPr>
          <a:xfrm>
            <a:off x="8460432" y="186597"/>
            <a:ext cx="336209" cy="339502"/>
          </a:xfrm>
          <a:prstGeom prst="actionButtonBeginning">
            <a:avLst/>
          </a:prstGeom>
          <a:solidFill>
            <a:srgbClr val="FFFF00"/>
          </a:solidFill>
          <a:ln w="31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9016483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8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---W-O-R-K----\2018\04.19 Гильфанова. Своя игра\слайды\S-0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8051" y="2931790"/>
            <a:ext cx="84969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</a:t>
            </a:r>
          </a:p>
          <a:p>
            <a:pPr algn="ctr"/>
            <a:r>
              <a:rPr lang="ru-RU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УЧАСТИЕ!</a:t>
            </a:r>
          </a:p>
        </p:txBody>
      </p:sp>
    </p:spTree>
    <p:extLst>
      <p:ext uri="{BB962C8B-B14F-4D97-AF65-F5344CB8AC3E}">
        <p14:creationId xmlns="" xmlns:p14="http://schemas.microsoft.com/office/powerpoint/2010/main" val="20388225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5173909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74906804"/>
              </p:ext>
            </p:extLst>
          </p:nvPr>
        </p:nvGraphicFramePr>
        <p:xfrm>
          <a:off x="971600" y="854924"/>
          <a:ext cx="7108164" cy="3255352"/>
        </p:xfrm>
        <a:graphic>
          <a:graphicData uri="http://schemas.openxmlformats.org/drawingml/2006/table">
            <a:tbl>
              <a:tblPr>
                <a:solidFill>
                  <a:srgbClr val="0070C0"/>
                </a:solidFill>
                <a:tableStyleId>{5C22544A-7EE6-4342-B048-85BDC9FD1C3A}</a:tableStyleId>
              </a:tblPr>
              <a:tblGrid>
                <a:gridCol w="415064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91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0373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8940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54259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4259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813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История</a:t>
                      </a: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hlinkClick r:id="rId3" action="ppaction://hlinksldjump"/>
                        </a:rPr>
                        <a:t>10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hlinkClick r:id="rId4" action="ppaction://hlinksldjump"/>
                        </a:rPr>
                        <a:t>20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hlinkClick r:id="rId5" action="ppaction://hlinksldjump"/>
                        </a:rPr>
                        <a:t>30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hlinkClick r:id="rId6" action="ppaction://hlinksldjump"/>
                        </a:rPr>
                        <a:t>40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  <a:hlinkClick r:id="rId7" action="ppaction://hlinksldjump"/>
                        </a:rPr>
                        <a:t>50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13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Достопримечательности</a:t>
                      </a: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hlinkClick r:id="rId8" action="ppaction://hlinksldjump"/>
                        </a:rPr>
                        <a:t>10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hlinkClick r:id="rId9" action="ppaction://hlinksldjump"/>
                        </a:rPr>
                        <a:t>20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hlinkClick r:id="rId10" action="ppaction://hlinksldjump"/>
                        </a:rPr>
                        <a:t>30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hlinkClick r:id="rId11" action="ppaction://hlinksldjump"/>
                        </a:rPr>
                        <a:t>40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  <a:hlinkClick r:id="rId12" action="ppaction://hlinksldjump"/>
                        </a:rPr>
                        <a:t>50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13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Природа и природные объекты</a:t>
                      </a: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hlinkClick r:id="rId13" action="ppaction://hlinksldjump"/>
                        </a:rPr>
                        <a:t>10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hlinkClick r:id="rId14" action="ppaction://hlinksldjump"/>
                        </a:rPr>
                        <a:t>20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hlinkClick r:id="rId15" action="ppaction://hlinksldjump"/>
                        </a:rPr>
                        <a:t>30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hlinkClick r:id="rId16" action="ppaction://hlinksldjump"/>
                        </a:rPr>
                        <a:t>40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  <a:hlinkClick r:id="rId17" action="ppaction://hlinksldjump"/>
                        </a:rPr>
                        <a:t>50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13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Известные</a:t>
                      </a:r>
                      <a:r>
                        <a:rPr lang="ru-RU" sz="2000" b="1" baseline="0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</a:rPr>
                        <a:t> люди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  <a:hlinkClick r:id="rId18" action="ppaction://hlinksldjump"/>
                        </a:rPr>
                        <a:t>10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  <a:hlinkClick r:id="rId19" action="ppaction://hlinksldjump"/>
                        </a:rPr>
                        <a:t>20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  <a:hlinkClick r:id="rId20" action="ppaction://hlinksldjump"/>
                        </a:rPr>
                        <a:t>30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  <a:hlinkClick r:id="rId21" action="ppaction://hlinksldjump"/>
                        </a:rPr>
                        <a:t>40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  <a:latin typeface="Arial Narrow" pitchFamily="34" charset="0"/>
                          <a:ea typeface="Calibri"/>
                          <a:cs typeface="Times New Roman"/>
                          <a:hlinkClick r:id="rId22" action="ppaction://hlinksldjump"/>
                        </a:rPr>
                        <a:t>50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A006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Прямоугольник 5">
            <a:hlinkClick r:id="rId4" action="ppaction://hlinksldjump"/>
          </p:cNvPr>
          <p:cNvSpPr/>
          <p:nvPr/>
        </p:nvSpPr>
        <p:spPr>
          <a:xfrm>
            <a:off x="6904208" y="103426"/>
            <a:ext cx="504056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hlinkClick r:id="rId14" action="ppaction://hlinksldjump"/>
          </p:cNvPr>
          <p:cNvSpPr/>
          <p:nvPr/>
        </p:nvSpPr>
        <p:spPr>
          <a:xfrm>
            <a:off x="6084168" y="1880816"/>
            <a:ext cx="504056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Управляющая кнопка: в начало 22">
            <a:hlinkClick r:id="rId23" action="ppaction://hlinksldjump" highlightClick="1"/>
          </p:cNvPr>
          <p:cNvSpPr/>
          <p:nvPr/>
        </p:nvSpPr>
        <p:spPr>
          <a:xfrm>
            <a:off x="8449067" y="465483"/>
            <a:ext cx="336209" cy="339502"/>
          </a:xfrm>
          <a:prstGeom prst="actionButtonBeginning">
            <a:avLst/>
          </a:prstGeom>
          <a:solidFill>
            <a:srgbClr val="FFFF00"/>
          </a:solidFill>
          <a:ln w="31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839505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2528888"/>
            <a:ext cx="9144000" cy="26146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9144001" cy="25288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2" y="225463"/>
            <a:ext cx="74888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ИСТОРИЯ 10: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026728"/>
            <a:ext cx="4104456" cy="19709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Вопрос:</a:t>
            </a:r>
            <a:r>
              <a:rPr lang="ru-RU" sz="2400" b="1" dirty="0"/>
              <a:t>  </a:t>
            </a:r>
          </a:p>
          <a:p>
            <a:endParaRPr lang="ru-RU" sz="800" dirty="0"/>
          </a:p>
          <a:p>
            <a:r>
              <a:rPr lang="ru-RU" dirty="0"/>
              <a:t> </a:t>
            </a:r>
            <a:r>
              <a:rPr lang="ru-RU" sz="2400" dirty="0" smtClean="0"/>
              <a:t>Сколько лет существует село </a:t>
            </a:r>
            <a:r>
              <a:rPr lang="ru-RU" sz="2400" dirty="0"/>
              <a:t>Б</a:t>
            </a:r>
            <a:r>
              <a:rPr lang="ru-RU" sz="2400" dirty="0" smtClean="0"/>
              <a:t>рейтово</a:t>
            </a:r>
            <a:r>
              <a:rPr lang="en-US" sz="2400" dirty="0"/>
              <a:t>?</a:t>
            </a:r>
            <a:endParaRPr lang="ru-RU" sz="2400" dirty="0"/>
          </a:p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23528" y="3144731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Ответ:  </a:t>
            </a:r>
          </a:p>
          <a:p>
            <a:endParaRPr lang="ru-RU" sz="800" b="1" dirty="0">
              <a:solidFill>
                <a:srgbClr val="FFFF00"/>
              </a:solidFill>
            </a:endParaRPr>
          </a:p>
          <a:p>
            <a:r>
              <a:rPr lang="ru-RU" dirty="0"/>
              <a:t>  </a:t>
            </a:r>
            <a:r>
              <a:rPr lang="ru-RU" sz="2800" dirty="0"/>
              <a:t>П</a:t>
            </a:r>
            <a:r>
              <a:rPr lang="ru-RU" sz="2400" dirty="0"/>
              <a:t>ервое </a:t>
            </a:r>
            <a:r>
              <a:rPr lang="ru-RU" sz="2400" dirty="0" smtClean="0"/>
              <a:t>письменное упоминание встречается в книге от </a:t>
            </a:r>
            <a:r>
              <a:rPr lang="ru-RU" sz="2400" dirty="0"/>
              <a:t>1613 </a:t>
            </a:r>
            <a:r>
              <a:rPr lang="ru-RU" sz="2400" dirty="0" smtClean="0"/>
              <a:t>года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3143254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</a:t>
            </a:r>
          </a:p>
          <a:p>
            <a:endParaRPr lang="ru-RU" sz="2400" b="1" dirty="0">
              <a:solidFill>
                <a:srgbClr val="FFFF00"/>
              </a:solidFill>
            </a:endParaRPr>
          </a:p>
          <a:p>
            <a:r>
              <a:rPr lang="ru-RU" sz="2400" b="1" dirty="0"/>
              <a:t>  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11" name="Управляющая кнопка: в начало 10">
            <a:hlinkClick r:id="rId4" action="ppaction://hlinksldjump" highlightClick="1"/>
          </p:cNvPr>
          <p:cNvSpPr/>
          <p:nvPr/>
        </p:nvSpPr>
        <p:spPr>
          <a:xfrm>
            <a:off x="6876256" y="323315"/>
            <a:ext cx="336209" cy="339502"/>
          </a:xfrm>
          <a:prstGeom prst="actionButtonBeginning">
            <a:avLst/>
          </a:prstGeom>
          <a:solidFill>
            <a:srgbClr val="FFFF00"/>
          </a:solidFill>
          <a:ln w="31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365339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8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2528888"/>
            <a:ext cx="9144000" cy="26146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9144001" cy="25288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39552" y="235670"/>
            <a:ext cx="67723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ИСТОРИЯ 20: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8363" y="3111624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Вопрос:</a:t>
            </a:r>
            <a:r>
              <a:rPr lang="ru-RU" sz="2400" b="1" dirty="0"/>
              <a:t>  </a:t>
            </a:r>
          </a:p>
          <a:p>
            <a:r>
              <a:rPr lang="ru-RU" sz="800" dirty="0"/>
              <a:t> </a:t>
            </a:r>
            <a:r>
              <a:rPr lang="ru-RU" sz="2400" dirty="0" smtClean="0"/>
              <a:t>Кто из Героев Советского Союза похоронен в с. Брейтово</a:t>
            </a:r>
            <a:r>
              <a:rPr lang="en-US" sz="2400" dirty="0" smtClean="0"/>
              <a:t>?</a:t>
            </a:r>
            <a:endParaRPr lang="ru-RU" sz="2400" dirty="0"/>
          </a:p>
          <a:p>
            <a:endParaRPr lang="ru-RU" sz="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751181" y="3078882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Ответ:  </a:t>
            </a:r>
          </a:p>
          <a:p>
            <a:r>
              <a:rPr lang="ru-RU" sz="2400" dirty="0"/>
              <a:t>Воронцов Николай Алексеевич</a:t>
            </a:r>
            <a:endParaRPr lang="ru-RU" sz="2800" dirty="0"/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14876" y="3071816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</a:t>
            </a:r>
          </a:p>
          <a:p>
            <a:endParaRPr lang="ru-RU" sz="2400" b="1" dirty="0">
              <a:solidFill>
                <a:srgbClr val="FFFF00"/>
              </a:solidFill>
            </a:endParaRPr>
          </a:p>
          <a:p>
            <a:r>
              <a:rPr lang="ru-RU" sz="2400" b="1" dirty="0"/>
              <a:t>  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12" name="Управляющая кнопка: в начало 11">
            <a:hlinkClick r:id="rId4" action="ppaction://hlinksldjump" highlightClick="1"/>
          </p:cNvPr>
          <p:cNvSpPr/>
          <p:nvPr/>
        </p:nvSpPr>
        <p:spPr>
          <a:xfrm>
            <a:off x="7311934" y="358306"/>
            <a:ext cx="336209" cy="339502"/>
          </a:xfrm>
          <a:prstGeom prst="actionButtonBeginning">
            <a:avLst/>
          </a:prstGeom>
          <a:solidFill>
            <a:srgbClr val="FFFF00"/>
          </a:solidFill>
          <a:ln w="31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303151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8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2528888"/>
            <a:ext cx="9144000" cy="26146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9144001" cy="25288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91920" y="150524"/>
            <a:ext cx="67003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ИСТОРИЯ 30: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8910" y="925749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Вопрос:</a:t>
            </a:r>
            <a:r>
              <a:rPr lang="ru-RU" sz="2400" b="1" dirty="0"/>
              <a:t>  </a:t>
            </a:r>
          </a:p>
          <a:p>
            <a:endParaRPr lang="ru-RU" sz="800" dirty="0"/>
          </a:p>
          <a:p>
            <a:r>
              <a:rPr lang="ru-RU" sz="2400" dirty="0"/>
              <a:t>На </a:t>
            </a:r>
            <a:r>
              <a:rPr lang="ru-RU" sz="2400" dirty="0" smtClean="0"/>
              <a:t>берегу какой реки </a:t>
            </a:r>
            <a:r>
              <a:rPr lang="ru-RU" sz="2400" dirty="0"/>
              <a:t>расположено </a:t>
            </a:r>
            <a:r>
              <a:rPr lang="ru-RU" sz="2400" dirty="0" smtClean="0"/>
              <a:t>село Брейтово</a:t>
            </a:r>
            <a:r>
              <a:rPr lang="ru-RU" sz="2400" dirty="0"/>
              <a:t>?</a:t>
            </a:r>
          </a:p>
          <a:p>
            <a:endParaRPr lang="ru-RU" sz="2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50764" y="3034624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Ответ:</a:t>
            </a:r>
          </a:p>
          <a:p>
            <a:r>
              <a:rPr lang="ru-RU" sz="2400" dirty="0" smtClean="0"/>
              <a:t>На берегу реки </a:t>
            </a:r>
            <a:r>
              <a:rPr lang="ru-RU" sz="2400" dirty="0" err="1" smtClean="0"/>
              <a:t>Сить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3000378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</a:t>
            </a:r>
          </a:p>
          <a:p>
            <a:endParaRPr lang="ru-RU" sz="2400" b="1" dirty="0">
              <a:solidFill>
                <a:srgbClr val="FFFF00"/>
              </a:solidFill>
            </a:endParaRPr>
          </a:p>
          <a:p>
            <a:r>
              <a:rPr lang="ru-RU" sz="2400" b="1" dirty="0"/>
              <a:t>  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12" name="Управляющая кнопка: в начало 11">
            <a:hlinkClick r:id="rId4" action="ppaction://hlinksldjump" highlightClick="1"/>
          </p:cNvPr>
          <p:cNvSpPr/>
          <p:nvPr/>
        </p:nvSpPr>
        <p:spPr>
          <a:xfrm>
            <a:off x="6992294" y="286397"/>
            <a:ext cx="336209" cy="339502"/>
          </a:xfrm>
          <a:prstGeom prst="actionButtonBeginning">
            <a:avLst/>
          </a:prstGeom>
          <a:solidFill>
            <a:srgbClr val="FFFF00"/>
          </a:solidFill>
          <a:ln w="31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3403199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8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2528888"/>
            <a:ext cx="9144000" cy="26146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9144001" cy="25288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1520" y="195486"/>
            <a:ext cx="71287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ИСТОРИЯ 40: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27832" y="975747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Вопрос:</a:t>
            </a:r>
            <a:r>
              <a:rPr lang="ru-RU" sz="2400" b="1" dirty="0"/>
              <a:t>  </a:t>
            </a:r>
          </a:p>
          <a:p>
            <a:endParaRPr lang="ru-RU" sz="800" dirty="0"/>
          </a:p>
          <a:p>
            <a:r>
              <a:rPr lang="ru-RU" dirty="0"/>
              <a:t>   Сколько лет селу Б</a:t>
            </a:r>
            <a:r>
              <a:rPr lang="ru-RU" dirty="0" smtClean="0"/>
              <a:t>рейтово</a:t>
            </a:r>
            <a:r>
              <a:rPr lang="en-US" dirty="0"/>
              <a:t>?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751181" y="3078882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Ответ:  </a:t>
            </a:r>
          </a:p>
          <a:p>
            <a:endParaRPr lang="ru-RU" sz="800" b="1" dirty="0">
              <a:solidFill>
                <a:srgbClr val="FFFF00"/>
              </a:solidFill>
            </a:endParaRPr>
          </a:p>
          <a:p>
            <a:r>
              <a:rPr lang="ru-RU" dirty="0"/>
              <a:t>   </a:t>
            </a:r>
            <a:r>
              <a:rPr lang="ru-RU" sz="2400" dirty="0"/>
              <a:t>Более 400 лет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86314" y="3071816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</a:t>
            </a:r>
          </a:p>
          <a:p>
            <a:endParaRPr lang="ru-RU" sz="2400" b="1" dirty="0">
              <a:solidFill>
                <a:srgbClr val="FFFF00"/>
              </a:solidFill>
            </a:endParaRPr>
          </a:p>
          <a:p>
            <a:r>
              <a:rPr lang="ru-RU" sz="2400" b="1" dirty="0"/>
              <a:t>  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12" name="Управляющая кнопка: в начало 11">
            <a:hlinkClick r:id="rId4" action="ppaction://hlinksldjump" highlightClick="1"/>
          </p:cNvPr>
          <p:cNvSpPr/>
          <p:nvPr/>
        </p:nvSpPr>
        <p:spPr>
          <a:xfrm>
            <a:off x="6948264" y="358170"/>
            <a:ext cx="336209" cy="339502"/>
          </a:xfrm>
          <a:prstGeom prst="actionButtonBeginning">
            <a:avLst/>
          </a:prstGeom>
          <a:solidFill>
            <a:srgbClr val="FFFF00"/>
          </a:solidFill>
          <a:ln w="31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25788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8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2528888"/>
            <a:ext cx="9144000" cy="26146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9144001" cy="25288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69227" y="89293"/>
            <a:ext cx="69127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ИСТОРИЯ 50: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67542" y="935112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Вопрос:</a:t>
            </a:r>
            <a:r>
              <a:rPr lang="ru-RU" sz="2400" b="1" dirty="0"/>
              <a:t>  </a:t>
            </a:r>
          </a:p>
          <a:p>
            <a:endParaRPr lang="ru-RU" sz="800" dirty="0"/>
          </a:p>
          <a:p>
            <a:r>
              <a:rPr lang="ru-RU" sz="2400" dirty="0" smtClean="0"/>
              <a:t>Что в нашем селе построено в память о затопленном городе </a:t>
            </a:r>
            <a:r>
              <a:rPr lang="ru-RU" sz="2400" dirty="0" err="1" smtClean="0"/>
              <a:t>Молога</a:t>
            </a:r>
            <a:r>
              <a:rPr lang="ru-RU" sz="2400" dirty="0" smtClean="0"/>
              <a:t>, деревнях и селах?</a:t>
            </a:r>
            <a:endParaRPr lang="ru-RU" sz="2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67542" y="3055953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Ответ:  </a:t>
            </a:r>
          </a:p>
          <a:p>
            <a:endParaRPr lang="ru-RU" sz="800" b="1" dirty="0">
              <a:solidFill>
                <a:srgbClr val="FFFF00"/>
              </a:solidFill>
            </a:endParaRPr>
          </a:p>
          <a:p>
            <a:r>
              <a:rPr lang="ru-RU" sz="2400" dirty="0"/>
              <a:t>   На берегу реки </a:t>
            </a:r>
            <a:r>
              <a:rPr lang="ru-RU" sz="2400" dirty="0" err="1"/>
              <a:t>Сить</a:t>
            </a:r>
            <a:r>
              <a:rPr lang="ru-RU" sz="2400" dirty="0"/>
              <a:t> стоит часовня Николая Чудотворца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3071816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</a:t>
            </a:r>
          </a:p>
          <a:p>
            <a:endParaRPr lang="ru-RU" sz="2400" b="1" dirty="0">
              <a:solidFill>
                <a:srgbClr val="FFFF00"/>
              </a:solidFill>
            </a:endParaRPr>
          </a:p>
          <a:p>
            <a:r>
              <a:rPr lang="ru-RU" sz="2400" b="1" dirty="0"/>
              <a:t>  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11" name="Управляющая кнопка: в начало 10">
            <a:hlinkClick r:id="rId4" action="ppaction://hlinksldjump" highlightClick="1"/>
          </p:cNvPr>
          <p:cNvSpPr/>
          <p:nvPr/>
        </p:nvSpPr>
        <p:spPr>
          <a:xfrm>
            <a:off x="6945786" y="211929"/>
            <a:ext cx="336209" cy="339502"/>
          </a:xfrm>
          <a:prstGeom prst="actionButtonBeginning">
            <a:avLst/>
          </a:prstGeom>
          <a:solidFill>
            <a:srgbClr val="FFFF00"/>
          </a:solidFill>
          <a:ln w="31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7915824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8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2528888"/>
            <a:ext cx="9144000" cy="26146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Z:\---W-O-R-K----\2018\04.19 Гильфанова. Своя игра\слайды\S-00-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9144001" cy="25288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99608" y="21678"/>
            <a:ext cx="77287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FF00"/>
                </a:solidFill>
                <a:latin typeface="Arial Narrow" pitchFamily="34" charset="0"/>
                <a:ea typeface="Calibri"/>
                <a:cs typeface="Times New Roman"/>
              </a:rPr>
              <a:t>Достопримечательности</a:t>
            </a:r>
            <a:r>
              <a:rPr lang="en-US" sz="3200" b="1" dirty="0">
                <a:solidFill>
                  <a:srgbClr val="FFFF00"/>
                </a:solidFill>
                <a:latin typeface="Arial Narrow" pitchFamily="34" charset="0"/>
                <a:ea typeface="Calibri"/>
                <a:cs typeface="Times New Roman"/>
              </a:rPr>
              <a:t> 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10: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987574"/>
            <a:ext cx="4104456" cy="19709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Вопрос:</a:t>
            </a:r>
            <a:r>
              <a:rPr lang="ru-RU" sz="2400" b="1" dirty="0"/>
              <a:t>  </a:t>
            </a:r>
          </a:p>
          <a:p>
            <a:endParaRPr lang="ru-RU" sz="800" dirty="0"/>
          </a:p>
          <a:p>
            <a:r>
              <a:rPr lang="ru-RU" dirty="0"/>
              <a:t> </a:t>
            </a:r>
            <a:r>
              <a:rPr lang="ru-RU" sz="2400" dirty="0" smtClean="0"/>
              <a:t>Какой памятник находится возле Дома культуры? Кому он посвящён?</a:t>
            </a:r>
            <a:r>
              <a:rPr lang="ru-RU" sz="2400" dirty="0"/>
              <a:t/>
            </a:r>
            <a:br>
              <a:rPr lang="ru-RU" sz="2400" dirty="0"/>
            </a:b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57158" y="3291830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Ответ:</a:t>
            </a:r>
            <a:r>
              <a:rPr lang="ru-RU" dirty="0"/>
              <a:t> </a:t>
            </a:r>
          </a:p>
          <a:p>
            <a:r>
              <a:rPr lang="ru-RU" sz="2400" dirty="0" smtClean="0"/>
              <a:t>Памятник Первому трактору. Установлен в честь первых трактористов района.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3214692"/>
            <a:ext cx="4104456" cy="18516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/>
              <a:t>  </a:t>
            </a:r>
            <a:r>
              <a:rPr lang="ru-RU" sz="2400" b="1" dirty="0">
                <a:solidFill>
                  <a:srgbClr val="FFFF00"/>
                </a:solidFill>
              </a:rPr>
              <a:t>Ответ</a:t>
            </a:r>
          </a:p>
          <a:p>
            <a:endParaRPr lang="ru-RU" sz="2400" b="1" dirty="0">
              <a:solidFill>
                <a:srgbClr val="FFFF00"/>
              </a:solidFill>
            </a:endParaRPr>
          </a:p>
          <a:p>
            <a:r>
              <a:rPr lang="ru-RU" sz="2400" b="1" dirty="0"/>
              <a:t>  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11" name="Управляющая кнопка: в начало 10">
            <a:hlinkClick r:id="rId4" action="ppaction://hlinksldjump" highlightClick="1"/>
          </p:cNvPr>
          <p:cNvSpPr/>
          <p:nvPr/>
        </p:nvSpPr>
        <p:spPr>
          <a:xfrm>
            <a:off x="6516216" y="123478"/>
            <a:ext cx="336209" cy="339502"/>
          </a:xfrm>
          <a:prstGeom prst="actionButtonBeginning">
            <a:avLst/>
          </a:prstGeom>
          <a:solidFill>
            <a:srgbClr val="FFFF00"/>
          </a:solidFill>
          <a:ln w="31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9863941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9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8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665</Words>
  <Application>Microsoft Office PowerPoint</Application>
  <PresentationFormat>Экран (16:9)</PresentationFormat>
  <Paragraphs>195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/>
  <cp:revision>2</cp:revision>
  <dcterms:created xsi:type="dcterms:W3CDTF">2021-10-02T11:08:46Z</dcterms:created>
  <dcterms:modified xsi:type="dcterms:W3CDTF">2025-04-05T12:53:54Z</dcterms:modified>
</cp:coreProperties>
</file>