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4" r:id="rId5"/>
    <p:sldId id="262" r:id="rId6"/>
    <p:sldId id="259" r:id="rId7"/>
    <p:sldId id="261" r:id="rId8"/>
    <p:sldId id="266" r:id="rId9"/>
    <p:sldId id="265" r:id="rId10"/>
    <p:sldId id="267" r:id="rId11"/>
    <p:sldId id="268" r:id="rId12"/>
    <p:sldId id="271" r:id="rId13"/>
    <p:sldId id="270" r:id="rId14"/>
    <p:sldId id="269" r:id="rId15"/>
    <p:sldId id="272" r:id="rId16"/>
    <p:sldId id="260" r:id="rId17"/>
    <p:sldId id="273" r:id="rId18"/>
    <p:sldId id="274" r:id="rId19"/>
    <p:sldId id="276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10" Type="http://schemas.openxmlformats.org/officeDocument/2006/relationships/slide" Target="slide11.xml"/><Relationship Id="rId4" Type="http://schemas.openxmlformats.org/officeDocument/2006/relationships/slide" Target="slide6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60139506_21-kartinkin-net-p-fon-dlya-prezentatsii-v-belorusskom-stile-22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lum bright="10000" contrast="-10000"/>
          </a:blip>
          <a:stretch>
            <a:fillRect/>
          </a:stretch>
        </p:blipFill>
        <p:spPr>
          <a:xfrm>
            <a:off x="0" y="22860"/>
            <a:ext cx="9144000" cy="6812280"/>
          </a:xfrm>
          <a:prstGeom prst="rect">
            <a:avLst/>
          </a:prstGeom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571480"/>
            <a:ext cx="7286676" cy="15716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4800" b="1" i="1" dirty="0" smtClean="0">
                <a:solidFill>
                  <a:srgbClr val="002060"/>
                </a:solidFill>
              </a:rPr>
              <a:t>Творческая мастерская </a:t>
            </a:r>
            <a:r>
              <a:rPr lang="ru-RU" sz="4800" b="1" i="1" dirty="0" smtClean="0">
                <a:solidFill>
                  <a:srgbClr val="C00000"/>
                </a:solidFill>
              </a:rPr>
              <a:t>«Кукольный мир»</a:t>
            </a:r>
          </a:p>
        </p:txBody>
      </p:sp>
      <p:pic>
        <p:nvPicPr>
          <p:cNvPr id="8193" name="Picture 1" descr="C:\Users\Samsung\Desktop\МИР КУКОЛ\8гшщол.jpg"/>
          <p:cNvPicPr>
            <a:picLocks noChangeAspect="1" noChangeArrowheads="1"/>
          </p:cNvPicPr>
          <p:nvPr/>
        </p:nvPicPr>
        <p:blipFill>
          <a:blip r:embed="rId3"/>
          <a:srcRect l="3125" t="15714" r="3125" b="7143"/>
          <a:stretch>
            <a:fillRect/>
          </a:stretch>
        </p:blipFill>
        <p:spPr bwMode="auto">
          <a:xfrm>
            <a:off x="1643042" y="2428868"/>
            <a:ext cx="6095999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60139506_21-kartinkin-net-p-fon-dlya-prezentatsii-v-belorusskom-stile-22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lum bright="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86050" y="642918"/>
            <a:ext cx="3626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ИГРОВЫЕ КУКЛЫ</a:t>
            </a:r>
            <a:endParaRPr lang="ru-RU" sz="3600" dirty="0"/>
          </a:p>
        </p:txBody>
      </p:sp>
      <p:pic>
        <p:nvPicPr>
          <p:cNvPr id="24578" name="Picture 2" descr="C:\Users\Samsung\Desktop\МИР КУКОЛ\a7e6a3d3-cdae-56c1-a1cd-4d1b13fda6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786058"/>
            <a:ext cx="4572032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857224" y="1357298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Игровые куклы делались ,чтобы во время игры научить ребенка жизни.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Такие куклы служили развлечением для ребенка</a:t>
            </a:r>
            <a:r>
              <a:rPr lang="ru-RU" sz="2400" dirty="0" smtClean="0">
                <a:ln w="50800"/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n w="5080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>
            <a:hlinkClick r:id="rId4" action="ppaction://hlinksldjump"/>
          </p:cNvPr>
          <p:cNvSpPr/>
          <p:nvPr/>
        </p:nvSpPr>
        <p:spPr>
          <a:xfrm>
            <a:off x="7500958" y="5357826"/>
            <a:ext cx="785818" cy="3571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60139506_21-kartinkin-net-p-fon-dlya-prezentatsii-v-belorusskom-stile-22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lum bright="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5602" name="Picture 2" descr="C:\Users\Samsung\Desktop\МИР КУКОЛ\jPSN_CelcJE.jpg"/>
          <p:cNvPicPr>
            <a:picLocks noChangeAspect="1" noChangeArrowheads="1"/>
          </p:cNvPicPr>
          <p:nvPr/>
        </p:nvPicPr>
        <p:blipFill>
          <a:blip r:embed="rId3"/>
          <a:srcRect r="44424"/>
          <a:stretch>
            <a:fillRect/>
          </a:stretch>
        </p:blipFill>
        <p:spPr bwMode="auto">
          <a:xfrm>
            <a:off x="785786" y="1071546"/>
            <a:ext cx="2822904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71538" y="357166"/>
            <a:ext cx="38667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Наши мастерицы</a:t>
            </a:r>
            <a:endParaRPr lang="ru-RU" sz="3600" dirty="0"/>
          </a:p>
        </p:txBody>
      </p:sp>
      <p:sp>
        <p:nvSpPr>
          <p:cNvPr id="25604" name="AutoShape 4" descr="https://sun9-74.userapi.com/impg/0Gkyz8dcegFR3DE40Ao660WGwGpTeIsJwkjMlw/zfdot4x7rHg.jpg?size=2261x2080&amp;quality=96&amp;sign=de7aeff648d9b6d8919ee50bf99e5e5d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5" name="Picture 5" descr="C:\Users\Samsung\Desktop\МИР КУКОЛ\H3lGoYWnI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928670"/>
            <a:ext cx="3786214" cy="2839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jCuTJH6vJ_g.jpg"/>
          <p:cNvPicPr>
            <a:picLocks noChangeAspect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>
          <a:xfrm>
            <a:off x="3786182" y="4000504"/>
            <a:ext cx="4286280" cy="2472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28596" y="4214818"/>
            <a:ext cx="32861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</a:rPr>
              <a:t>Солянкина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Ольга Сергеевна</a:t>
            </a:r>
            <a:r>
              <a:rPr lang="ru-RU" sz="2400" dirty="0" smtClean="0">
                <a:solidFill>
                  <a:srgbClr val="C00000"/>
                </a:solidFill>
              </a:rPr>
              <a:t>, </a:t>
            </a:r>
            <a:r>
              <a:rPr lang="ru-RU" sz="2400" i="1" dirty="0" smtClean="0">
                <a:solidFill>
                  <a:srgbClr val="002060"/>
                </a:solidFill>
              </a:rPr>
              <a:t>художник-постановщик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</a:rPr>
              <a:t> КДЦ с.Брейтово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60139506_21-kartinkin-net-p-fon-dlya-prezentatsii-v-belorusskom-stile-22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lum bright="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57290" y="428604"/>
            <a:ext cx="38667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Наши мастерицы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071546"/>
            <a:ext cx="45005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Плешкова Татьяна Сергеевна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i="1" dirty="0" smtClean="0">
                <a:solidFill>
                  <a:srgbClr val="002060"/>
                </a:solidFill>
              </a:rPr>
              <a:t>педагог дополнительного образования</a:t>
            </a:r>
          </a:p>
        </p:txBody>
      </p:sp>
      <p:pic>
        <p:nvPicPr>
          <p:cNvPr id="26625" name="Picture 1" descr="C:\Users\Samsung\Desktop\МИР КУКОЛ\FBjgbD1Yuno.jpg"/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 t="36919" b="30378"/>
          <a:stretch>
            <a:fillRect/>
          </a:stretch>
        </p:blipFill>
        <p:spPr bwMode="auto">
          <a:xfrm>
            <a:off x="642910" y="2357430"/>
            <a:ext cx="3571900" cy="2465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UBatet3_zv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3" y="571480"/>
            <a:ext cx="1702244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70" name="AutoShape 2" descr="https://sun9-34.userapi.com/impg/51O8q8Hw40VASpfEANJQ-3O-EQ8Vi3LPnhOYyw/KLWV5sXdD3A.jpg?size=600x450&amp;quality=95&amp;sign=125ab27e5db2f8acb1fd4dc30412d6d0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 descr="C:\Users\Samsung\Desktop\МИР КУКОЛ\KLWV5sXdD3A.jpg"/>
          <p:cNvPicPr>
            <a:picLocks noChangeAspect="1" noChangeArrowheads="1"/>
          </p:cNvPicPr>
          <p:nvPr/>
        </p:nvPicPr>
        <p:blipFill>
          <a:blip r:embed="rId5">
            <a:lum bright="10000"/>
          </a:blip>
          <a:srcRect/>
          <a:stretch>
            <a:fillRect/>
          </a:stretch>
        </p:blipFill>
        <p:spPr bwMode="auto">
          <a:xfrm>
            <a:off x="4572000" y="3571876"/>
            <a:ext cx="3609487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60139506_21-kartinkin-net-p-fon-dlya-prezentatsii-v-belorusskom-stile-22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lum bright="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86050" y="357166"/>
            <a:ext cx="38667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Наши мастерицы</a:t>
            </a:r>
            <a:endParaRPr lang="ru-RU" sz="3600" dirty="0"/>
          </a:p>
        </p:txBody>
      </p:sp>
      <p:pic>
        <p:nvPicPr>
          <p:cNvPr id="27649" name="Picture 1" descr="C:\Users\Samsung\Desktop\МИР КУКОЛ\fS7EDPO9G3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071678"/>
            <a:ext cx="4214842" cy="4019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0" name="Picture 2" descr="C:\Users\Samsung\Desktop\МИР КУКОЛ\eiPpnDzEZUI.jpg"/>
          <p:cNvPicPr>
            <a:picLocks noChangeAspect="1" noChangeArrowheads="1"/>
          </p:cNvPicPr>
          <p:nvPr/>
        </p:nvPicPr>
        <p:blipFill>
          <a:blip r:embed="rId4" cstate="print"/>
          <a:srcRect t="8281"/>
          <a:stretch>
            <a:fillRect/>
          </a:stretch>
        </p:blipFill>
        <p:spPr bwMode="auto">
          <a:xfrm>
            <a:off x="785786" y="2214554"/>
            <a:ext cx="2980328" cy="3799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14480" y="1071546"/>
            <a:ext cx="5929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</a:rPr>
              <a:t>Районный конкурс тряпичной куклы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</a:rPr>
              <a:t>Автор :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Комина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Ульяна</a:t>
            </a:r>
            <a:r>
              <a:rPr lang="ru-RU" sz="2400" i="1" dirty="0" smtClean="0">
                <a:solidFill>
                  <a:srgbClr val="002060"/>
                </a:solidFill>
              </a:rPr>
              <a:t>, 2023 год. </a:t>
            </a:r>
            <a:endParaRPr lang="ru-RU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60139506_21-kartinkin-net-p-fon-dlya-prezentatsii-v-belorusskom-stile-22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lum bright="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28926" y="428604"/>
            <a:ext cx="38667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Наши мастерицы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1071546"/>
            <a:ext cx="45005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Белова Анна Владимировна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i="1" dirty="0" smtClean="0">
                <a:solidFill>
                  <a:srgbClr val="002060"/>
                </a:solidFill>
              </a:rPr>
              <a:t>учитель технологии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</a:rPr>
              <a:t>МОУ </a:t>
            </a:r>
            <a:r>
              <a:rPr lang="ru-RU" sz="2400" i="1" dirty="0" err="1" smtClean="0">
                <a:solidFill>
                  <a:srgbClr val="002060"/>
                </a:solidFill>
              </a:rPr>
              <a:t>Брейтовской</a:t>
            </a:r>
            <a:r>
              <a:rPr lang="ru-RU" sz="2400" i="1" dirty="0" smtClean="0">
                <a:solidFill>
                  <a:srgbClr val="002060"/>
                </a:solidFill>
              </a:rPr>
              <a:t> СОШ</a:t>
            </a:r>
          </a:p>
        </p:txBody>
      </p:sp>
      <p:pic>
        <p:nvPicPr>
          <p:cNvPr id="6" name="Рисунок 5" descr="w3Xxgwcl_Ew.jpg"/>
          <p:cNvPicPr>
            <a:picLocks noChangeAspect="1"/>
          </p:cNvPicPr>
          <p:nvPr/>
        </p:nvPicPr>
        <p:blipFill>
          <a:blip r:embed="rId3" cstate="print"/>
          <a:srcRect t="12694" b="17708"/>
          <a:stretch>
            <a:fillRect/>
          </a:stretch>
        </p:blipFill>
        <p:spPr>
          <a:xfrm>
            <a:off x="3286116" y="2500306"/>
            <a:ext cx="2496811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WCKEF3Jeo7U.jpg"/>
          <p:cNvPicPr>
            <a:picLocks noChangeAspect="1"/>
          </p:cNvPicPr>
          <p:nvPr/>
        </p:nvPicPr>
        <p:blipFill>
          <a:blip r:embed="rId4" cstate="print"/>
          <a:srcRect l="20621" t="21771" r="15329"/>
          <a:stretch>
            <a:fillRect/>
          </a:stretch>
        </p:blipFill>
        <p:spPr>
          <a:xfrm>
            <a:off x="571472" y="2500306"/>
            <a:ext cx="2286016" cy="3732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SlxfHUJP2k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2643182"/>
            <a:ext cx="2678925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60139506_21-kartinkin-net-p-fon-dlya-prezentatsii-v-belorusskom-stile-22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lum bright="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14612" y="357166"/>
            <a:ext cx="38667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Наши мастерицы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928670"/>
            <a:ext cx="4857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C00000"/>
                </a:solidFill>
              </a:rPr>
              <a:t>Кожарина</a:t>
            </a:r>
            <a:r>
              <a:rPr lang="ru-RU" sz="2400" dirty="0" smtClean="0">
                <a:solidFill>
                  <a:srgbClr val="C00000"/>
                </a:solidFill>
              </a:rPr>
              <a:t> Ольга Вениаминовна</a:t>
            </a:r>
            <a:r>
              <a:rPr lang="ru-RU" sz="2400" dirty="0" smtClean="0">
                <a:solidFill>
                  <a:srgbClr val="002060"/>
                </a:solidFill>
              </a:rPr>
              <a:t>, учитель изобразительного искусства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МОУ </a:t>
            </a:r>
            <a:r>
              <a:rPr lang="ru-RU" sz="2400" dirty="0" err="1" smtClean="0">
                <a:solidFill>
                  <a:srgbClr val="002060"/>
                </a:solidFill>
              </a:rPr>
              <a:t>Брейтовской</a:t>
            </a:r>
            <a:r>
              <a:rPr lang="ru-RU" sz="2400" dirty="0" smtClean="0">
                <a:solidFill>
                  <a:srgbClr val="002060"/>
                </a:solidFill>
              </a:rPr>
              <a:t> СОШ</a:t>
            </a:r>
          </a:p>
        </p:txBody>
      </p:sp>
      <p:pic>
        <p:nvPicPr>
          <p:cNvPr id="6" name="Рисунок 5" descr="5u9mHc_WI3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2571744"/>
            <a:ext cx="4071966" cy="3100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S07aLVIu3r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1214422"/>
            <a:ext cx="1660934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tqjuM5cMu0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4071942"/>
            <a:ext cx="1568875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pBOzw7Mva0Y.jpg"/>
          <p:cNvPicPr>
            <a:picLocks noChangeAspect="1"/>
          </p:cNvPicPr>
          <p:nvPr/>
        </p:nvPicPr>
        <p:blipFill>
          <a:blip r:embed="rId6" cstate="print"/>
          <a:srcRect r="11384"/>
          <a:stretch>
            <a:fillRect/>
          </a:stretch>
        </p:blipFill>
        <p:spPr>
          <a:xfrm>
            <a:off x="5143504" y="1214421"/>
            <a:ext cx="1785950" cy="2158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CF4ryHw0dnA.jpg"/>
          <p:cNvPicPr>
            <a:picLocks noChangeAspect="1"/>
          </p:cNvPicPr>
          <p:nvPr/>
        </p:nvPicPr>
        <p:blipFill>
          <a:blip r:embed="rId7" cstate="print"/>
          <a:srcRect l="14684" t="8272" r="27695"/>
          <a:stretch>
            <a:fillRect/>
          </a:stretch>
        </p:blipFill>
        <p:spPr>
          <a:xfrm>
            <a:off x="5286380" y="4000504"/>
            <a:ext cx="1537662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60139506_21-kartinkin-net-p-fon-dlya-prezentatsii-v-belorusskom-stile-22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lum bright="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8596" y="428604"/>
            <a:ext cx="8429684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 - класс</a:t>
            </a:r>
          </a:p>
          <a:p>
            <a:pPr algn="ctr"/>
            <a:r>
              <a:rPr lang="ru-RU" sz="4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созданию </a:t>
            </a:r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sz="4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уклы-оберега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«КУВАДКИ»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3" name="Picture 1" descr="C:\Users\Samsung\Desktop\МИР КУКОЛ\cu4jt9H2BVh8mItnbF3qN-AVTVSrcXefYCjbEBvlzgLaUE07nw7b5Mt2dKn2_h2UEZ_7NTQJGCQ5fQLDV6mThKjX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357422" y="2714620"/>
            <a:ext cx="5000660" cy="3689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60139506_21-kartinkin-net-p-fon-dlya-prezentatsii-v-belorusskom-stile-22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lum bright="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7224" y="428604"/>
            <a:ext cx="73581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Кукла-оберег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Кувадка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(также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Куватка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предназначалась для защиты новорождённого младенца от нечистой силы. 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Название куклы происходит от слова «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кувакать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(плакать). Считалось, что такие куклы подвешивали над люлькой ребёнка, а отгонять злые силы должен был отец ребёнка, раскачивая кукол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Samsung\Desktop\МИР КУКОЛ\3.jpg"/>
          <p:cNvPicPr>
            <a:picLocks noChangeAspect="1" noChangeArrowheads="1"/>
          </p:cNvPicPr>
          <p:nvPr/>
        </p:nvPicPr>
        <p:blipFill>
          <a:blip r:embed="rId3">
            <a:lum bright="10000" contrast="10000"/>
          </a:blip>
          <a:srcRect l="19970" r="9717" b="13867"/>
          <a:stretch>
            <a:fillRect/>
          </a:stretch>
        </p:blipFill>
        <p:spPr bwMode="auto">
          <a:xfrm>
            <a:off x="2428860" y="3143248"/>
            <a:ext cx="3500462" cy="3216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60139506_21-kartinkin-net-p-fon-dlya-prezentatsii-v-belorusskom-stile-22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lum bright="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43240" y="571480"/>
            <a:ext cx="30523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РЕФЛЕКСИЯ</a:t>
            </a:r>
            <a:endParaRPr lang="ru-RU" sz="4400" dirty="0"/>
          </a:p>
        </p:txBody>
      </p:sp>
      <p:pic>
        <p:nvPicPr>
          <p:cNvPr id="1025" name="Picture 1" descr="C:\Users\Samsung\Desktop\МИР КУКОЛ\r4ubXAYj9RA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b="13998"/>
          <a:stretch>
            <a:fillRect/>
          </a:stretch>
        </p:blipFill>
        <p:spPr bwMode="auto">
          <a:xfrm>
            <a:off x="2000232" y="1571612"/>
            <a:ext cx="5214974" cy="4465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60139506_21-kartinkin-net-p-fon-dlya-prezentatsii-v-belorusskom-stile-22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lum bright="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1746" name="Picture 2" descr="C:\Users\Samsung\Desktop\МИР КУКОЛ\6LDsBEG60gw.jpg"/>
          <p:cNvPicPr>
            <a:picLocks noChangeAspect="1" noChangeArrowheads="1"/>
          </p:cNvPicPr>
          <p:nvPr/>
        </p:nvPicPr>
        <p:blipFill>
          <a:blip r:embed="rId3" cstate="print"/>
          <a:srcRect l="8105" t="5336" r="9277"/>
          <a:stretch>
            <a:fillRect/>
          </a:stretch>
        </p:blipFill>
        <p:spPr bwMode="auto">
          <a:xfrm>
            <a:off x="1571604" y="1571612"/>
            <a:ext cx="6072230" cy="4609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728" y="642918"/>
            <a:ext cx="64972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Прими подарок от меня!</a:t>
            </a:r>
            <a:endParaRPr lang="ru-RU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Samsung\Desktop\МИР КУКОЛ\y2Ukhl1ec9A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Скриншот 08-06-2025 192456.jpg"/>
          <p:cNvPicPr>
            <a:picLocks noChangeAspect="1"/>
          </p:cNvPicPr>
          <p:nvPr/>
        </p:nvPicPr>
        <p:blipFill>
          <a:blip r:embed="rId3"/>
          <a:srcRect t="2518"/>
          <a:stretch>
            <a:fillRect/>
          </a:stretch>
        </p:blipFill>
        <p:spPr>
          <a:xfrm>
            <a:off x="6357950" y="3857628"/>
            <a:ext cx="2786050" cy="2765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60139506_21-kartinkin-net-p-fon-dlya-prezentatsii-v-belorusskom-stile-22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lum bright="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Скриншот 10-06-2025 222209.jpg"/>
          <p:cNvPicPr>
            <a:picLocks noChangeAspect="1"/>
          </p:cNvPicPr>
          <p:nvPr/>
        </p:nvPicPr>
        <p:blipFill>
          <a:blip r:embed="rId3">
            <a:lum contrast="20000"/>
          </a:blip>
          <a:srcRect t="-410"/>
          <a:stretch>
            <a:fillRect/>
          </a:stretch>
        </p:blipFill>
        <p:spPr>
          <a:xfrm>
            <a:off x="642910" y="357166"/>
            <a:ext cx="7827944" cy="60007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7224" y="785794"/>
            <a:ext cx="450059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большие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Samsung\Desktop\МИР КУКОЛ\vidy-kukol-na-rusi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60139506_21-kartinkin-net-p-fon-dlya-prezentatsii-v-belorusskom-stile-22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lum bright="10000" contrast="-10000"/>
          </a:blip>
          <a:stretch>
            <a:fillRect/>
          </a:stretch>
        </p:blipFill>
        <p:spPr>
          <a:xfrm>
            <a:off x="0" y="22860"/>
            <a:ext cx="9144000" cy="681228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71670" y="1357298"/>
          <a:ext cx="5143536" cy="3000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1714512"/>
                <a:gridCol w="1714512"/>
              </a:tblGrid>
              <a:tr h="1500198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C00000"/>
                          </a:solidFill>
                          <a:hlinkClick r:id="rId3" action="ppaction://hlinksldjump"/>
                        </a:rPr>
                        <a:t>1</a:t>
                      </a:r>
                      <a:endParaRPr lang="ru-RU" sz="6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C00000"/>
                          </a:solidFill>
                          <a:hlinkClick r:id="rId4" action="ppaction://hlinksldjump"/>
                        </a:rPr>
                        <a:t>2</a:t>
                      </a:r>
                      <a:endParaRPr lang="ru-RU" sz="6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C00000"/>
                          </a:solidFill>
                          <a:hlinkClick r:id="rId5" action="ppaction://hlinksldjump"/>
                        </a:rPr>
                        <a:t>3</a:t>
                      </a:r>
                      <a:endParaRPr lang="ru-RU" sz="6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500198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C00000"/>
                          </a:solidFill>
                          <a:hlinkClick r:id="rId6" action="ppaction://hlinksldjump"/>
                        </a:rPr>
                        <a:t>4</a:t>
                      </a:r>
                      <a:endParaRPr lang="ru-RU" sz="6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C00000"/>
                          </a:solidFill>
                          <a:hlinkClick r:id="rId7" action="ppaction://hlinksldjump"/>
                        </a:rPr>
                        <a:t>5</a:t>
                      </a:r>
                      <a:endParaRPr lang="ru-RU" sz="6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C00000"/>
                          </a:solidFill>
                          <a:hlinkClick r:id="rId8" action="ppaction://hlinksldjump"/>
                        </a:rPr>
                        <a:t>6</a:t>
                      </a:r>
                      <a:endParaRPr lang="ru-RU" sz="6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00166" y="500042"/>
            <a:ext cx="6344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ДАВАЙТЕ ПОЗНАКОМИМСЯ</a:t>
            </a:r>
            <a:endParaRPr lang="ru-RU" sz="4000" dirty="0"/>
          </a:p>
        </p:txBody>
      </p:sp>
      <p:pic>
        <p:nvPicPr>
          <p:cNvPr id="21507" name="Picture 3" descr="C:\Users\Samsung\Desktop\МИР КУКОЛ\4372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7554" y="4500570"/>
            <a:ext cx="2643206" cy="1806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Стрелка вправо 7">
            <a:hlinkClick r:id="rId10" action="ppaction://hlinksldjump"/>
          </p:cNvPr>
          <p:cNvSpPr/>
          <p:nvPr/>
        </p:nvSpPr>
        <p:spPr>
          <a:xfrm>
            <a:off x="6929454" y="5500702"/>
            <a:ext cx="85725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1660139506_21-kartinkin-net-p-fon-dlya-prezentatsii-v-belorusskom-stile-22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lum bright="10000" contrast="-10000"/>
          </a:blip>
          <a:stretch>
            <a:fillRect/>
          </a:stretch>
        </p:blipFill>
        <p:spPr>
          <a:xfrm>
            <a:off x="0" y="22860"/>
            <a:ext cx="9144000" cy="6812280"/>
          </a:xfrm>
          <a:prstGeom prst="rect">
            <a:avLst/>
          </a:prstGeom>
        </p:spPr>
      </p:pic>
      <p:sp>
        <p:nvSpPr>
          <p:cNvPr id="5122" name="AutoShape 2" descr="https://cdn.culture.ru/images/9ff1ec75-a262-56d9-869e-8ebf49d0c7d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57488" y="357166"/>
            <a:ext cx="30434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ДЕСЯТИРУЧКА</a:t>
            </a:r>
            <a:endParaRPr lang="ru-RU" sz="3600" dirty="0"/>
          </a:p>
        </p:txBody>
      </p:sp>
      <p:pic>
        <p:nvPicPr>
          <p:cNvPr id="15" name="Рисунок 14" descr="2a161462-ceb3-57c9-99c1-7dda4fa1070e.jp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rcRect l="8578" r="15612"/>
          <a:stretch>
            <a:fillRect/>
          </a:stretch>
        </p:blipFill>
        <p:spPr>
          <a:xfrm>
            <a:off x="3357554" y="3000372"/>
            <a:ext cx="2786082" cy="2757341"/>
          </a:xfrm>
          <a:prstGeom prst="rect">
            <a:avLst/>
          </a:prstGeom>
        </p:spPr>
      </p:pic>
      <p:pic>
        <p:nvPicPr>
          <p:cNvPr id="5124" name="Picture 4" descr="C:\Users\Samsung\Desktop\МИР КУКОЛ\5b0a7ce5b8f3b4a421ec9a07265a9296.jpg"/>
          <p:cNvPicPr>
            <a:picLocks noChangeAspect="1" noChangeArrowheads="1"/>
          </p:cNvPicPr>
          <p:nvPr/>
        </p:nvPicPr>
        <p:blipFill>
          <a:blip r:embed="rId4"/>
          <a:srcRect l="6363" t="7647" r="6363" b="5000"/>
          <a:stretch>
            <a:fillRect/>
          </a:stretch>
        </p:blipFill>
        <p:spPr bwMode="auto">
          <a:xfrm>
            <a:off x="6429388" y="2792754"/>
            <a:ext cx="2428892" cy="3757179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571472" y="1142984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Кукла </a:t>
            </a:r>
            <a:r>
              <a:rPr lang="ru-RU" sz="24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Десятиручка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помогала девушке или молодухе (девушка, которая недавно вышла замуж) в хозяйстве. Такую куклу часто дарили на свадьбу, чтобы женщина все успевала, и все у нее ладилось.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C:\Users\Samsung\Desktop\МИР КУКОЛ\e403453d-988c-57b7-9c21-6972f290937e.jpg"/>
          <p:cNvPicPr>
            <a:picLocks noChangeAspect="1" noChangeArrowheads="1"/>
          </p:cNvPicPr>
          <p:nvPr/>
        </p:nvPicPr>
        <p:blipFill>
          <a:blip r:embed="rId5"/>
          <a:srcRect l="23633" r="21435"/>
          <a:stretch>
            <a:fillRect/>
          </a:stretch>
        </p:blipFill>
        <p:spPr bwMode="auto">
          <a:xfrm>
            <a:off x="428596" y="3214686"/>
            <a:ext cx="2571768" cy="3200400"/>
          </a:xfrm>
          <a:prstGeom prst="rect">
            <a:avLst/>
          </a:prstGeom>
          <a:noFill/>
        </p:spPr>
      </p:pic>
      <p:sp>
        <p:nvSpPr>
          <p:cNvPr id="20" name="Стрелка вправо 19">
            <a:hlinkClick r:id="rId6" action="ppaction://hlinksldjump"/>
          </p:cNvPr>
          <p:cNvSpPr/>
          <p:nvPr/>
        </p:nvSpPr>
        <p:spPr>
          <a:xfrm>
            <a:off x="4357686" y="5929330"/>
            <a:ext cx="785818" cy="3571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60139506_21-kartinkin-net-p-fon-dlya-prezentatsii-v-belorusskom-stile-22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lum bright="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86116" y="428604"/>
            <a:ext cx="23759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ЗЕРНУШКА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142984"/>
            <a:ext cx="8286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Кукла, которая символизировала достаток в доме, была своего рода оберегом семьи.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Делали эту куклу после сбора урожая.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 кукла символизировала достаток, благополучие в семье. 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Samsung\Desktop\МИР КУКОЛ\179abf3e-10b9-5fed-8772-955c4e50e177.jpg"/>
          <p:cNvPicPr>
            <a:picLocks noChangeAspect="1" noChangeArrowheads="1"/>
          </p:cNvPicPr>
          <p:nvPr/>
        </p:nvPicPr>
        <p:blipFill>
          <a:blip r:embed="rId3"/>
          <a:srcRect t="12766"/>
          <a:stretch>
            <a:fillRect/>
          </a:stretch>
        </p:blipFill>
        <p:spPr bwMode="auto">
          <a:xfrm>
            <a:off x="1928794" y="3000372"/>
            <a:ext cx="5286412" cy="3251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572396" y="5715016"/>
            <a:ext cx="785818" cy="3571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60139506_21-kartinkin-net-p-fon-dlya-prezentatsii-v-belorusskom-stile-22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lum bright="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86116" y="428604"/>
            <a:ext cx="2510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МЕТЛУШКА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142984"/>
            <a:ext cx="7929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Считалось, что куклой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Метлушкой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выметать дурное из дома (неприятности, болезни, плохую энергетику) и вметать хорошее в дом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(здоровье, достаток, успех).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Samsung\Desktop\МИР КУКОЛ\7f6f8a48e3aeebc9d3c84350c3ma--kukly-i-igrushki-narodnaya-kukla-obereg-metlushka.jpg"/>
          <p:cNvPicPr>
            <a:picLocks noChangeAspect="1" noChangeArrowheads="1"/>
          </p:cNvPicPr>
          <p:nvPr/>
        </p:nvPicPr>
        <p:blipFill>
          <a:blip r:embed="rId3"/>
          <a:srcRect l="14375" t="11250"/>
          <a:stretch>
            <a:fillRect/>
          </a:stretch>
        </p:blipFill>
        <p:spPr bwMode="auto">
          <a:xfrm>
            <a:off x="5857884" y="2786058"/>
            <a:ext cx="2143140" cy="3332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Samsung\Desktop\МИР КУКОЛ\9cb495ad-cc96-59ad-849d-28f7050a676c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t="11912" b="10972"/>
          <a:stretch>
            <a:fillRect/>
          </a:stretch>
        </p:blipFill>
        <p:spPr bwMode="auto">
          <a:xfrm>
            <a:off x="642910" y="2857496"/>
            <a:ext cx="4088780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Стрелка вправо 11">
            <a:hlinkClick r:id="rId5" action="ppaction://hlinksldjump"/>
          </p:cNvPr>
          <p:cNvSpPr/>
          <p:nvPr/>
        </p:nvSpPr>
        <p:spPr>
          <a:xfrm>
            <a:off x="6572264" y="6215082"/>
            <a:ext cx="785818" cy="3571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60139506_21-kartinkin-net-p-fon-dlya-prezentatsii-v-belorusskom-stile-22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lum bright="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28926" y="571480"/>
            <a:ext cx="3235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КОЛОКОЛЬЧИК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142984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1214422"/>
            <a:ext cx="7429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Куколка - весёлая, задорная, приносит в дом радость и веселье. Это оберег хорошего настроения. Даря Колокольчик, человек желает своему другу получать только хорошие известия и поддерживает в нём радостное и веселое настроение.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Samsung\Desktop\МИР КУКОЛ\5204036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214686"/>
            <a:ext cx="5300554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Стрелка вправо 9">
            <a:hlinkClick r:id="rId4" action="ppaction://hlinksldjump"/>
          </p:cNvPr>
          <p:cNvSpPr/>
          <p:nvPr/>
        </p:nvSpPr>
        <p:spPr>
          <a:xfrm>
            <a:off x="7572396" y="5500702"/>
            <a:ext cx="785818" cy="3571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60139506_21-kartinkin-net-p-fon-dlya-prezentatsii-v-belorusskom-stile-22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lum bright="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86116" y="428604"/>
            <a:ext cx="26918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СТОЛБУШКА</a:t>
            </a:r>
            <a:endParaRPr lang="ru-RU" sz="3600" dirty="0"/>
          </a:p>
        </p:txBody>
      </p:sp>
      <p:pic>
        <p:nvPicPr>
          <p:cNvPr id="23554" name="Picture 2" descr="C:\Users\Samsung\Desktop\МИР КУКОЛ\2f7fc63d-0a08-5fa6-a6e4-1f59f1ce79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714752"/>
            <a:ext cx="5048232" cy="2839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857224" y="1071546"/>
            <a:ext cx="77153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Куколка  являлась неотъемлемым атрибутом, относящимся к традициям и приметам славянской и языческой магии. Её использовали в качестве оберега для дома и его жителей. Считалось, что такая кукла убережёт жилище от злого глаза и недобрых помыслов. Хозяева могли в любое время поплакаться </a:t>
            </a:r>
            <a:r>
              <a:rPr lang="ru-RU" sz="2000" dirty="0" err="1" smtClean="0">
                <a:solidFill>
                  <a:srgbClr val="002060"/>
                </a:solidFill>
              </a:rPr>
              <a:t>Столбушке</a:t>
            </a:r>
            <a:r>
              <a:rPr lang="ru-RU" sz="2000" dirty="0" smtClean="0">
                <a:solidFill>
                  <a:srgbClr val="002060"/>
                </a:solidFill>
              </a:rPr>
              <a:t> о наболевшем, излить ей душу, после чего всегда находился правильный выход из любой затруднительной ситуации. Куколка также служила защитой для младенцев.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0" name="Стрелка вправо 9">
            <a:hlinkClick r:id="rId4" action="ppaction://hlinksldjump"/>
          </p:cNvPr>
          <p:cNvSpPr/>
          <p:nvPr/>
        </p:nvSpPr>
        <p:spPr>
          <a:xfrm>
            <a:off x="7858148" y="5357826"/>
            <a:ext cx="785818" cy="3571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298</Words>
  <PresentationFormat>Экран (4:3)</PresentationFormat>
  <Paragraphs>49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Samsung</cp:lastModifiedBy>
  <cp:revision>65</cp:revision>
  <dcterms:created xsi:type="dcterms:W3CDTF">2025-06-08T11:59:28Z</dcterms:created>
  <dcterms:modified xsi:type="dcterms:W3CDTF">2025-06-10T19:23:31Z</dcterms:modified>
</cp:coreProperties>
</file>