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77" r:id="rId3"/>
    <p:sldId id="278" r:id="rId4"/>
    <p:sldId id="263" r:id="rId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 varScale="1">
        <p:scale>
          <a:sx n="82" d="100"/>
          <a:sy n="82" d="100"/>
        </p:scale>
        <p:origin x="1603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05EEDD-E0A3-4C77-BBF0-48509CF5D6B1}" type="datetimeFigureOut">
              <a:rPr lang="ru-RU" smtClean="0"/>
              <a:t>27.07.2025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E0A48-4BD3-4729-B88A-D5713F4E14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067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66539-46AD-48AA-A910-643B81FC80D3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0215-C5AD-45A8-98D0-AEA1E32280E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5652D-40B5-4690-80F8-E6D700F47333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D0319-B1F4-437B-88B4-A7B961BDA8E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10E16-B667-4337-A453-C9AF65F05641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D52C8-8DEE-4664-AD40-B5C484E7C73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D4622-1BB0-4322-9788-D577B1BFA934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672F9-CF8C-4CEA-8547-FDAB1CAA519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E6E44-7AE7-4E8B-9E02-D3AC2D88F913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3684B-8F88-4B15-BC74-5B3286488BD7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C7B8C-AFE4-4DA5-B81F-342EFB380134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8E446-F3E2-431C-B99E-8CBA10C2BE95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6ED4A-EB72-4DE1-A231-8822FE8CD2EE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1E93-2B0B-491B-9C84-68D2C6FCFF5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0DAA2-2D93-4A25-B30F-A33A14CFACC9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FEA81-246A-462F-9DE4-63E8DF6229FF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30D4D-B52C-42B6-9422-4B0867F8A9E1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96C1-E0A7-437E-9118-FEDE3B61E19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FBF6ED-5D4A-4361-9D20-FE28E166A3AF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F8E1A-9649-48A6-8706-E51D09876DF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BB135-0E22-4F17-9A37-EDF52E8B96EA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26FA6-C8A5-42D2-832F-F8DC1876A2A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  <a:endParaRPr lang="fr-CA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180040-2DB1-472C-A6C2-5F0331FFD72C}" type="datetimeFigureOut">
              <a:rPr lang="fr-FR"/>
              <a:pPr>
                <a:defRPr/>
              </a:pPr>
              <a:t>27/07/2025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0BE0C4-D136-411C-81AD-41027B125D6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7768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«Если вы хотите изменить что-то малое в своей жизни,  тогда измените свое отношение и поведение, если хотите произвести большие, весомые перемены, тогда вам нужно изменить свое мышление».</a:t>
            </a:r>
          </a:p>
          <a:p>
            <a:pPr algn="r"/>
            <a:r>
              <a:rPr lang="ru-RU" sz="2000" b="1" dirty="0" err="1"/>
              <a:t>А.Энштейн</a:t>
            </a:r>
            <a:endParaRPr lang="ru-RU" sz="2000" b="1" dirty="0"/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Занятие с педагогами по теме: «Позитивное мышление». </a:t>
            </a: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  <a:p>
            <a:pPr algn="ctr"/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593467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МОУ </a:t>
            </a:r>
            <a:r>
              <a:rPr lang="ru-RU" b="1" dirty="0" err="1"/>
              <a:t>Брейтовская</a:t>
            </a:r>
            <a:r>
              <a:rPr lang="ru-RU" b="1" dirty="0"/>
              <a:t> СОШ</a:t>
            </a:r>
          </a:p>
          <a:p>
            <a:pPr algn="ctr"/>
            <a:r>
              <a:rPr lang="ru-RU" b="1" dirty="0"/>
              <a:t>Педагог-психолог: Ухова О.С., </a:t>
            </a:r>
          </a:p>
          <a:p>
            <a:pPr algn="ctr"/>
            <a:r>
              <a:rPr lang="ru-RU" b="1" dirty="0"/>
              <a:t>2024год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0275B2-1AC1-4470-BE45-693692664E59}"/>
              </a:ext>
            </a:extLst>
          </p:cNvPr>
          <p:cNvSpPr txBox="1"/>
          <p:nvPr/>
        </p:nvSpPr>
        <p:spPr>
          <a:xfrm>
            <a:off x="3630116" y="1412776"/>
            <a:ext cx="5400600" cy="52322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Три составляющие позитивного мышления</a:t>
            </a: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sz="2000" dirty="0"/>
              <a:t>1.Позитивное убеждение (убеждающие высказывания с акцентом на то, что человек желает иметь, вербальная формула).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2.Позитивный настрой – вера в собственный успех.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3.Позитивное восприятие – видение событий или явлений в позитивном ключе.</a:t>
            </a:r>
          </a:p>
          <a:p>
            <a:pPr algn="ctr"/>
            <a:endParaRPr lang="ru-RU" sz="2000" dirty="0"/>
          </a:p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88214B-8262-43BE-ACF3-C13C13577589}"/>
              </a:ext>
            </a:extLst>
          </p:cNvPr>
          <p:cNvPicPr/>
          <p:nvPr/>
        </p:nvPicPr>
        <p:blipFill rotWithShape="1">
          <a:blip r:embed="rId2"/>
          <a:srcRect l="19498" t="30331" r="48305" b="26111"/>
          <a:stretch/>
        </p:blipFill>
        <p:spPr bwMode="auto">
          <a:xfrm>
            <a:off x="146752" y="1412776"/>
            <a:ext cx="3348372" cy="26642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11C3280-2830-4435-90E6-56B7C8EB436E}"/>
              </a:ext>
            </a:extLst>
          </p:cNvPr>
          <p:cNvPicPr/>
          <p:nvPr/>
        </p:nvPicPr>
        <p:blipFill rotWithShape="1">
          <a:blip r:embed="rId3"/>
          <a:srcRect l="26809" t="21209" r="34837" b="22006"/>
          <a:stretch/>
        </p:blipFill>
        <p:spPr bwMode="auto">
          <a:xfrm>
            <a:off x="215874" y="4221089"/>
            <a:ext cx="3311652" cy="242388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3A1074-A84D-4F75-B18F-B7FB85320760}"/>
              </a:ext>
            </a:extLst>
          </p:cNvPr>
          <p:cNvSpPr txBox="1"/>
          <p:nvPr/>
        </p:nvSpPr>
        <p:spPr>
          <a:xfrm>
            <a:off x="146752" y="213022"/>
            <a:ext cx="8883964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rgbClr val="C00000"/>
                </a:solidFill>
              </a:rPr>
              <a:t>Позитивное мышление </a:t>
            </a:r>
            <a:r>
              <a:rPr lang="ru-RU" sz="2000" dirty="0"/>
              <a:t>– это подход к жизни, характеризующийся оптимистичным взглядом на мир, сосредоточением на хороших аспектах ситуаций и верой в собственные силы.</a:t>
            </a:r>
          </a:p>
        </p:txBody>
      </p:sp>
    </p:spTree>
    <p:extLst>
      <p:ext uri="{BB962C8B-B14F-4D97-AF65-F5344CB8AC3E}">
        <p14:creationId xmlns:p14="http://schemas.microsoft.com/office/powerpoint/2010/main" val="1672866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3840CE-042A-4DAF-BCA0-53282A2CFDC2}"/>
              </a:ext>
            </a:extLst>
          </p:cNvPr>
          <p:cNvSpPr txBox="1"/>
          <p:nvPr/>
        </p:nvSpPr>
        <p:spPr>
          <a:xfrm>
            <a:off x="179510" y="112185"/>
            <a:ext cx="8856985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Игра «Гороскоп эмоций»</a:t>
            </a:r>
            <a:endParaRPr lang="ru-RU" dirty="0">
              <a:solidFill>
                <a:srgbClr val="C00000"/>
              </a:solidFill>
            </a:endParaRPr>
          </a:p>
          <a:p>
            <a:r>
              <a:rPr lang="ru-RU" b="1" i="1" dirty="0"/>
              <a:t>Инструкция:</a:t>
            </a:r>
            <a:r>
              <a:rPr lang="ru-RU" dirty="0"/>
              <a:t> «Выберите, пожалуйста, 1 предмет, который вам больше всего понравился или привлек ваше внимание. </a:t>
            </a:r>
          </a:p>
          <a:p>
            <a:endParaRPr lang="ru-RU" dirty="0"/>
          </a:p>
        </p:txBody>
      </p:sp>
      <p:pic>
        <p:nvPicPr>
          <p:cNvPr id="1028" name="Picture 4" descr="Более 26 600 работ на тему «перо для письма»: стоковые фото ...">
            <a:extLst>
              <a:ext uri="{FF2B5EF4-FFF2-40B4-BE49-F238E27FC236}">
                <a16:creationId xmlns:a16="http://schemas.microsoft.com/office/drawing/2014/main" id="{4AABA0F5-A21F-4B2B-A5D0-E4D6C9EEB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58" y="1355366"/>
            <a:ext cx="1152127" cy="120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8A057D5-9A6E-4708-840D-B29FBDCC3C3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3" y="2648296"/>
            <a:ext cx="1152127" cy="12063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751327F-D4D0-4DA2-AD88-7263D0D8C08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70537"/>
            <a:ext cx="1152127" cy="1101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31D688D-386C-4CF8-9A04-8781A7FAF75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5511154"/>
            <a:ext cx="1152128" cy="120032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C1B5A9-0BCB-4F8D-80C4-51613E8EFA1A}"/>
              </a:ext>
            </a:extLst>
          </p:cNvPr>
          <p:cNvSpPr txBox="1"/>
          <p:nvPr/>
        </p:nvSpPr>
        <p:spPr>
          <a:xfrm>
            <a:off x="1481148" y="1355367"/>
            <a:ext cx="751559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Вы выбрали перо! Вы легки на подъем; общительные, хорошие слушатели; нежные и ласковые, впечатлительные и тонкие натуры; готовы любого поддержать в трудную минуту и рассмешить, поднять настроение; вы с чувством юмора.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0E26B9-99A4-4481-9E3F-02B4DA41F5BA}"/>
              </a:ext>
            </a:extLst>
          </p:cNvPr>
          <p:cNvSpPr txBox="1"/>
          <p:nvPr/>
        </p:nvSpPr>
        <p:spPr>
          <a:xfrm>
            <a:off x="1487639" y="2648296"/>
            <a:ext cx="7483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стеклянный камешек (бусинку) – у вас всегда все гладко, да сладко; вы открыты душой, легки в общении, гибкие натуры; не подвержены чужому влиянию; гламурные, изящные и хорошо разбираетесь в моде.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AAD76C-C51B-4EBF-ADCF-3F2566273C1A}"/>
              </a:ext>
            </a:extLst>
          </p:cNvPr>
          <p:cNvSpPr txBox="1"/>
          <p:nvPr/>
        </p:nvSpPr>
        <p:spPr>
          <a:xfrm>
            <a:off x="1506709" y="4021054"/>
            <a:ext cx="7483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мячики-ежики – вы загадочные и привлекательные натуры; шустрые, энергичные и веселые; не даете себя в обиду, можете постоять за себя; заботитесь о своем драгоценном здоровье; вы легко справляетесь с любой ситуацией, всегда найдете выход.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FA9F41-4419-4420-A0EE-2A6A93D4D372}"/>
              </a:ext>
            </a:extLst>
          </p:cNvPr>
          <p:cNvSpPr txBox="1"/>
          <p:nvPr/>
        </p:nvSpPr>
        <p:spPr>
          <a:xfrm>
            <a:off x="1514397" y="5511153"/>
            <a:ext cx="748333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 цветные шарики – это значит, что вы веселые и бодрые, жизнерадостные и энергичные; открытые, добрые и доверчивые; общительные; вы всегда впереди, стремитесь к победе; вас везде замечают; с вами вместе – всегда праздник, вы душа компании.</a:t>
            </a:r>
          </a:p>
        </p:txBody>
      </p:sp>
    </p:spTree>
    <p:extLst>
      <p:ext uri="{BB962C8B-B14F-4D97-AF65-F5344CB8AC3E}">
        <p14:creationId xmlns:p14="http://schemas.microsoft.com/office/powerpoint/2010/main" val="378984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2C70C3D-6D8F-4FFE-A21B-711116B5FC02}"/>
              </a:ext>
            </a:extLst>
          </p:cNvPr>
          <p:cNvPicPr/>
          <p:nvPr/>
        </p:nvPicPr>
        <p:blipFill rotWithShape="1">
          <a:blip r:embed="rId2"/>
          <a:srcRect l="32325" t="36260" r="52025" b="32953"/>
          <a:stretch/>
        </p:blipFill>
        <p:spPr bwMode="auto">
          <a:xfrm>
            <a:off x="190288" y="3429000"/>
            <a:ext cx="2244202" cy="20882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49F4790-B360-46D4-A1E2-99A3BD31B97B}"/>
              </a:ext>
            </a:extLst>
          </p:cNvPr>
          <p:cNvPicPr/>
          <p:nvPr/>
        </p:nvPicPr>
        <p:blipFill rotWithShape="1">
          <a:blip r:embed="rId3"/>
          <a:srcRect l="25911" t="43329" r="61903" b="36602"/>
          <a:stretch/>
        </p:blipFill>
        <p:spPr bwMode="auto">
          <a:xfrm>
            <a:off x="251520" y="140031"/>
            <a:ext cx="2182970" cy="19208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F970B3-F2F1-47CD-9725-5CA1756FA3CD}"/>
              </a:ext>
            </a:extLst>
          </p:cNvPr>
          <p:cNvSpPr txBox="1"/>
          <p:nvPr/>
        </p:nvSpPr>
        <p:spPr>
          <a:xfrm>
            <a:off x="180450" y="2159033"/>
            <a:ext cx="225404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Оптимист</a:t>
            </a:r>
          </a:p>
          <a:p>
            <a:pPr algn="ctr"/>
            <a:r>
              <a:rPr lang="ru-RU" sz="2000" dirty="0"/>
              <a:t>(позитивный тип мышления)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370F62-A932-4EF8-A978-59F9DAFDE3E1}"/>
              </a:ext>
            </a:extLst>
          </p:cNvPr>
          <p:cNvSpPr txBox="1"/>
          <p:nvPr/>
        </p:nvSpPr>
        <p:spPr>
          <a:xfrm>
            <a:off x="2555776" y="140031"/>
            <a:ext cx="6389011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− поиск преимуществ во всем; </a:t>
            </a:r>
          </a:p>
          <a:p>
            <a:r>
              <a:rPr lang="ru-RU" sz="1600" dirty="0"/>
              <a:t>− большой интерес к получению новой информации;</a:t>
            </a:r>
          </a:p>
          <a:p>
            <a:r>
              <a:rPr lang="ru-RU" sz="1600" dirty="0"/>
              <a:t> − неугомонное стремление улучшать свою жизнь; </a:t>
            </a:r>
          </a:p>
          <a:p>
            <a:r>
              <a:rPr lang="ru-RU" sz="1600" dirty="0"/>
              <a:t>- создание идей, планирование; </a:t>
            </a:r>
          </a:p>
          <a:p>
            <a:r>
              <a:rPr lang="ru-RU" sz="1600" dirty="0"/>
              <a:t>− стремление много работать ради достижения поставленных целей;</a:t>
            </a:r>
          </a:p>
          <a:p>
            <a:r>
              <a:rPr lang="ru-RU" sz="1600" dirty="0"/>
              <a:t> − нейтральное и позитивное отношение к окружающим людям; </a:t>
            </a:r>
          </a:p>
          <a:p>
            <a:r>
              <a:rPr lang="ru-RU" sz="1600" dirty="0"/>
              <a:t>− наблюдение за успешными людьми, благодаря чему учитывается их опыт и знания; </a:t>
            </a:r>
          </a:p>
          <a:p>
            <a:r>
              <a:rPr lang="ru-RU" sz="1600" dirty="0"/>
              <a:t>− спокойное отношение к своим достижениям; </a:t>
            </a:r>
          </a:p>
          <a:p>
            <a:r>
              <a:rPr lang="ru-RU" sz="1600" dirty="0"/>
              <a:t>− щедрость в эмоциональном и материальном плане (с соблюдением чувства меры).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2E408-A889-4C41-8E7E-BCA51CF51CBB}"/>
              </a:ext>
            </a:extLst>
          </p:cNvPr>
          <p:cNvSpPr txBox="1"/>
          <p:nvPr/>
        </p:nvSpPr>
        <p:spPr>
          <a:xfrm>
            <a:off x="2555776" y="3408127"/>
            <a:ext cx="6397936" cy="329320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− стремление жить привычным образом жизни; </a:t>
            </a:r>
          </a:p>
          <a:p>
            <a:r>
              <a:rPr lang="ru-RU" sz="1600" dirty="0"/>
              <a:t>− поиск отрицательных сторон во всем новом;</a:t>
            </a:r>
          </a:p>
          <a:p>
            <a:r>
              <a:rPr lang="ru-RU" sz="1600" dirty="0"/>
              <a:t> − отсутствие желания получать новую информацию; </a:t>
            </a:r>
          </a:p>
          <a:p>
            <a:r>
              <a:rPr lang="ru-RU" sz="1600" dirty="0"/>
              <a:t>− тяга к ностальгии;</a:t>
            </a:r>
          </a:p>
          <a:p>
            <a:r>
              <a:rPr lang="ru-RU" sz="1600" dirty="0"/>
              <a:t> − ожидание более тяжелого времени и подготовка к нему; </a:t>
            </a:r>
          </a:p>
          <a:p>
            <a:r>
              <a:rPr lang="ru-RU" sz="1600" dirty="0"/>
              <a:t>− выявление подвохов в своих и чужих успехах; </a:t>
            </a:r>
          </a:p>
          <a:p>
            <a:r>
              <a:rPr lang="ru-RU" sz="1600" dirty="0"/>
              <a:t>− хочется получить все и сразу, при этом ничего не делать; </a:t>
            </a:r>
          </a:p>
          <a:p>
            <a:r>
              <a:rPr lang="ru-RU" sz="1600" dirty="0"/>
              <a:t>− негативное отношение к окружающим людям и нежелание сотрудничать; </a:t>
            </a:r>
          </a:p>
          <a:p>
            <a:r>
              <a:rPr lang="ru-RU" sz="1600" dirty="0"/>
              <a:t>− отсутствие в настоящей жизни положительных сторон;</a:t>
            </a:r>
          </a:p>
          <a:p>
            <a:r>
              <a:rPr lang="ru-RU" sz="1600" dirty="0"/>
              <a:t> − наличие весомых объяснений того, почему невозможно улучшить жизнь; </a:t>
            </a:r>
          </a:p>
          <a:p>
            <a:r>
              <a:rPr lang="ru-RU" sz="1600" dirty="0"/>
              <a:t>− скупость в материальном и эмоциональном плане.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8C2839-0636-48A1-8BF8-995FE9806336}"/>
              </a:ext>
            </a:extLst>
          </p:cNvPr>
          <p:cNvSpPr txBox="1"/>
          <p:nvPr/>
        </p:nvSpPr>
        <p:spPr>
          <a:xfrm>
            <a:off x="190288" y="5685673"/>
            <a:ext cx="2244202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C00000"/>
                </a:solidFill>
              </a:rPr>
              <a:t>Пессимист</a:t>
            </a:r>
          </a:p>
          <a:p>
            <a:pPr algn="ctr"/>
            <a:r>
              <a:rPr lang="ru-RU" sz="2000" dirty="0"/>
              <a:t>(негативный тип мышления)</a:t>
            </a:r>
          </a:p>
        </p:txBody>
      </p:sp>
    </p:spTree>
    <p:extLst>
      <p:ext uri="{BB962C8B-B14F-4D97-AF65-F5344CB8AC3E}">
        <p14:creationId xmlns:p14="http://schemas.microsoft.com/office/powerpoint/2010/main" val="3621325902"/>
      </p:ext>
    </p:extLst>
  </p:cSld>
  <p:clrMapOvr>
    <a:masterClrMapping/>
  </p:clrMapOvr>
</p:sld>
</file>

<file path=ppt/theme/theme1.xml><?xml version="1.0" encoding="utf-8"?>
<a:theme xmlns:a="http://schemas.openxmlformats.org/drawingml/2006/main" name="13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139</Template>
  <TotalTime>1049</TotalTime>
  <Words>519</Words>
  <Application>Microsoft Office PowerPoint</Application>
  <PresentationFormat>Экран (4:3)</PresentationFormat>
  <Paragraphs>46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139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МОУ Брейтовская сош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педагог-психолог</dc:creator>
  <cp:lastModifiedBy>User</cp:lastModifiedBy>
  <cp:revision>37</cp:revision>
  <dcterms:created xsi:type="dcterms:W3CDTF">2012-01-23T06:52:31Z</dcterms:created>
  <dcterms:modified xsi:type="dcterms:W3CDTF">2025-07-27T20:00:45Z</dcterms:modified>
</cp:coreProperties>
</file>