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85" r:id="rId6"/>
    <p:sldId id="282" r:id="rId7"/>
    <p:sldId id="283" r:id="rId8"/>
    <p:sldId id="263" r:id="rId9"/>
    <p:sldId id="286" r:id="rId10"/>
    <p:sldId id="293" r:id="rId11"/>
    <p:sldId id="261" r:id="rId12"/>
    <p:sldId id="264" r:id="rId13"/>
    <p:sldId id="262" r:id="rId14"/>
    <p:sldId id="266" r:id="rId15"/>
    <p:sldId id="267" r:id="rId16"/>
    <p:sldId id="268" r:id="rId17"/>
    <p:sldId id="269" r:id="rId18"/>
    <p:sldId id="272" r:id="rId19"/>
    <p:sldId id="270" r:id="rId20"/>
    <p:sldId id="271" r:id="rId21"/>
    <p:sldId id="273" r:id="rId22"/>
    <p:sldId id="288" r:id="rId23"/>
    <p:sldId id="277" r:id="rId24"/>
    <p:sldId id="278" r:id="rId25"/>
    <p:sldId id="279" r:id="rId26"/>
    <p:sldId id="289" r:id="rId27"/>
    <p:sldId id="290" r:id="rId28"/>
    <p:sldId id="291" r:id="rId29"/>
    <p:sldId id="292" r:id="rId30"/>
    <p:sldId id="294" r:id="rId31"/>
    <p:sldId id="295" r:id="rId32"/>
    <p:sldId id="296" r:id="rId33"/>
    <p:sldId id="297" r:id="rId34"/>
    <p:sldId id="298" r:id="rId35"/>
    <p:sldId id="299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F7A-54F7-41F8-BB66-37EEE51CF0CA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D2AA-92F8-478B-8876-EC84B5DDC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59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F7A-54F7-41F8-BB66-37EEE51CF0CA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D2AA-92F8-478B-8876-EC84B5DDC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94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F7A-54F7-41F8-BB66-37EEE51CF0CA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D2AA-92F8-478B-8876-EC84B5DDC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68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F7A-54F7-41F8-BB66-37EEE51CF0CA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D2AA-92F8-478B-8876-EC84B5DDC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26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F7A-54F7-41F8-BB66-37EEE51CF0CA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D2AA-92F8-478B-8876-EC84B5DDC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34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F7A-54F7-41F8-BB66-37EEE51CF0CA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D2AA-92F8-478B-8876-EC84B5DDC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91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F7A-54F7-41F8-BB66-37EEE51CF0CA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D2AA-92F8-478B-8876-EC84B5DDC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795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F7A-54F7-41F8-BB66-37EEE51CF0CA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D2AA-92F8-478B-8876-EC84B5DDC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53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F7A-54F7-41F8-BB66-37EEE51CF0CA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D2AA-92F8-478B-8876-EC84B5DDC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02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F7A-54F7-41F8-BB66-37EEE51CF0CA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D2AA-92F8-478B-8876-EC84B5DDC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96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F7A-54F7-41F8-BB66-37EEE51CF0CA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D2AA-92F8-478B-8876-EC84B5DDC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71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9F7A-54F7-41F8-BB66-37EEE51CF0CA}" type="datetimeFigureOut">
              <a:rPr lang="ru-RU" smtClean="0"/>
              <a:pPr/>
              <a:t>07.07.2025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4D2AA-92F8-478B-8876-EC84B5DDC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16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0" y="4350327"/>
            <a:ext cx="3526415" cy="25076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8010" y="294562"/>
            <a:ext cx="1049838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Кейс</a:t>
            </a:r>
          </a:p>
          <a:p>
            <a:pPr algn="ctr"/>
            <a:r>
              <a:rPr lang="ru-RU" sz="60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«Когда добавлять грибы?»</a:t>
            </a:r>
            <a:endParaRPr lang="ru-RU" sz="6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4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0" y="4350327"/>
            <a:ext cx="3526415" cy="2507673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28920" y="139700"/>
            <a:ext cx="11347648" cy="31438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 Ученики должны найти ошибки в написаниях слов с Н и НН в причастиях и отглагольных прилагательных в обоих рецептах. 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команда направляет учителю в конверте. Если он верен – ученики приступают ко следующему заданию. Если нет – продолжают работать над этим, доделывая его до конца.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педагог организует обмен мнения о причинах ошибок в текстах рецептов, а также о влиянии зависимого слова на написание Н и НН в причастиях и прилагательных. </a:t>
            </a:r>
          </a:p>
        </p:txBody>
      </p:sp>
    </p:spTree>
    <p:extLst>
      <p:ext uri="{BB962C8B-B14F-4D97-AF65-F5344CB8AC3E}">
        <p14:creationId xmlns:p14="http://schemas.microsoft.com/office/powerpoint/2010/main" xmlns="" val="17282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0" y="4350327"/>
            <a:ext cx="3526415" cy="25076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0236" y="1380257"/>
            <a:ext cx="112937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Илья решил узнать в школьной столовой, какие продукты используются для приготовления блюд школьников, а также информацию о том, что из них можно приготовить. Этот материал станет основой для репортажа. Помогите Илье правильно их назвать, используя причастия и отглагольные прилагательные.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8743" y="179928"/>
            <a:ext cx="52982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Задание 3.</a:t>
            </a:r>
            <a:endParaRPr lang="ru-RU" sz="72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8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0" y="4350327"/>
            <a:ext cx="3526415" cy="25076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7977" y="179928"/>
            <a:ext cx="73997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Составим меню</a:t>
            </a:r>
            <a:endParaRPr lang="ru-RU" sz="72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017" y="1749788"/>
            <a:ext cx="7662317" cy="510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0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0" y="4350327"/>
            <a:ext cx="3526415" cy="25076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37" t="11717" r="-437" b="13839"/>
          <a:stretch/>
        </p:blipFill>
        <p:spPr>
          <a:xfrm>
            <a:off x="4871173" y="2214985"/>
            <a:ext cx="5769120" cy="46430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7977" y="179928"/>
            <a:ext cx="73997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Составим меню</a:t>
            </a:r>
            <a:endParaRPr lang="ru-RU" sz="72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9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7977" y="179928"/>
            <a:ext cx="73997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Составим меню</a:t>
            </a:r>
            <a:endParaRPr lang="ru-RU" sz="72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327"/>
            <a:ext cx="3526415" cy="2507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746" y="1956088"/>
            <a:ext cx="7620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0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7977" y="179928"/>
            <a:ext cx="73997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Составим меню</a:t>
            </a:r>
            <a:endParaRPr lang="ru-RU" sz="72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327"/>
            <a:ext cx="3526415" cy="2507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687" y="1281544"/>
            <a:ext cx="5320146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8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7977" y="179928"/>
            <a:ext cx="73997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Составим меню</a:t>
            </a:r>
            <a:endParaRPr lang="ru-RU" sz="72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327"/>
            <a:ext cx="3526415" cy="2507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673" y="1509972"/>
            <a:ext cx="6968836" cy="409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1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7977" y="179928"/>
            <a:ext cx="73997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Составим меню</a:t>
            </a:r>
            <a:endParaRPr lang="ru-RU" sz="72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327"/>
            <a:ext cx="3526415" cy="2507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081" y="1671205"/>
            <a:ext cx="9569465" cy="2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3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7977" y="179928"/>
            <a:ext cx="73997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Составим меню</a:t>
            </a:r>
            <a:endParaRPr lang="ru-RU" sz="72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327"/>
            <a:ext cx="3526415" cy="2507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927" y="1302327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70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7977" y="179928"/>
            <a:ext cx="73997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Составим меню</a:t>
            </a:r>
            <a:endParaRPr lang="ru-RU" sz="72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327"/>
            <a:ext cx="3526415" cy="2507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17" y="1674235"/>
            <a:ext cx="7329055" cy="487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1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0" y="4350327"/>
            <a:ext cx="3526415" cy="25076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0040" y="294562"/>
            <a:ext cx="83343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Деление на команды</a:t>
            </a:r>
            <a:endParaRPr lang="ru-RU" sz="6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753729" y="1561248"/>
            <a:ext cx="10806953" cy="38778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коллектив необходимо разделить на рабочие группы, которые состоят из 4-5 человек. Внутри них обучающиеся должны выбрать капитана, распределить роли.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1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7977" y="179928"/>
            <a:ext cx="73997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Составим меню</a:t>
            </a:r>
            <a:endParaRPr lang="ru-RU" sz="72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327"/>
            <a:ext cx="3526415" cy="2507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837" y="1487632"/>
            <a:ext cx="7434928" cy="415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9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392"/>
            <a:ext cx="2660073" cy="1891608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67020" y="1206500"/>
            <a:ext cx="11347648" cy="31438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 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получают карточки с изображением продуктов и блюд, свои ответы они записывают на их обратной стороне. 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происходит путем демонстрации карточки и записью ответа на доске. Учитель начисляет баллы в том случае, если ответ верный и запись соответствует нормам. </a:t>
            </a:r>
          </a:p>
        </p:txBody>
      </p:sp>
    </p:spTree>
    <p:extLst>
      <p:ext uri="{BB962C8B-B14F-4D97-AF65-F5344CB8AC3E}">
        <p14:creationId xmlns:p14="http://schemas.microsoft.com/office/powerpoint/2010/main" xmlns="" val="1338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392"/>
            <a:ext cx="2660073" cy="18916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98743" y="179928"/>
            <a:ext cx="52982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Задание 4.</a:t>
            </a:r>
            <a:endParaRPr lang="ru-RU" sz="72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34752" y="1380257"/>
            <a:ext cx="11588948" cy="20199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можно увидеть блюда не только в тарелках в столовой, но и на уроках трудового воспитания. Об этом тоже решил сообщить Илья в своих заметках. Но ученицы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ногие из названий блюд, которые были ими ранее приготовлены, забыли. Помогите им вспомнить их, зафиксируйте на карточках. В помощь вам педагог трудового воспитания предоставил состав блюд.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4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490" y="3048796"/>
            <a:ext cx="4142509" cy="3809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5226" y="138364"/>
            <a:ext cx="97353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Восстановите по </a:t>
            </a:r>
            <a:r>
              <a:rPr lang="ru-RU" sz="60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составу</a:t>
            </a:r>
            <a:endParaRPr lang="ru-RU" sz="6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089" y="1413968"/>
            <a:ext cx="78832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Маринова__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огурцы 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Консервирова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горошек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Отваре__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морковь и картофель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Варе__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яйцо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Нашинкова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лук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76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089" y="1413968"/>
            <a:ext cx="78832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Нареза__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помидоры половинками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Цель_ые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листы салата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Отваре__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филе курицы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Реза_ый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сыр кубиками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Приготовле_ый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соус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get-pdb/776003/b669dd79-17bd-48d9-9d84-bb92234299ed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37" t="10929" r="9200" b="10703"/>
          <a:stretch/>
        </p:blipFill>
        <p:spPr bwMode="auto">
          <a:xfrm>
            <a:off x="6598549" y="3505200"/>
            <a:ext cx="559345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5226" y="138364"/>
            <a:ext cx="97353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Восстановите по </a:t>
            </a:r>
            <a:r>
              <a:rPr lang="ru-RU" sz="60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составу</a:t>
            </a:r>
            <a:endParaRPr lang="ru-RU" sz="6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28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089" y="1413968"/>
            <a:ext cx="78832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Отваре_ые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картофель, морковь, свекла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Сельдь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солё_ая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Нареза__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лук 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Промасле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майонезом  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Варе_ые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яйца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924" y="1413968"/>
            <a:ext cx="4137313" cy="49059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5226" y="138364"/>
            <a:ext cx="97353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Восстановите по </a:t>
            </a:r>
            <a:r>
              <a:rPr lang="ru-RU" sz="60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составу</a:t>
            </a:r>
            <a:endParaRPr lang="ru-RU" sz="6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1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392"/>
            <a:ext cx="2660073" cy="1891608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67020" y="1206500"/>
            <a:ext cx="11347648" cy="31438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 Учитель организует обсуждение связи написания лексических единиц и приставки. Команды получают баллы в том случае, если верно названо блюдо, а также вставлены пропущенные буквы. Проверка осуществляется учителем после сдачи карточек. </a:t>
            </a:r>
          </a:p>
        </p:txBody>
      </p:sp>
    </p:spTree>
    <p:extLst>
      <p:ext uri="{BB962C8B-B14F-4D97-AF65-F5344CB8AC3E}">
        <p14:creationId xmlns:p14="http://schemas.microsoft.com/office/powerpoint/2010/main" xmlns="" val="33921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392"/>
            <a:ext cx="2660073" cy="18916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21864" y="138364"/>
            <a:ext cx="47820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Задание 5. </a:t>
            </a:r>
            <a:endParaRPr lang="ru-RU" sz="6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34752" y="1547626"/>
            <a:ext cx="11766748" cy="20199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Корреспондент Илья в своих заметках рассказывает о работе поваров на раздаче. Помогите им сделать выбор: в какую тарелку определить блюдо в зависимости от написания.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12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499" y="1504630"/>
            <a:ext cx="11513128" cy="250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Лисички,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туше_ые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сметане, паста,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запече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сыром, ставрида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рубле_ая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морской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капустой,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жаре_ый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окунь;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фарширова_ые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помидоры;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запече_ая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свинина;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выпече_ый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муки торт;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сваре_ый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рассольник;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пече_ая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духовке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коврижка;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засахаре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клубника;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слое_ый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штрудель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соле_ые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корнишоны;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некипяче_ое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молоко;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309" y="4574095"/>
            <a:ext cx="4572000" cy="2286000"/>
          </a:xfrm>
          <a:prstGeom prst="rect">
            <a:avLst/>
          </a:prstGeom>
        </p:spPr>
      </p:pic>
      <p:pic>
        <p:nvPicPr>
          <p:cNvPr id="1026" name="Picture 2" descr="https://im0-tub-ru.yandex.net/i?id=7b8f3ae7fa3bc12088b4838e111a105d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1999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0364" y="5368637"/>
            <a:ext cx="138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5564" y="5188528"/>
            <a:ext cx="138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13005" y="138364"/>
            <a:ext cx="39998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Как быть?</a:t>
            </a:r>
            <a:endParaRPr lang="ru-RU" sz="6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5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392"/>
            <a:ext cx="2660073" cy="1891608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28920" y="698500"/>
            <a:ext cx="11347648" cy="31438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 Задание предполагает развитие навыка анализа и классификации единиц, сравнение с целью выявления общих закономерностей. Ученикам необходимо при выполнении задания обосновать свой выбор (графически, например).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стоит заранее подготовить раздаточный материал, который содержит в себе обороты, предназначенные для классификации, а также заготовить корзины. В них обучающиеся будут распределять названия блюд. Это могут быть карточки, сделанные из картона или импровизированные тарелки.  </a:t>
            </a:r>
          </a:p>
        </p:txBody>
      </p:sp>
    </p:spTree>
    <p:extLst>
      <p:ext uri="{BB962C8B-B14F-4D97-AF65-F5344CB8AC3E}">
        <p14:creationId xmlns:p14="http://schemas.microsoft.com/office/powerpoint/2010/main" xmlns="" val="13291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1" y="4753979"/>
            <a:ext cx="2958780" cy="21040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3554" y="895110"/>
            <a:ext cx="11610109" cy="3983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2800" dirty="0" smtClean="0">
                <a:solidFill>
                  <a:srgbClr val="0C0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Представьте, что к нам обратился корреспондент газеты «Школьные вести» Илья. Он в замешательстве: описывая меню для школьников в столовой в одной из своих заметок, он написал </a:t>
            </a:r>
            <a:r>
              <a:rPr lang="ru-RU" sz="2800" i="1" dirty="0" smtClean="0">
                <a:solidFill>
                  <a:srgbClr val="0C0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капуста, </a:t>
            </a:r>
            <a:r>
              <a:rPr lang="ru-RU" sz="2800" i="1" dirty="0">
                <a:solidFill>
                  <a:srgbClr val="0C0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тушеная с </a:t>
            </a:r>
            <a:r>
              <a:rPr lang="ru-RU" sz="2800" i="1" dirty="0" smtClean="0">
                <a:solidFill>
                  <a:srgbClr val="0C0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грибами </a:t>
            </a:r>
            <a:r>
              <a:rPr lang="ru-RU" sz="2800" dirty="0" smtClean="0">
                <a:solidFill>
                  <a:srgbClr val="0C0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Н. Однако главный редактор с ним не согласен. Изменив название блюда на </a:t>
            </a:r>
            <a:r>
              <a:rPr lang="ru-RU" sz="2800" i="1" dirty="0" smtClean="0">
                <a:solidFill>
                  <a:srgbClr val="0C0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тушенную капусту с </a:t>
            </a:r>
            <a:r>
              <a:rPr lang="ru-RU" sz="2800" i="1" dirty="0" smtClean="0">
                <a:solidFill>
                  <a:srgbClr val="0C0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грибами, </a:t>
            </a:r>
            <a:r>
              <a:rPr lang="ru-RU" sz="2800" dirty="0" smtClean="0">
                <a:solidFill>
                  <a:srgbClr val="0C0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корреспондент поменял и количество Н в слове </a:t>
            </a:r>
            <a:r>
              <a:rPr lang="ru-RU" sz="2800" i="1" dirty="0" smtClean="0">
                <a:solidFill>
                  <a:srgbClr val="0C0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тушеная</a:t>
            </a:r>
            <a:r>
              <a:rPr lang="ru-RU" sz="2800" dirty="0" smtClean="0">
                <a:solidFill>
                  <a:srgbClr val="0C0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 вновь главный редактор </a:t>
            </a:r>
            <a:r>
              <a:rPr lang="ru-RU" sz="2800" dirty="0" smtClean="0">
                <a:solidFill>
                  <a:srgbClr val="0C0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указал </a:t>
            </a:r>
            <a:r>
              <a:rPr lang="ru-RU" sz="2800" dirty="0" smtClean="0">
                <a:solidFill>
                  <a:srgbClr val="0C0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на ошибку. Давайте поможем Илье разобраться в этом гастрономическом приключении.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3126" y="120061"/>
            <a:ext cx="41873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Помогите!</a:t>
            </a:r>
            <a:endParaRPr lang="ru-RU" sz="6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1857" y="138364"/>
            <a:ext cx="47820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Задание 6. </a:t>
            </a:r>
            <a:endParaRPr lang="ru-RU" sz="6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327"/>
            <a:ext cx="3526415" cy="2507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1357745"/>
            <a:ext cx="4419600" cy="441960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4752" y="1218590"/>
            <a:ext cx="7791648" cy="20199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своего материала Илья хотел поместить рецепт пиццы, чтобы читатели могли по нему приготовить его самостоятельно, но рецепт был утерян. Он просит вас его восстановить. В крайнем случае – предложите свой.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0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5866" y="138364"/>
            <a:ext cx="98940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Напишите рецепт пиццы</a:t>
            </a:r>
            <a:endParaRPr lang="ru-RU" sz="6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327"/>
            <a:ext cx="3526415" cy="2507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1357745"/>
            <a:ext cx="44196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154027"/>
            <a:ext cx="36437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Продукты: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5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392"/>
            <a:ext cx="2660073" cy="1891608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41620" y="635000"/>
            <a:ext cx="11347648" cy="31438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 Ученики, выполняя задание, не только развивают свой творческий потенциал, но и создают вариативные тексты, в которых самостоятельно используют заявленные лексические единицы и с приставкой, и с зависимым словом. 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необходимо собрать ответы команд, оценка происходит по параметру полного содержания, а также верного написания ингредиентов и процесса создания блюда. </a:t>
            </a:r>
          </a:p>
        </p:txBody>
      </p:sp>
    </p:spTree>
    <p:extLst>
      <p:ext uri="{BB962C8B-B14F-4D97-AF65-F5344CB8AC3E}">
        <p14:creationId xmlns:p14="http://schemas.microsoft.com/office/powerpoint/2010/main" xmlns="" val="37273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0" y="4350327"/>
            <a:ext cx="3526415" cy="25076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6254" y="1212610"/>
            <a:ext cx="11610109" cy="2267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2800" dirty="0" smtClean="0">
                <a:solidFill>
                  <a:srgbClr val="0C0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Вернемся к тому несоответствию, которое обнаружил главный редактор «Школьных вестей». Как стоит писать слово </a:t>
            </a:r>
            <a:r>
              <a:rPr lang="ru-RU" sz="2800" i="1" dirty="0" smtClean="0">
                <a:solidFill>
                  <a:srgbClr val="0C0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тушеная </a:t>
            </a:r>
            <a:r>
              <a:rPr lang="ru-RU" sz="2800" dirty="0" smtClean="0">
                <a:solidFill>
                  <a:srgbClr val="0C0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тексте заметок? От чего это зависит?  </a:t>
            </a:r>
          </a:p>
          <a:p>
            <a:pPr indent="457200" algn="just">
              <a:lnSpc>
                <a:spcPct val="114000"/>
              </a:lnSpc>
            </a:pPr>
            <a:r>
              <a:rPr lang="ru-RU" sz="2800" i="1" dirty="0" smtClean="0">
                <a:solidFill>
                  <a:srgbClr val="0C0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капуста, тушенная с грибами </a:t>
            </a:r>
            <a:r>
              <a:rPr lang="ru-RU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ru-RU" sz="4000" i="1" dirty="0" smtClean="0">
                <a:solidFill>
                  <a:srgbClr val="0C0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i="1" dirty="0" smtClean="0">
                <a:solidFill>
                  <a:srgbClr val="0C0E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тушеная капуста с грибами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2497" y="120061"/>
            <a:ext cx="52886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Как же быть?</a:t>
            </a:r>
            <a:endParaRPr lang="ru-RU" sz="6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2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392"/>
            <a:ext cx="2660073" cy="1891608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67020" y="1206500"/>
            <a:ext cx="11347648" cy="31438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 Учителю необходимо организовать дискуссию для учеников о роли «грибов». Дело в том, что это – действительно два разных блюда. Если грибы тушить вместе с капустой с самого начала приготовления, то слово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тушеная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написано с 2 согласными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же планируется приготовление тушеной капусты, а затем подача с грибами, то остается только одна согласная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8258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04169" y="1724026"/>
            <a:ext cx="11152831" cy="3876675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свои впечатления от урока на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стикерах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прикрепите их к стенду.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узнали? Чему научились? Интересно ли вам было сегодня на уроке русского языка?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392"/>
            <a:ext cx="2660073" cy="18916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0443" y="120061"/>
            <a:ext cx="7912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Спасибо за помощь!</a:t>
            </a:r>
            <a:endParaRPr lang="ru-RU" sz="6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90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1" y="5320145"/>
            <a:ext cx="2162608" cy="1537855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61752" y="1370980"/>
            <a:ext cx="10699948" cy="20199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перед учениками встает вопрос – сколько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слове «тушеная», которое использовано в названиях этих блюд (и им подобных), а также от чего зависит написание.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8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1" y="5320145"/>
            <a:ext cx="2162608" cy="15378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2483" y="120061"/>
            <a:ext cx="44486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Задание 1.</a:t>
            </a:r>
            <a:endParaRPr lang="ru-RU" sz="6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029" y="3796145"/>
            <a:ext cx="2790825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9418" y="3034145"/>
            <a:ext cx="46551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Блюда:</a:t>
            </a: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6352" y="1052326"/>
            <a:ext cx="11550848" cy="20199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Поварам в школьную столовую привезли с рынка 10 кочанов капусты. Что же с ними делать? Помогите разнообразить рацион учеников: предложите как можно больше блюд из данного овоща, используя Н и НН. Ответ запишите на бланке меню.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3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1" y="5320145"/>
            <a:ext cx="2162608" cy="153785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85552" y="1218580"/>
            <a:ext cx="11487348" cy="20199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ученики с помощью педагога создают поле для обсуждения: какие слова могут быть использованы при описании блюд. Они приходят к выводу, что это причастия и отглагольные прилагательные. </a:t>
            </a: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ольшее количество баллов получает та команда, которая назовет (напишет на бланке) 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льшее количество блюд, соблюдая основы правописания. </a:t>
            </a:r>
          </a:p>
          <a:p>
            <a:pPr marL="0" indent="4572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2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1" y="5320145"/>
            <a:ext cx="2162608" cy="15378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2483" y="120061"/>
            <a:ext cx="44486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Задание 2.</a:t>
            </a:r>
            <a:endParaRPr lang="ru-RU" sz="6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36352" y="1052326"/>
            <a:ext cx="11550848" cy="20199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школьной столовой на стенде под некоторыми блюдами стали появляться рецепты, чтобы ученики знали, какие продукты входят в состав, а может, в будущем смогли самостоятельно приготовить на своей кухне подобное блюдо. Корреспондент Илья решил написать об этом заметку, поэтому убедительно просит вас проверить их.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3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0" y="4350327"/>
            <a:ext cx="3526415" cy="25076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1434" y="1674025"/>
            <a:ext cx="114673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Смешанный салат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Варённый картофель, наваренную морковь, моченные яблоки, соленые огурцы нарезали и добавили квашеную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шинкованую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капусту. Заправили соусом,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приготовленым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горчицы, масла и уксуса, или майонезом.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1627" y="44164"/>
            <a:ext cx="84721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Проверьте рецепт</a:t>
            </a:r>
            <a:endParaRPr lang="ru-RU" sz="72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8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0" y="4350327"/>
            <a:ext cx="3526415" cy="25076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1434" y="1674025"/>
            <a:ext cx="11467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Гуляш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Нарезаную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«брусочки» свинину обжариваем на сливочном масле, предварительно разогретом на сковороде. Добавляем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измельченые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лук, морковь. Заливаем томатную пасту, тушим в воде,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разведёной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мукой, до готовности.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1627" y="44164"/>
            <a:ext cx="84721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Проверьте рецепт</a:t>
            </a:r>
            <a:endParaRPr lang="ru-RU" sz="72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6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1179</Words>
  <Application>Microsoft Office PowerPoint</Application>
  <PresentationFormat>Произвольный</PresentationFormat>
  <Paragraphs>97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пк</cp:lastModifiedBy>
  <cp:revision>51</cp:revision>
  <dcterms:created xsi:type="dcterms:W3CDTF">2019-11-07T14:53:58Z</dcterms:created>
  <dcterms:modified xsi:type="dcterms:W3CDTF">2025-07-07T17:55:56Z</dcterms:modified>
</cp:coreProperties>
</file>