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6" r:id="rId4"/>
    <p:sldId id="258" r:id="rId5"/>
    <p:sldId id="271" r:id="rId6"/>
    <p:sldId id="270" r:id="rId7"/>
    <p:sldId id="260" r:id="rId8"/>
    <p:sldId id="269" r:id="rId9"/>
    <p:sldId id="261" r:id="rId10"/>
    <p:sldId id="262" r:id="rId11"/>
    <p:sldId id="263" r:id="rId12"/>
    <p:sldId id="264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A900D-A896-42F7-B9A7-5B537F1BEAD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381B-34CF-49BF-A793-81083C0E9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6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5381B-34CF-49BF-A793-81083C0E98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63CCF-C20C-436A-BCB3-C1196980EC4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99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63CCF-C20C-436A-BCB3-C1196980EC4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62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92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30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88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4071C-3335-4D3E-BADF-CEBF8FDE20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Овал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Равнобедренный треугольник 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араллелограмм 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ердце 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0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620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1D1FA-26EE-4183-8FAA-81630E70D6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Овал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 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араллелограмм 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ердце 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5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E532E9-F1CC-48A6-A26D-5CF14880C5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5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6E281E-599B-43B2-9DC9-A1A8B6D9FB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38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0FB510-8B9F-4B49-9148-1E1B1863F8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37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FA75A9-71CC-439B-AF6B-3E4CEE027C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13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A7387-607E-4F08-B2F0-CCDCA2D086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89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332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3CF618-F06A-4841-AE81-FC8587188E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75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1ADFEA-9DE1-4A92-A882-611938CF23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83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6B5164-4FF1-435D-8194-227AB7D25C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005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21B6-53AD-48C9-9A35-68952ED0D3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20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D08436-B02A-4C58-9357-5A1F484D1E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09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68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72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08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02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6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68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51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B9FE-A2D8-4C65-8342-F62B2AE251B3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34FCD-4C1A-41F2-88A5-425738664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73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C855-E892-470D-BEBE-09E768A0EE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8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liktop.com/skarlet128_gmail.com/playlist/cards/orfograficheskaya-razminka/49256/?open=tru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359" y="2115376"/>
            <a:ext cx="1088281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Конкурсная работа</a:t>
            </a:r>
            <a:endParaRPr lang="ru-RU" sz="3600" dirty="0" smtClean="0"/>
          </a:p>
          <a:p>
            <a:pPr algn="ctr"/>
            <a:r>
              <a:rPr lang="ru-RU" sz="3600" dirty="0" smtClean="0"/>
              <a:t>Сценарий урока русского языка в 9 классе на тему: «Систематизация и обобщение знаний по теме «Сложносочиненное предложение». Практикум»</a:t>
            </a:r>
          </a:p>
          <a:p>
            <a:pPr algn="ctr"/>
            <a:r>
              <a:rPr lang="ru-RU" sz="3600" dirty="0" smtClean="0"/>
              <a:t>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3704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605" y="122535"/>
            <a:ext cx="1019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Теоретическая разминка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757189"/>
            <a:ext cx="11328400" cy="243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сложносочиненных предложениях с разделительными союзами указывается на чередование явлений, на возможность возникновения одно явления из двух, или нескольких.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277" r="34793"/>
          <a:stretch/>
        </p:blipFill>
        <p:spPr>
          <a:xfrm>
            <a:off x="4205850" y="3492337"/>
            <a:ext cx="1660377" cy="33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0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605" y="122535"/>
            <a:ext cx="1019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Теоретическая разминка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757189"/>
            <a:ext cx="11328400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сложносочиненных предложениях с соединительными союзами одно явление противопоставляется другому.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4248" t="33682"/>
          <a:stretch/>
        </p:blipFill>
        <p:spPr>
          <a:xfrm>
            <a:off x="5598942" y="3488789"/>
            <a:ext cx="2721144" cy="33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2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</a:p>
          </p:txBody>
        </p:sp>
      </p:grpSp>
      <p:grpSp>
        <p:nvGrpSpPr>
          <p:cNvPr id="123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</a:p>
          </p:txBody>
        </p:sp>
      </p:grpSp>
      <p:sp>
        <p:nvSpPr>
          <p:cNvPr id="138" name="Автофигура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9" name="Прямоугольник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0" name="Прямоугольник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1" name="Прямоугольник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2" name="Прямоугольник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3" name="Полилиния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4" name="Полилиния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5" name="Полилиния 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6" name="Полилиния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7" name="Полилиния 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8" name="Полилиния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9" name="Полилиния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Полилиния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1" name="Полилиния 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2" name="Полилиния 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3" name="Полилиния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4" name="Полилиния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5" name="Полилиния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6" name="Полилиния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7" name="Полилиния 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8" name="Полилиния 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9" name="Полилиния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0" name="Полилиния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1" name="Полилиния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4" name="Группа 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Овал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9" name="часовая стрелка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63" name="Полилиния 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4" name="Полилиния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5" name="Полилиния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Овал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" name="Овал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" name="Полилиния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" name="Полилиния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" name="Прямоугольник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" name="Прямоугольник 37"/>
            <p:cNvSpPr>
              <a:spLocks noChangeArrowheads="1"/>
            </p:cNvSpPr>
            <p:nvPr/>
          </p:nvSpPr>
          <p:spPr bwMode="auto">
            <a:xfrm>
              <a:off x="2540635" y="2499116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Полилиния 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" name="Полилиния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" name="Полилиния 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" name="Полилиния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" name="Прямоугольник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" name="Прямоугольник 43"/>
            <p:cNvSpPr>
              <a:spLocks noChangeArrowheads="1"/>
            </p:cNvSpPr>
            <p:nvPr/>
          </p:nvSpPr>
          <p:spPr bwMode="auto">
            <a:xfrm>
              <a:off x="3357880" y="26848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Полилиния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" name="Полилиния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" name="Полилиния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" name="Полилиния 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" name="Прямоугольник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" name="Прямоугольник 49"/>
            <p:cNvSpPr>
              <a:spLocks noChangeArrowheads="1"/>
            </p:cNvSpPr>
            <p:nvPr/>
          </p:nvSpPr>
          <p:spPr bwMode="auto">
            <a:xfrm>
              <a:off x="3888423" y="3216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Полилиния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" name="Овал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" name="Полилиния 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" name="Полилиния 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" name="Прямоугольник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" name="Прямоугольник 55"/>
            <p:cNvSpPr>
              <a:spLocks noChangeArrowheads="1"/>
            </p:cNvSpPr>
            <p:nvPr/>
          </p:nvSpPr>
          <p:spPr bwMode="auto">
            <a:xfrm>
              <a:off x="4087178" y="3938978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Полилиния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" name="Овал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" name="Полилиния 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" name="Полилиния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" name="Прямоугольник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" name="Прямоугольник 61"/>
            <p:cNvSpPr>
              <a:spLocks noChangeArrowheads="1"/>
            </p:cNvSpPr>
            <p:nvPr/>
          </p:nvSpPr>
          <p:spPr bwMode="auto">
            <a:xfrm>
              <a:off x="39243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Полилиния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7" name="Полилиния 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8" name="Полилиния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9" name="Полилиния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0" name="Прямоугольник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1" name="Прямоугольник 67"/>
            <p:cNvSpPr>
              <a:spLocks noChangeArrowheads="1"/>
            </p:cNvSpPr>
            <p:nvPr/>
          </p:nvSpPr>
          <p:spPr bwMode="auto">
            <a:xfrm>
              <a:off x="3371533" y="52200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Полилиния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3" name="Овал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4" name="Полилиния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5" name="Полилиния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6" name="Прямоугольник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7" name="Прямоугольник 93"/>
            <p:cNvSpPr>
              <a:spLocks noChangeArrowheads="1"/>
            </p:cNvSpPr>
            <p:nvPr/>
          </p:nvSpPr>
          <p:spPr bwMode="auto">
            <a:xfrm>
              <a:off x="264255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Полилиния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3" name="Полилиния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Полилиния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Полилиния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8" name="Прямоугольник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9" name="Прямоугольник 95"/>
            <p:cNvSpPr>
              <a:spLocks noChangeArrowheads="1"/>
            </p:cNvSpPr>
            <p:nvPr/>
          </p:nvSpPr>
          <p:spPr bwMode="auto">
            <a:xfrm>
              <a:off x="1800860" y="2699776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110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Полилиния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Полилиния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8" name="Полилиния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9" name="Полилиния 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0" name="Прямоугольник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1" name="Прямоугольник 97"/>
            <p:cNvSpPr>
              <a:spLocks noChangeArrowheads="1"/>
            </p:cNvSpPr>
            <p:nvPr/>
          </p:nvSpPr>
          <p:spPr bwMode="auto">
            <a:xfrm>
              <a:off x="1229995" y="3243653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Овал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1" name="Овал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2" name="Полилиния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3" name="Полилиния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2" name="Прямоугольник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3" name="Прямоугольник 99"/>
            <p:cNvSpPr>
              <a:spLocks noChangeArrowheads="1"/>
            </p:cNvSpPr>
            <p:nvPr/>
          </p:nvSpPr>
          <p:spPr bwMode="auto">
            <a:xfrm>
              <a:off x="1102678" y="394628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90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Полилиния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5" name="Полилиния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6" name="Полилиния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7" name="Полилиния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4" name="Прямоугольник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5" name="Прямоугольник 101"/>
            <p:cNvSpPr>
              <a:spLocks noChangeArrowheads="1"/>
            </p:cNvSpPr>
            <p:nvPr/>
          </p:nvSpPr>
          <p:spPr bwMode="auto">
            <a:xfrm>
              <a:off x="13033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Полилиния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9" name="Полилиния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0" name="Полилиния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1" name="Полилиния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6" name="Прямоугольник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7" name="Прямоугольник 103"/>
            <p:cNvSpPr>
              <a:spLocks noChangeArrowheads="1"/>
            </p:cNvSpPr>
            <p:nvPr/>
          </p:nvSpPr>
          <p:spPr bwMode="auto">
            <a:xfrm>
              <a:off x="1829118" y="5248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70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1" name="Овал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2" name="Овал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3" name="Полилиния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4" name="Полилиния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5" name="Полилиния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6" name="Полилиния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7" name="Полилиния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8" name="Полилиния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9" name="Полилиния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0" name="Полилиния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1" name="Полилиния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2" name="Надпись 131">
            <a:extLst>
              <a:ext uri="{FF2B5EF4-FFF2-40B4-BE49-F238E27FC236}">
                <a16:creationId xmlns:a16="http://schemas.microsoft.com/office/drawing/2014/main" xmlns="" id="{CC9F8B4A-A82D-4718-938C-50900AA9D2A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/>
            <a:r>
              <a:rPr lang="ru-RU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минуты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694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</a:p>
          </p:txBody>
        </p:sp>
      </p:grpSp>
      <p:grpSp>
        <p:nvGrpSpPr>
          <p:cNvPr id="123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</a:p>
          </p:txBody>
        </p:sp>
      </p:grpSp>
      <p:sp>
        <p:nvSpPr>
          <p:cNvPr id="138" name="Автофигура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9" name="Прямоугольник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0" name="Прямоугольник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1" name="Прямоугольник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2" name="Прямоугольник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3" name="Полилиния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4" name="Полилиния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5" name="Полилиния 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6" name="Полилиния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7" name="Полилиния 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8" name="Полилиния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9" name="Полилиния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Полилиния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1" name="Полилиния 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2" name="Полилиния 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3" name="Полилиния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4" name="Полилиния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5" name="Полилиния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6" name="Полилиния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7" name="Полилиния 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8" name="Полилиния 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9" name="Полилиния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0" name="Полилиния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1" name="Полилиния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4" name="Группа 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Овал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9" name="часовая стрелка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63" name="Полилиния 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4" name="Полилиния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5" name="Полилиния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Овал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" name="Овал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" name="Полилиния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" name="Полилиния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" name="Прямоугольник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" name="Прямоугольник 37"/>
            <p:cNvSpPr>
              <a:spLocks noChangeArrowheads="1"/>
            </p:cNvSpPr>
            <p:nvPr/>
          </p:nvSpPr>
          <p:spPr bwMode="auto">
            <a:xfrm>
              <a:off x="2540635" y="2499116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Полилиния 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" name="Полилиния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" name="Полилиния 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" name="Полилиния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" name="Прямоугольник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" name="Прямоугольник 43"/>
            <p:cNvSpPr>
              <a:spLocks noChangeArrowheads="1"/>
            </p:cNvSpPr>
            <p:nvPr/>
          </p:nvSpPr>
          <p:spPr bwMode="auto">
            <a:xfrm>
              <a:off x="3357880" y="26848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Полилиния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" name="Полилиния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" name="Полилиния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" name="Полилиния 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" name="Прямоугольник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" name="Прямоугольник 49"/>
            <p:cNvSpPr>
              <a:spLocks noChangeArrowheads="1"/>
            </p:cNvSpPr>
            <p:nvPr/>
          </p:nvSpPr>
          <p:spPr bwMode="auto">
            <a:xfrm>
              <a:off x="3888423" y="3216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Полилиния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" name="Овал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" name="Полилиния 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" name="Полилиния 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" name="Прямоугольник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" name="Прямоугольник 55"/>
            <p:cNvSpPr>
              <a:spLocks noChangeArrowheads="1"/>
            </p:cNvSpPr>
            <p:nvPr/>
          </p:nvSpPr>
          <p:spPr bwMode="auto">
            <a:xfrm>
              <a:off x="4087178" y="3938978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Полилиния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" name="Овал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" name="Полилиния 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" name="Полилиния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" name="Прямоугольник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" name="Прямоугольник 61"/>
            <p:cNvSpPr>
              <a:spLocks noChangeArrowheads="1"/>
            </p:cNvSpPr>
            <p:nvPr/>
          </p:nvSpPr>
          <p:spPr bwMode="auto">
            <a:xfrm>
              <a:off x="39243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Полилиния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7" name="Полилиния 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8" name="Полилиния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9" name="Полилиния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0" name="Прямоугольник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1" name="Прямоугольник 67"/>
            <p:cNvSpPr>
              <a:spLocks noChangeArrowheads="1"/>
            </p:cNvSpPr>
            <p:nvPr/>
          </p:nvSpPr>
          <p:spPr bwMode="auto">
            <a:xfrm>
              <a:off x="3371533" y="52200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Полилиния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3" name="Овал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4" name="Полилиния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5" name="Полилиния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6" name="Прямоугольник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7" name="Прямоугольник 93"/>
            <p:cNvSpPr>
              <a:spLocks noChangeArrowheads="1"/>
            </p:cNvSpPr>
            <p:nvPr/>
          </p:nvSpPr>
          <p:spPr bwMode="auto">
            <a:xfrm>
              <a:off x="264255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Полилиния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3" name="Полилиния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Полилиния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Полилиния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8" name="Прямоугольник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9" name="Прямоугольник 95"/>
            <p:cNvSpPr>
              <a:spLocks noChangeArrowheads="1"/>
            </p:cNvSpPr>
            <p:nvPr/>
          </p:nvSpPr>
          <p:spPr bwMode="auto">
            <a:xfrm>
              <a:off x="1800860" y="2699776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110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Полилиния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Полилиния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8" name="Полилиния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9" name="Полилиния 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0" name="Прямоугольник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1" name="Прямоугольник 97"/>
            <p:cNvSpPr>
              <a:spLocks noChangeArrowheads="1"/>
            </p:cNvSpPr>
            <p:nvPr/>
          </p:nvSpPr>
          <p:spPr bwMode="auto">
            <a:xfrm>
              <a:off x="1229995" y="3243653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Овал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1" name="Овал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2" name="Полилиния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3" name="Полилиния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2" name="Прямоугольник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3" name="Прямоугольник 99"/>
            <p:cNvSpPr>
              <a:spLocks noChangeArrowheads="1"/>
            </p:cNvSpPr>
            <p:nvPr/>
          </p:nvSpPr>
          <p:spPr bwMode="auto">
            <a:xfrm>
              <a:off x="1102678" y="394628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90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Полилиния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5" name="Полилиния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6" name="Полилиния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7" name="Полилиния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4" name="Прямоугольник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5" name="Прямоугольник 101"/>
            <p:cNvSpPr>
              <a:spLocks noChangeArrowheads="1"/>
            </p:cNvSpPr>
            <p:nvPr/>
          </p:nvSpPr>
          <p:spPr bwMode="auto">
            <a:xfrm>
              <a:off x="13033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Полилиния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9" name="Полилиния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0" name="Полилиния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1" name="Полилиния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6" name="Прямоугольник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7" name="Прямоугольник 103"/>
            <p:cNvSpPr>
              <a:spLocks noChangeArrowheads="1"/>
            </p:cNvSpPr>
            <p:nvPr/>
          </p:nvSpPr>
          <p:spPr bwMode="auto">
            <a:xfrm>
              <a:off x="1829118" y="5248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70</a:t>
              </a:r>
              <a:endParaRPr lang="ru-RU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1" name="Овал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2" name="Овал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3" name="Полилиния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4" name="Полилиния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5" name="Полилиния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6" name="Полилиния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7" name="Полилиния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8" name="Полилиния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9" name="Полилиния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0" name="Полилиния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1" name="Полилиния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2" name="Надпись 131">
            <a:extLst>
              <a:ext uri="{FF2B5EF4-FFF2-40B4-BE49-F238E27FC236}">
                <a16:creationId xmlns:a16="http://schemas.microsoft.com/office/drawing/2014/main" xmlns="" id="{CC9F8B4A-A82D-4718-938C-50900AA9D2A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/>
            <a:r>
              <a:rPr lang="ru-RU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минуты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848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948" y="1227809"/>
            <a:ext cx="10909300" cy="270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Снежана Каримова (1) российская писательница (2) и автор книги «Приплывший дом». Уроженка Архангельска работает в жанре городского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фэнтези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но ее герои живут (4) и ищут приключения в Ярославской области (5) и их цель (6) познакомиться с историей родного края.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060" y="122535"/>
            <a:ext cx="10767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Пунктуационная разминка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07" y="3995566"/>
            <a:ext cx="1864227" cy="2809390"/>
          </a:xfrm>
          <a:prstGeom prst="rect">
            <a:avLst/>
          </a:prstGeom>
        </p:spPr>
      </p:pic>
      <p:pic>
        <p:nvPicPr>
          <p:cNvPr id="1026" name="Picture 2" descr="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853" y="4092083"/>
            <a:ext cx="4069310" cy="27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55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6263" y="209676"/>
            <a:ext cx="4677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Тема урока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0718" y="1060157"/>
            <a:ext cx="34099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26831" y="2233638"/>
            <a:ext cx="7291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систематизация знаний по теме: «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Сложносочиненное предложение».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Практикум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9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6263" y="209676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Цель урока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0718" y="1060157"/>
            <a:ext cx="34099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26831" y="2233638"/>
            <a:ext cx="72917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обобщить и систематизировать знания о ССП, выполняя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упражнения.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9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17" y="97135"/>
            <a:ext cx="11671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Орфографическая разминка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5447" y="2640707"/>
            <a:ext cx="61297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hlinkClick r:id="rId2"/>
              </a:rPr>
              <a:t>https://fliktop.com/skarlet128_gmail.com/playlist/cards/orfograficheskaya-razminka/49256/?open=true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0718" y="1060157"/>
            <a:ext cx="34099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49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605" y="122535"/>
            <a:ext cx="1019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Теоретическая разминка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277"/>
          <a:stretch/>
        </p:blipFill>
        <p:spPr>
          <a:xfrm>
            <a:off x="9017001" y="3732749"/>
            <a:ext cx="2980764" cy="29379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0732" y="1661218"/>
            <a:ext cx="78263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Лингвистическая игра «Всегда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Никогда. Иногда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»: если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утверждению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подходит ответ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то вы поднимаете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зеленую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карточку, если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никогда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желтую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Если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 карточки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поднимаете вверх.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2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605" y="122535"/>
            <a:ext cx="1019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Теоретическая разминка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757189"/>
            <a:ext cx="11328400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сложносочиненном предложении при отсутствии общего второстепенного члена, общей частицы, общего вводного слова перед союзом И ставится запятая.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277" r="32503"/>
          <a:stretch/>
        </p:blipFill>
        <p:spPr>
          <a:xfrm>
            <a:off x="3064023" y="3575659"/>
            <a:ext cx="1550180" cy="29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9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605" y="122535"/>
            <a:ext cx="1019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Теоретическая разминка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757189"/>
            <a:ext cx="113284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сложносочиненном предложении между частями может ставиться двоеточие.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3022" t="30561"/>
          <a:stretch/>
        </p:blipFill>
        <p:spPr>
          <a:xfrm>
            <a:off x="3896750" y="3615397"/>
            <a:ext cx="2586904" cy="32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2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605" y="122535"/>
            <a:ext cx="1019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Теоретическая разминка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757189"/>
            <a:ext cx="1132840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сложносочиненном предложении простые предложения разделять могут другие знаки, например, тире.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277"/>
          <a:stretch/>
        </p:blipFill>
        <p:spPr>
          <a:xfrm>
            <a:off x="4529406" y="3141657"/>
            <a:ext cx="3770531" cy="37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4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549758_TF16401594.potx" id="{4FB84857-FC92-4614-BE85-027E42796DE4}" vid="{58850FB5-D4C1-4432-858E-F81FDC0C501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287</Words>
  <Application>Microsoft Office PowerPoint</Application>
  <PresentationFormat>Произвольный</PresentationFormat>
  <Paragraphs>58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пк</cp:lastModifiedBy>
  <cp:revision>14</cp:revision>
  <dcterms:created xsi:type="dcterms:W3CDTF">2024-11-28T19:05:56Z</dcterms:created>
  <dcterms:modified xsi:type="dcterms:W3CDTF">2025-07-07T17:21:51Z</dcterms:modified>
</cp:coreProperties>
</file>