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20.12.2024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0" name="Рисунок 39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rgbClr val="4F81B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74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7414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7418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420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07704" y="836712"/>
            <a:ext cx="6624736" cy="5476676"/>
            <a:chOff x="938774" y="420440"/>
            <a:chExt cx="7144987" cy="621600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38774" y="420440"/>
              <a:ext cx="7144987" cy="28993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7030A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Исследовательское задание: «Изучение механического состава и кислотности почв родного края»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93066" y="4016505"/>
              <a:ext cx="5084703" cy="2619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Команда </a:t>
              </a:r>
              <a:r>
                <a:rPr lang="ru-RU" sz="24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«Родник»</a:t>
              </a:r>
              <a:endPara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2 этап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1 - 4 классы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Руководитель: </a:t>
              </a:r>
              <a:r>
                <a:rPr lang="ru-RU" sz="24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Груздева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Надежда Николаевна</a:t>
              </a:r>
              <a:endPara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МОУ Брейтовская СОШ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49706" y="3148568"/>
            <a:ext cx="47641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Поставили стакан с почвой в миску с водой так, чтобы уровень воды был на уровне почвы в стакане, и оставили на несколько часов.</a:t>
            </a:r>
          </a:p>
          <a:p>
            <a:r>
              <a:rPr lang="ru-RU" sz="2400" dirty="0"/>
              <a:t>После того, как вся почва в стакане пропиталась водой, дали воде стечь и снова взвесили стакан с почвой и записали показания весов.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1" b="-2644"/>
          <a:stretch/>
        </p:blipFill>
        <p:spPr>
          <a:xfrm rot="16200000">
            <a:off x="768897" y="3382355"/>
            <a:ext cx="4082828" cy="25252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311" y="303091"/>
            <a:ext cx="6103553" cy="28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3200" b="1" dirty="0"/>
              <a:t>Оформили результаты опыта с помощью таблицы: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416086"/>
              </p:ext>
            </p:extLst>
          </p:nvPr>
        </p:nvGraphicFramePr>
        <p:xfrm>
          <a:off x="1979712" y="1628800"/>
          <a:ext cx="6229349" cy="4433570"/>
        </p:xfrm>
        <a:graphic>
          <a:graphicData uri="http://schemas.openxmlformats.org/drawingml/2006/table">
            <a:tbl>
              <a:tblPr firstRow="1" firstCol="1" bandRow="1"/>
              <a:tblGrid>
                <a:gridCol w="788831">
                  <a:extLst>
                    <a:ext uri="{9D8B030D-6E8A-4147-A177-3AD203B41FA5}">
                      <a16:colId xmlns:a16="http://schemas.microsoft.com/office/drawing/2014/main" val="4009133377"/>
                    </a:ext>
                  </a:extLst>
                </a:gridCol>
                <a:gridCol w="712615">
                  <a:extLst>
                    <a:ext uri="{9D8B030D-6E8A-4147-A177-3AD203B41FA5}">
                      <a16:colId xmlns:a16="http://schemas.microsoft.com/office/drawing/2014/main" val="3824558254"/>
                    </a:ext>
                  </a:extLst>
                </a:gridCol>
                <a:gridCol w="826303">
                  <a:extLst>
                    <a:ext uri="{9D8B030D-6E8A-4147-A177-3AD203B41FA5}">
                      <a16:colId xmlns:a16="http://schemas.microsoft.com/office/drawing/2014/main" val="1222063116"/>
                    </a:ext>
                  </a:extLst>
                </a:gridCol>
                <a:gridCol w="892357">
                  <a:extLst>
                    <a:ext uri="{9D8B030D-6E8A-4147-A177-3AD203B41FA5}">
                      <a16:colId xmlns:a16="http://schemas.microsoft.com/office/drawing/2014/main" val="2593431654"/>
                    </a:ext>
                  </a:extLst>
                </a:gridCol>
                <a:gridCol w="899978">
                  <a:extLst>
                    <a:ext uri="{9D8B030D-6E8A-4147-A177-3AD203B41FA5}">
                      <a16:colId xmlns:a16="http://schemas.microsoft.com/office/drawing/2014/main" val="3561100377"/>
                    </a:ext>
                  </a:extLst>
                </a:gridCol>
                <a:gridCol w="919032">
                  <a:extLst>
                    <a:ext uri="{9D8B030D-6E8A-4147-A177-3AD203B41FA5}">
                      <a16:colId xmlns:a16="http://schemas.microsoft.com/office/drawing/2014/main" val="1958794065"/>
                    </a:ext>
                  </a:extLst>
                </a:gridCol>
                <a:gridCol w="1190233">
                  <a:extLst>
                    <a:ext uri="{9D8B030D-6E8A-4147-A177-3AD203B41FA5}">
                      <a16:colId xmlns:a16="http://schemas.microsoft.com/office/drawing/2014/main" val="1601744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пустого стакана с тканевым дном (г)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этого стакана с сухой почвой (г)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сухой почвы (г)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= Б - 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стакана с мокрой, пропитавшейся водой, почвой (г)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влажной почвы (г)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 = Г - 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Е.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Масса поглощенной воды (г)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= Д - 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Влагоёмкость почвы (%)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Влаг = (Е : Д) * 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972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13104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Вывод:</a:t>
                      </a:r>
                      <a:r>
                        <a:rPr lang="ru-RU" sz="24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полученные результаты не соответствуют влагоемкости типу почвы, полученными в 1 опыте</a:t>
                      </a:r>
                      <a:r>
                        <a:rPr lang="ru-RU" sz="24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 Этому может быть</a:t>
                      </a:r>
                      <a:r>
                        <a:rPr lang="ru-RU" sz="2400" baseline="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следующее объяснение: была взята слишком сухая почва.</a:t>
                      </a:r>
                      <a:endParaRPr lang="ru-RU" sz="24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71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pPr algn="l"/>
            <a:r>
              <a:rPr lang="ru-RU" sz="3200" b="1" dirty="0"/>
              <a:t>Опыт 4.  Определение кислотности почвы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245655"/>
            <a:ext cx="273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Поместили в баночку 10 г почвы и  добавили к ней 25 мл дистиллированной воды, закрыли баночку крышкой, энергично встряхнули и дали отстояться содержимому в течение 3 часов.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34" y="836712"/>
            <a:ext cx="3931066" cy="1814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41" y="2780928"/>
            <a:ext cx="3962397" cy="18287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33" y="4739605"/>
            <a:ext cx="3995043" cy="18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60648"/>
            <a:ext cx="34563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Отфильтровали содержимое баночки в стеклянный стаканчик, получили немного прозрачного почвенного раствора (почвенной вытяжки).  С помощью универсальной индикаторной бумаги определили кислотность почвенной вытяжки. Для этого обмакнули бумажку в почвенный раствор, подержали 10 секунд и сравнили цвет индикатора со шкалой.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4664"/>
            <a:ext cx="3686369" cy="17014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78" y="2564904"/>
            <a:ext cx="3746376" cy="1729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96028"/>
            <a:ext cx="3749606" cy="17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3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476044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Вывод: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Сравнив наш почвенный образец с данными таблицы определили, что он относится ближе к нейтральному типу кислотности.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4644008" cy="21433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400799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Успешнее всего на нейтральных почвах растут огурцы, свёкла, лук, чеснок, укроп, салат, капуста, горох, петрушка, сельдерей, репа, спаржа, морковь.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08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404664"/>
            <a:ext cx="7056784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Чтобы повысить кислотность почвы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можно добавить органические удобрения: на 1 м² внести 4 кг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навоза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или 1 кг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кислого торфа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Также можно внести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мочевину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или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аммиачную селитру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— по 1 ч. л. на 1 м²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Чтобы понизить кислотность почвы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можно использовать: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древесную золу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(закладывается в почву осенью на глубину 5–10 см)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известь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(следует вносить только осенью на глубину 20–25 см) 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доломитовую муку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(улучшает структуру почвы, обогащая её магнием)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69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pPr algn="l"/>
            <a:r>
              <a:rPr lang="ru-RU" sz="3200" b="1" dirty="0"/>
              <a:t>Опыт 1. Определение механического состава почвы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6120" y="1442790"/>
            <a:ext cx="6403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 взяли немного почвы, увлажнили её с помощью </a:t>
            </a:r>
            <a:r>
              <a:rPr lang="ru-RU" sz="2400" dirty="0" smtClean="0"/>
              <a:t>пульверизатора, </a:t>
            </a:r>
            <a:r>
              <a:rPr lang="ru-RU" sz="2400" dirty="0"/>
              <a:t>дали ей немного </a:t>
            </a:r>
            <a:r>
              <a:rPr lang="ru-RU" sz="2400" dirty="0" smtClean="0"/>
              <a:t>постоять</a:t>
            </a:r>
            <a:r>
              <a:rPr lang="ru-RU" sz="2400" dirty="0"/>
              <a:t> </a:t>
            </a:r>
            <a:r>
              <a:rPr lang="ru-RU" sz="2400" dirty="0" smtClean="0"/>
              <a:t>и попробовали скатать комочки.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137" y="3284984"/>
            <a:ext cx="6180179" cy="285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80382" y="478649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Затем </a:t>
            </a:r>
            <a:r>
              <a:rPr lang="ru-RU" sz="2400" dirty="0" smtClean="0"/>
              <a:t>ещё попробовали скатать </a:t>
            </a:r>
            <a:r>
              <a:rPr lang="ru-RU" sz="2400" dirty="0"/>
              <a:t>увлажненную почву в ладонях. Почва скатывается в колбаску с тонким кончиком, ломается при изгибании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5229200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Вывод: </a:t>
            </a:r>
            <a:r>
              <a:rPr lang="ru-RU" sz="2400" dirty="0"/>
              <a:t>По тому признаку, как почва скатывается, определите её механический состав, пользуясь таблицей. Это суглинистая почва.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409" y="2060848"/>
            <a:ext cx="639670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836712"/>
            <a:ext cx="73448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Положительные качества суглинистой почвы: </a:t>
            </a:r>
          </a:p>
          <a:p>
            <a:r>
              <a:rPr lang="ru-RU" sz="2400" dirty="0"/>
              <a:t>1. Высокое содержание компонентов минерального происхождения и питательных элементов.</a:t>
            </a:r>
          </a:p>
          <a:p>
            <a:r>
              <a:rPr lang="ru-RU" sz="2400" dirty="0"/>
              <a:t>2. Обладает хорошей водопроницаемостью.</a:t>
            </a:r>
          </a:p>
          <a:p>
            <a:r>
              <a:rPr lang="ru-RU" sz="2400" dirty="0"/>
              <a:t>3. Благоприятным воздушным режимом.</a:t>
            </a:r>
          </a:p>
          <a:p>
            <a:r>
              <a:rPr lang="ru-RU" sz="2400" dirty="0"/>
              <a:t>4. Быстро прогревается.</a:t>
            </a:r>
          </a:p>
          <a:p>
            <a:endParaRPr lang="ru-RU" sz="2400" dirty="0"/>
          </a:p>
          <a:p>
            <a:r>
              <a:rPr lang="ru-RU" sz="2400" b="1" dirty="0"/>
              <a:t>Отрицательные качества суглинистой почвы: </a:t>
            </a:r>
          </a:p>
          <a:p>
            <a:r>
              <a:rPr lang="ru-RU" sz="2400" dirty="0"/>
              <a:t>1. Низкая влагоёмкость.</a:t>
            </a:r>
          </a:p>
          <a:p>
            <a:r>
              <a:rPr lang="ru-RU" sz="2400" dirty="0"/>
              <a:t>2. Бедны гумусом.</a:t>
            </a:r>
          </a:p>
          <a:p>
            <a:r>
              <a:rPr lang="ru-RU" sz="2400" dirty="0"/>
              <a:t>3. Обладают незначительной поглотительной способностью.</a:t>
            </a:r>
          </a:p>
          <a:p>
            <a:r>
              <a:rPr lang="ru-RU" sz="2400" dirty="0"/>
              <a:t>4. Подвержены ветровой эрозии.</a:t>
            </a:r>
          </a:p>
        </p:txBody>
      </p:sp>
    </p:spTree>
    <p:extLst>
      <p:ext uri="{BB962C8B-B14F-4D97-AF65-F5344CB8AC3E}">
        <p14:creationId xmlns:p14="http://schemas.microsoft.com/office/powerpoint/2010/main" val="20827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3200" b="1" dirty="0"/>
              <a:t>Опыт 2. Определение структуры почвы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013176"/>
            <a:ext cx="636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Мы взяли немного сухой почвы, разложили её тонким слоем на листе бумаги и рассмотрели. У почвы имеется структура (комочки, гранулы).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35" y="1628801"/>
            <a:ext cx="6526013" cy="301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3326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Затем мы мелко разбрызгали  из пульверизатора немного воды и снова рассмотрели почву с помощью лупы.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4404147"/>
            <a:ext cx="1944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Вывод: </a:t>
            </a:r>
            <a:r>
              <a:rPr lang="ru-RU" sz="2400" dirty="0"/>
              <a:t>данная почва структурная.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40768"/>
            <a:ext cx="4882190" cy="2253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39637"/>
            <a:ext cx="4932040" cy="227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162880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Положительные качества структурной почвы: </a:t>
            </a:r>
          </a:p>
          <a:p>
            <a:r>
              <a:rPr lang="ru-RU" sz="2400" dirty="0"/>
              <a:t>Структурная почва лучше усваивает и сохраняет влагу, в такой почве одновременно находится и вода, и воздух. Обеспечивается благоприятный тепловой режим, оптимальные условия для питания растений. Эти почвы наиболее плодородны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b="1" dirty="0"/>
              <a:t>Отрицательных качеств у структурной почвы </a:t>
            </a:r>
            <a:r>
              <a:rPr lang="ru-RU" sz="2400" dirty="0"/>
              <a:t>нет.</a:t>
            </a:r>
          </a:p>
        </p:txBody>
      </p:sp>
    </p:spTree>
    <p:extLst>
      <p:ext uri="{BB962C8B-B14F-4D97-AF65-F5344CB8AC3E}">
        <p14:creationId xmlns:p14="http://schemas.microsoft.com/office/powerpoint/2010/main" val="19006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pPr algn="l"/>
            <a:r>
              <a:rPr lang="ru-RU" sz="3200" b="1" dirty="0"/>
              <a:t>Опыт 3. Определение влагоёмкости почвы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4077072"/>
            <a:ext cx="4716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Взяли прозрачный пластиковый стакан, срезали  у него дно и закрыли место среза бинтом в 3 слоя. Взвесили пустой приготовленный стакан и записали показания весов.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8" b="-1397"/>
          <a:stretch/>
        </p:blipFill>
        <p:spPr>
          <a:xfrm rot="16200000">
            <a:off x="753108" y="3358823"/>
            <a:ext cx="4027588" cy="2359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5553128" cy="25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332656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Далее </a:t>
            </a:r>
            <a:r>
              <a:rPr lang="ru-RU" sz="2400" dirty="0"/>
              <a:t>поместили в приготовленный стакан сухую почву (половину стакана) и взвесили на электронных весах (стакан с почвой и тканью) и записали показания.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4" b="2778"/>
          <a:stretch/>
        </p:blipFill>
        <p:spPr>
          <a:xfrm rot="16200000">
            <a:off x="5118218" y="1317971"/>
            <a:ext cx="4279001" cy="2347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645024"/>
            <a:ext cx="6253581" cy="288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694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1_Тема Office</vt:lpstr>
      <vt:lpstr>Презентация PowerPoint</vt:lpstr>
      <vt:lpstr>Опыт 1. Определение механического состава почвы</vt:lpstr>
      <vt:lpstr>Презентация PowerPoint</vt:lpstr>
      <vt:lpstr>Презентация PowerPoint</vt:lpstr>
      <vt:lpstr>Опыт 2. Определение структуры почвы</vt:lpstr>
      <vt:lpstr>Презентация PowerPoint</vt:lpstr>
      <vt:lpstr>Презентация PowerPoint</vt:lpstr>
      <vt:lpstr>Опыт 3. Определение влагоёмкости почвы</vt:lpstr>
      <vt:lpstr>Презентация PowerPoint</vt:lpstr>
      <vt:lpstr>Презентация PowerPoint</vt:lpstr>
      <vt:lpstr>Оформили результаты опыта с помощью таблицы:</vt:lpstr>
      <vt:lpstr>Опыт 4.  Определение кислотности почвы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Internat_English</cp:lastModifiedBy>
  <cp:revision>13</cp:revision>
  <dcterms:created xsi:type="dcterms:W3CDTF">2014-07-17T09:10:52Z</dcterms:created>
  <dcterms:modified xsi:type="dcterms:W3CDTF">2024-12-20T09:36:58Z</dcterms:modified>
</cp:coreProperties>
</file>