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</p:sldMasterIdLst>
  <p:sldIdLst>
    <p:sldId id="256" r:id="rId5"/>
    <p:sldId id="257" r:id="rId6"/>
    <p:sldId id="258" r:id="rId7"/>
    <p:sldId id="260" r:id="rId8"/>
    <p:sldId id="263" r:id="rId9"/>
    <p:sldId id="264" r:id="rId10"/>
    <p:sldId id="265" r:id="rId11"/>
    <p:sldId id="266" r:id="rId12"/>
    <p:sldId id="269" r:id="rId13"/>
    <p:sldId id="270" r:id="rId14"/>
    <p:sldId id="271" r:id="rId1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162000" y="189000"/>
            <a:ext cx="8818920" cy="6478920"/>
          </a:xfrm>
          <a:prstGeom prst="rect">
            <a:avLst/>
          </a:prstGeom>
          <a:noFill/>
          <a:ln w="76320">
            <a:solidFill>
              <a:srgbClr val="00B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2"/>
          <p:cNvSpPr/>
          <p:nvPr/>
        </p:nvSpPr>
        <p:spPr>
          <a:xfrm>
            <a:off x="235440" y="264960"/>
            <a:ext cx="8671680" cy="6327360"/>
          </a:xfrm>
          <a:prstGeom prst="rect">
            <a:avLst/>
          </a:prstGeom>
          <a:noFill/>
          <a:ln w="76320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06000" y="333000"/>
            <a:ext cx="8530920" cy="6190920"/>
          </a:xfrm>
          <a:prstGeom prst="rect">
            <a:avLst/>
          </a:prstGeom>
          <a:noFill/>
          <a:ln w="76320">
            <a:solidFill>
              <a:srgbClr val="00B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Picture 2" descr="http://clipartist.net/social/clipartist.net/E/eco_image-999px.png"/>
          <p:cNvPicPr/>
          <p:nvPr/>
        </p:nvPicPr>
        <p:blipFill>
          <a:blip r:embed="rId15"/>
          <a:stretch/>
        </p:blipFill>
        <p:spPr>
          <a:xfrm>
            <a:off x="162000" y="3816000"/>
            <a:ext cx="2879280" cy="2879280"/>
          </a:xfrm>
          <a:prstGeom prst="rect">
            <a:avLst/>
          </a:prstGeom>
          <a:ln>
            <a:noFill/>
          </a:ln>
        </p:spPr>
      </p:pic>
      <p:pic>
        <p:nvPicPr>
          <p:cNvPr id="4" name="Picture 2" descr="http://images.clipartpanda.com/environment-clipart-earth-plant.png"/>
          <p:cNvPicPr/>
          <p:nvPr/>
        </p:nvPicPr>
        <p:blipFill>
          <a:blip r:embed="rId16"/>
          <a:stretch/>
        </p:blipFill>
        <p:spPr>
          <a:xfrm>
            <a:off x="6082200" y="3816000"/>
            <a:ext cx="2707920" cy="2707920"/>
          </a:xfrm>
          <a:prstGeom prst="rect">
            <a:avLst/>
          </a:prstGeom>
          <a:ln>
            <a:noFill/>
          </a:ln>
        </p:spPr>
      </p:pic>
      <p:sp>
        <p:nvSpPr>
          <p:cNvPr id="5" name="CustomShape 4"/>
          <p:cNvSpPr/>
          <p:nvPr/>
        </p:nvSpPr>
        <p:spPr>
          <a:xfrm>
            <a:off x="-236520" y="6662880"/>
            <a:ext cx="1161000" cy="2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00B050"/>
                </a:solidFill>
                <a:latin typeface="Adine Kirnberg"/>
                <a:ea typeface="DejaVu Sans"/>
              </a:rPr>
              <a:t>© </a:t>
            </a:r>
            <a:r>
              <a:rPr lang="en-US" sz="1000" b="1" strike="noStrike" spc="-1">
                <a:solidFill>
                  <a:srgbClr val="00B050"/>
                </a:solidFill>
                <a:latin typeface="Adine Kirnberg"/>
                <a:ea typeface="DejaVu Sans"/>
              </a:rPr>
              <a:t>FokinaLidia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62000" y="189000"/>
            <a:ext cx="8818920" cy="6478920"/>
          </a:xfrm>
          <a:prstGeom prst="rect">
            <a:avLst/>
          </a:prstGeom>
          <a:noFill/>
          <a:ln w="76320">
            <a:solidFill>
              <a:srgbClr val="00B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235440" y="264960"/>
            <a:ext cx="8671680" cy="6327360"/>
          </a:xfrm>
          <a:prstGeom prst="rect">
            <a:avLst/>
          </a:prstGeom>
          <a:noFill/>
          <a:ln w="76320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306000" y="333000"/>
            <a:ext cx="8530920" cy="6190920"/>
          </a:xfrm>
          <a:prstGeom prst="rect">
            <a:avLst/>
          </a:prstGeom>
          <a:noFill/>
          <a:ln w="76320">
            <a:solidFill>
              <a:srgbClr val="00B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" name="Picture 2" descr="http://clipartist.net/social/clipartist.net/E/eco_image-999px.png"/>
          <p:cNvPicPr/>
          <p:nvPr/>
        </p:nvPicPr>
        <p:blipFill>
          <a:blip r:embed="rId15"/>
          <a:stretch/>
        </p:blipFill>
        <p:spPr>
          <a:xfrm>
            <a:off x="162000" y="3816000"/>
            <a:ext cx="2879280" cy="2879280"/>
          </a:xfrm>
          <a:prstGeom prst="rect">
            <a:avLst/>
          </a:prstGeom>
          <a:ln>
            <a:noFill/>
          </a:ln>
        </p:spPr>
      </p:pic>
      <p:pic>
        <p:nvPicPr>
          <p:cNvPr id="48" name="Picture 2" descr="http://images.clipartpanda.com/environment-clipart-earth-plant.png"/>
          <p:cNvPicPr/>
          <p:nvPr/>
        </p:nvPicPr>
        <p:blipFill>
          <a:blip r:embed="rId16"/>
          <a:stretch/>
        </p:blipFill>
        <p:spPr>
          <a:xfrm>
            <a:off x="6082200" y="3816000"/>
            <a:ext cx="2707920" cy="2707920"/>
          </a:xfrm>
          <a:prstGeom prst="rect">
            <a:avLst/>
          </a:prstGeom>
          <a:ln>
            <a:noFill/>
          </a:ln>
        </p:spPr>
      </p:pic>
      <p:sp>
        <p:nvSpPr>
          <p:cNvPr id="49" name="CustomShape 4"/>
          <p:cNvSpPr/>
          <p:nvPr/>
        </p:nvSpPr>
        <p:spPr>
          <a:xfrm>
            <a:off x="-236520" y="6662880"/>
            <a:ext cx="1161000" cy="2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00B050"/>
                </a:solidFill>
                <a:latin typeface="Adine Kirnberg"/>
                <a:ea typeface="DejaVu Sans"/>
              </a:rPr>
              <a:t>© </a:t>
            </a:r>
            <a:r>
              <a:rPr lang="en-US" sz="1000" b="1" strike="noStrike" spc="-1">
                <a:solidFill>
                  <a:srgbClr val="00B050"/>
                </a:solidFill>
                <a:latin typeface="Adine Kirnberg"/>
                <a:ea typeface="DejaVu Sans"/>
              </a:rPr>
              <a:t>FokinaLidia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342000" y="369000"/>
            <a:ext cx="8458920" cy="6118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" name="Picture 2" descr="https://cdn.vectorstock.com/i/thumbs/39,21/curled-corners-vector-133921.jpg"/>
          <p:cNvPicPr/>
          <p:nvPr/>
        </p:nvPicPr>
        <p:blipFill>
          <a:blip r:embed="rId17"/>
          <a:stretch/>
        </p:blipFill>
        <p:spPr>
          <a:xfrm>
            <a:off x="7441560" y="5038560"/>
            <a:ext cx="1375560" cy="1449360"/>
          </a:xfrm>
          <a:prstGeom prst="rect">
            <a:avLst/>
          </a:prstGeom>
          <a:ln>
            <a:noFill/>
          </a:ln>
        </p:spPr>
      </p:pic>
      <p:pic>
        <p:nvPicPr>
          <p:cNvPr id="52" name="Picture 2" descr="http://clipartist.net/social/clipartist.net/E/eco_image-999px.png"/>
          <p:cNvPicPr/>
          <p:nvPr/>
        </p:nvPicPr>
        <p:blipFill>
          <a:blip r:embed="rId18"/>
          <a:stretch/>
        </p:blipFill>
        <p:spPr>
          <a:xfrm>
            <a:off x="331920" y="369000"/>
            <a:ext cx="1527840" cy="1527840"/>
          </a:xfrm>
          <a:prstGeom prst="rect">
            <a:avLst/>
          </a:prstGeom>
          <a:ln>
            <a:noFill/>
          </a:ln>
        </p:spPr>
      </p:pic>
      <p:sp>
        <p:nvSpPr>
          <p:cNvPr id="53" name="PlaceHolder 6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62000" y="189000"/>
            <a:ext cx="8818920" cy="6478920"/>
          </a:xfrm>
          <a:prstGeom prst="rect">
            <a:avLst/>
          </a:prstGeom>
          <a:noFill/>
          <a:ln w="76320">
            <a:solidFill>
              <a:srgbClr val="00B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35440" y="264960"/>
            <a:ext cx="8671680" cy="6327360"/>
          </a:xfrm>
          <a:prstGeom prst="rect">
            <a:avLst/>
          </a:prstGeom>
          <a:noFill/>
          <a:ln w="76320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3"/>
          <p:cNvSpPr/>
          <p:nvPr/>
        </p:nvSpPr>
        <p:spPr>
          <a:xfrm>
            <a:off x="306000" y="333000"/>
            <a:ext cx="8530920" cy="6190920"/>
          </a:xfrm>
          <a:prstGeom prst="rect">
            <a:avLst/>
          </a:prstGeom>
          <a:noFill/>
          <a:ln w="76320">
            <a:solidFill>
              <a:srgbClr val="00B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4" name="Picture 2" descr="http://clipartist.net/social/clipartist.net/E/eco_image-999px.png"/>
          <p:cNvPicPr/>
          <p:nvPr/>
        </p:nvPicPr>
        <p:blipFill>
          <a:blip r:embed="rId15"/>
          <a:stretch/>
        </p:blipFill>
        <p:spPr>
          <a:xfrm>
            <a:off x="162000" y="3816000"/>
            <a:ext cx="2879280" cy="2879280"/>
          </a:xfrm>
          <a:prstGeom prst="rect">
            <a:avLst/>
          </a:prstGeom>
          <a:ln>
            <a:noFill/>
          </a:ln>
        </p:spPr>
      </p:pic>
      <p:pic>
        <p:nvPicPr>
          <p:cNvPr id="95" name="Picture 2" descr="http://images.clipartpanda.com/environment-clipart-earth-plant.png"/>
          <p:cNvPicPr/>
          <p:nvPr/>
        </p:nvPicPr>
        <p:blipFill>
          <a:blip r:embed="rId16"/>
          <a:stretch/>
        </p:blipFill>
        <p:spPr>
          <a:xfrm>
            <a:off x="6082200" y="3816000"/>
            <a:ext cx="2707920" cy="2707920"/>
          </a:xfrm>
          <a:prstGeom prst="rect">
            <a:avLst/>
          </a:prstGeom>
          <a:ln>
            <a:noFill/>
          </a:ln>
        </p:spPr>
      </p:pic>
      <p:sp>
        <p:nvSpPr>
          <p:cNvPr id="96" name="CustomShape 4"/>
          <p:cNvSpPr/>
          <p:nvPr/>
        </p:nvSpPr>
        <p:spPr>
          <a:xfrm>
            <a:off x="-236520" y="6662880"/>
            <a:ext cx="1161000" cy="2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00B050"/>
                </a:solidFill>
                <a:latin typeface="Adine Kirnberg"/>
                <a:ea typeface="DejaVu Sans"/>
              </a:rPr>
              <a:t>© </a:t>
            </a:r>
            <a:r>
              <a:rPr lang="en-US" sz="1000" b="1" strike="noStrike" spc="-1">
                <a:solidFill>
                  <a:srgbClr val="00B050"/>
                </a:solidFill>
                <a:latin typeface="Adine Kirnberg"/>
                <a:ea typeface="DejaVu Sans"/>
              </a:rPr>
              <a:t>FokinaLidia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97" name="CustomShape 5"/>
          <p:cNvSpPr/>
          <p:nvPr/>
        </p:nvSpPr>
        <p:spPr>
          <a:xfrm>
            <a:off x="342000" y="369000"/>
            <a:ext cx="8458920" cy="6118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8" name="Picture 2" descr="https://cdn.vectorstock.com/i/thumbs/39,21/curled-corners-vector-133921.jpg"/>
          <p:cNvPicPr/>
          <p:nvPr/>
        </p:nvPicPr>
        <p:blipFill>
          <a:blip r:embed="rId17"/>
          <a:stretch/>
        </p:blipFill>
        <p:spPr>
          <a:xfrm>
            <a:off x="7441560" y="5038560"/>
            <a:ext cx="1375560" cy="1449360"/>
          </a:xfrm>
          <a:prstGeom prst="rect">
            <a:avLst/>
          </a:prstGeom>
          <a:ln>
            <a:noFill/>
          </a:ln>
        </p:spPr>
      </p:pic>
      <p:pic>
        <p:nvPicPr>
          <p:cNvPr id="99" name="Picture 2" descr="http://clipartist.net/social/clipartist.net/E/eco_image-999px.png"/>
          <p:cNvPicPr/>
          <p:nvPr/>
        </p:nvPicPr>
        <p:blipFill>
          <a:blip r:embed="rId18"/>
          <a:stretch/>
        </p:blipFill>
        <p:spPr>
          <a:xfrm>
            <a:off x="331920" y="369000"/>
            <a:ext cx="1527840" cy="1527840"/>
          </a:xfrm>
          <a:prstGeom prst="rect">
            <a:avLst/>
          </a:prstGeom>
          <a:ln>
            <a:noFill/>
          </a:ln>
        </p:spPr>
      </p:pic>
      <p:sp>
        <p:nvSpPr>
          <p:cNvPr id="100" name="PlaceHolder 6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lIns="0" tIns="0" rIns="0" bIns="0">
            <a:normAutofit fontScale="7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02" name="PlaceHolder 8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</p:spPr>
        <p:txBody>
          <a:bodyPr lIns="0" tIns="0" rIns="0" bIns="0">
            <a:normAutofit fontScale="7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62000" y="189000"/>
            <a:ext cx="8818920" cy="6478920"/>
          </a:xfrm>
          <a:prstGeom prst="rect">
            <a:avLst/>
          </a:prstGeom>
          <a:noFill/>
          <a:ln w="76320">
            <a:solidFill>
              <a:srgbClr val="00B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2"/>
          <p:cNvSpPr/>
          <p:nvPr/>
        </p:nvSpPr>
        <p:spPr>
          <a:xfrm>
            <a:off x="235440" y="264960"/>
            <a:ext cx="8671680" cy="6327360"/>
          </a:xfrm>
          <a:prstGeom prst="rect">
            <a:avLst/>
          </a:prstGeom>
          <a:noFill/>
          <a:ln w="76320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3"/>
          <p:cNvSpPr/>
          <p:nvPr/>
        </p:nvSpPr>
        <p:spPr>
          <a:xfrm>
            <a:off x="306000" y="333000"/>
            <a:ext cx="8530920" cy="6190920"/>
          </a:xfrm>
          <a:prstGeom prst="rect">
            <a:avLst/>
          </a:prstGeom>
          <a:noFill/>
          <a:ln w="76320">
            <a:solidFill>
              <a:srgbClr val="00B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9" name="Picture 2" descr="http://clipartist.net/social/clipartist.net/E/eco_image-999px.png"/>
          <p:cNvPicPr/>
          <p:nvPr/>
        </p:nvPicPr>
        <p:blipFill>
          <a:blip r:embed="rId15"/>
          <a:stretch/>
        </p:blipFill>
        <p:spPr>
          <a:xfrm>
            <a:off x="162000" y="3816000"/>
            <a:ext cx="2879280" cy="2879280"/>
          </a:xfrm>
          <a:prstGeom prst="rect">
            <a:avLst/>
          </a:prstGeom>
          <a:ln>
            <a:noFill/>
          </a:ln>
        </p:spPr>
      </p:pic>
      <p:pic>
        <p:nvPicPr>
          <p:cNvPr id="190" name="Picture 2" descr="http://images.clipartpanda.com/environment-clipart-earth-plant.png"/>
          <p:cNvPicPr/>
          <p:nvPr/>
        </p:nvPicPr>
        <p:blipFill>
          <a:blip r:embed="rId16"/>
          <a:stretch/>
        </p:blipFill>
        <p:spPr>
          <a:xfrm>
            <a:off x="6082200" y="3816000"/>
            <a:ext cx="2707920" cy="2707920"/>
          </a:xfrm>
          <a:prstGeom prst="rect">
            <a:avLst/>
          </a:prstGeom>
          <a:ln>
            <a:noFill/>
          </a:ln>
        </p:spPr>
      </p:pic>
      <p:sp>
        <p:nvSpPr>
          <p:cNvPr id="191" name="CustomShape 4"/>
          <p:cNvSpPr/>
          <p:nvPr/>
        </p:nvSpPr>
        <p:spPr>
          <a:xfrm>
            <a:off x="-236520" y="6662880"/>
            <a:ext cx="1161000" cy="2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00B050"/>
                </a:solidFill>
                <a:latin typeface="Adine Kirnberg"/>
                <a:ea typeface="DejaVu Sans"/>
              </a:rPr>
              <a:t>© </a:t>
            </a:r>
            <a:r>
              <a:rPr lang="en-US" sz="1000" b="1" strike="noStrike" spc="-1">
                <a:solidFill>
                  <a:srgbClr val="00B050"/>
                </a:solidFill>
                <a:latin typeface="Adine Kirnberg"/>
                <a:ea typeface="DejaVu Sans"/>
              </a:rPr>
              <a:t>FokinaLidia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342000" y="369000"/>
            <a:ext cx="8458920" cy="6118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3" name="Picture 4" descr="http://cdn.xl.thumbs.canstockphoto.com/canstock8696699.jpg"/>
          <p:cNvPicPr/>
          <p:nvPr/>
        </p:nvPicPr>
        <p:blipFill>
          <a:blip r:embed="rId17"/>
          <a:stretch/>
        </p:blipFill>
        <p:spPr>
          <a:xfrm>
            <a:off x="7087680" y="369000"/>
            <a:ext cx="1713600" cy="1576800"/>
          </a:xfrm>
          <a:prstGeom prst="rect">
            <a:avLst/>
          </a:prstGeom>
          <a:ln>
            <a:noFill/>
          </a:ln>
        </p:spPr>
      </p:pic>
      <p:pic>
        <p:nvPicPr>
          <p:cNvPr id="194" name="Picture 2" descr="http://images.clipartpanda.com/environment-clipart-earth-plant.png"/>
          <p:cNvPicPr/>
          <p:nvPr/>
        </p:nvPicPr>
        <p:blipFill>
          <a:blip r:embed="rId18"/>
          <a:stretch/>
        </p:blipFill>
        <p:spPr>
          <a:xfrm>
            <a:off x="342000" y="4332960"/>
            <a:ext cx="2154960" cy="2154960"/>
          </a:xfrm>
          <a:prstGeom prst="rect">
            <a:avLst/>
          </a:prstGeom>
          <a:ln>
            <a:noFill/>
          </a:ln>
        </p:spPr>
      </p:pic>
      <p:sp>
        <p:nvSpPr>
          <p:cNvPr id="195" name="PlaceHolder 6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lIns="0" tIns="0" rIns="0" bIns="0">
            <a:normAutofit fontScale="7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97" name="PlaceHolder 8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</p:spPr>
        <p:txBody>
          <a:bodyPr lIns="0" tIns="0" rIns="0" bIns="0">
            <a:normAutofit fontScale="7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958320" y="3312000"/>
            <a:ext cx="7199640" cy="98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2"/>
          <p:cNvSpPr/>
          <p:nvPr/>
        </p:nvSpPr>
        <p:spPr>
          <a:xfrm>
            <a:off x="965160" y="574920"/>
            <a:ext cx="7199640" cy="74159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 dirty="0">
                <a:solidFill>
                  <a:srgbClr val="00B050"/>
                </a:solidFill>
                <a:latin typeface="Times New Roman"/>
                <a:ea typeface="DejaVu Sans"/>
              </a:rPr>
              <a:t>«Изучение механического состава и кислотности почв родного села»</a:t>
            </a: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i="1" strike="noStrike" spc="-1" dirty="0">
                <a:solidFill>
                  <a:srgbClr val="953735"/>
                </a:solidFill>
                <a:latin typeface="Times New Roman"/>
                <a:ea typeface="DejaVu Sans"/>
              </a:rPr>
              <a:t>Родной край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i="1" strike="noStrike" spc="-1" dirty="0">
                <a:solidFill>
                  <a:srgbClr val="953735"/>
                </a:solidFill>
                <a:latin typeface="Times New Roman"/>
                <a:ea typeface="DejaVu Sans"/>
              </a:rPr>
              <a:t>                                </a:t>
            </a:r>
            <a:r>
              <a:rPr lang="ru-RU" sz="1600" b="1" i="1" strike="noStrike" spc="-1" dirty="0" smtClean="0">
                <a:solidFill>
                  <a:srgbClr val="953735"/>
                </a:solidFill>
                <a:latin typeface="Times New Roman"/>
                <a:ea typeface="DejaVu Sans"/>
              </a:rPr>
              <a:t>2 этап, 1 – </a:t>
            </a:r>
            <a:r>
              <a:rPr lang="ru-RU" sz="1600" b="1" i="1" strike="noStrike" spc="-1" smtClean="0">
                <a:solidFill>
                  <a:srgbClr val="953735"/>
                </a:solidFill>
                <a:latin typeface="Times New Roman"/>
                <a:ea typeface="DejaVu Sans"/>
              </a:rPr>
              <a:t>4 классы </a:t>
            </a:r>
            <a:endParaRPr lang="ru-RU" sz="1600" b="1" i="1" strike="noStrike" spc="-1" dirty="0" smtClean="0">
              <a:solidFill>
                <a:srgbClr val="953735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1600" b="1" i="1" spc="-1" dirty="0" smtClean="0">
                <a:solidFill>
                  <a:srgbClr val="953735"/>
                </a:solidFill>
                <a:latin typeface="Times New Roman"/>
                <a:ea typeface="DejaVu Sans"/>
              </a:rPr>
              <a:t> </a:t>
            </a:r>
            <a:r>
              <a:rPr lang="ru-RU" sz="1600" b="1" i="1" spc="-1" dirty="0" smtClean="0">
                <a:solidFill>
                  <a:srgbClr val="953735"/>
                </a:solidFill>
                <a:latin typeface="Times New Roman"/>
                <a:ea typeface="DejaVu Sans"/>
              </a:rPr>
              <a:t>                       </a:t>
            </a:r>
            <a:r>
              <a:rPr lang="ru-RU" sz="1600" b="1" i="1" strike="noStrike" spc="-1" dirty="0" smtClean="0">
                <a:solidFill>
                  <a:srgbClr val="953735"/>
                </a:solidFill>
                <a:latin typeface="Times New Roman"/>
                <a:ea typeface="DejaVu Sans"/>
              </a:rPr>
              <a:t> </a:t>
            </a:r>
            <a:r>
              <a:rPr lang="ru-RU" sz="1600" b="1" i="1" strike="noStrike" spc="-1" dirty="0">
                <a:solidFill>
                  <a:srgbClr val="953735"/>
                </a:solidFill>
                <a:latin typeface="Times New Roman"/>
                <a:ea typeface="DejaVu Sans"/>
              </a:rPr>
              <a:t>Руководитель: Лебедева А.А.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i="1" strike="noStrike" spc="-1" dirty="0">
                <a:solidFill>
                  <a:srgbClr val="953735"/>
                </a:solidFill>
                <a:latin typeface="Times New Roman"/>
                <a:ea typeface="DejaVu Sans"/>
              </a:rPr>
              <a:t>                                МОУ </a:t>
            </a:r>
            <a:r>
              <a:rPr lang="ru-RU" sz="1600" b="1" i="1" strike="noStrike" spc="-1" dirty="0" err="1">
                <a:solidFill>
                  <a:srgbClr val="953735"/>
                </a:solidFill>
                <a:latin typeface="Times New Roman"/>
                <a:ea typeface="DejaVu Sans"/>
              </a:rPr>
              <a:t>Брейтовская</a:t>
            </a:r>
            <a:r>
              <a:rPr lang="ru-RU" sz="1600" b="1" i="1" strike="noStrike" spc="-1" dirty="0">
                <a:solidFill>
                  <a:srgbClr val="953735"/>
                </a:solidFill>
                <a:latin typeface="Times New Roman"/>
                <a:ea typeface="DejaVu Sans"/>
              </a:rPr>
              <a:t> СОШ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i="1" strike="noStrike" spc="-1" dirty="0">
                <a:solidFill>
                  <a:srgbClr val="953735"/>
                </a:solidFill>
                <a:latin typeface="Times New Roman"/>
                <a:ea typeface="DejaVu Sans"/>
              </a:rPr>
              <a:t>                                                  2024г.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pic>
        <p:nvPicPr>
          <p:cNvPr id="329" name="Picture 2"/>
          <p:cNvPicPr/>
          <p:nvPr/>
        </p:nvPicPr>
        <p:blipFill>
          <a:blip r:embed="rId2"/>
          <a:stretch/>
        </p:blipFill>
        <p:spPr>
          <a:xfrm>
            <a:off x="2571840" y="2357280"/>
            <a:ext cx="4246200" cy="2499840"/>
          </a:xfrm>
          <a:prstGeom prst="rect">
            <a:avLst/>
          </a:prstGeom>
          <a:ln w="28440">
            <a:solidFill>
              <a:srgbClr val="00B05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2298144"/>
          </a:xfrm>
        </p:spPr>
        <p:txBody>
          <a:bodyPr/>
          <a:lstStyle/>
          <a:p>
            <a:pPr algn="ctr"/>
            <a:r>
              <a:rPr lang="ru-RU" dirty="0" smtClean="0"/>
              <a:t>Почвы по кислотности разные бывают</a:t>
            </a:r>
            <a:br>
              <a:rPr lang="ru-RU" dirty="0" smtClean="0"/>
            </a:br>
            <a:r>
              <a:rPr lang="ru-RU" dirty="0" smtClean="0"/>
              <a:t>И растения СВОИ лишь предпочитают.</a:t>
            </a:r>
            <a:br>
              <a:rPr lang="ru-RU" dirty="0" smtClean="0"/>
            </a:br>
            <a:r>
              <a:rPr lang="ru-RU" dirty="0" smtClean="0"/>
              <a:t>Если почва не подходит,</a:t>
            </a:r>
            <a:br>
              <a:rPr lang="ru-RU" dirty="0" smtClean="0"/>
            </a:br>
            <a:r>
              <a:rPr lang="ru-RU" dirty="0" smtClean="0"/>
              <a:t>То растение не всходит.</a:t>
            </a:r>
            <a:br>
              <a:rPr lang="ru-RU" dirty="0" smtClean="0"/>
            </a:br>
            <a:r>
              <a:rPr lang="ru-RU" dirty="0" smtClean="0"/>
              <a:t>Важно быть внимательным</a:t>
            </a:r>
            <a:br>
              <a:rPr lang="ru-RU" dirty="0" smtClean="0"/>
            </a:br>
            <a:r>
              <a:rPr lang="ru-RU" dirty="0" smtClean="0"/>
              <a:t>В этом обязательно!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57200" y="1928802"/>
            <a:ext cx="8229240" cy="400052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Мы вопрос сей изучали</a:t>
            </a:r>
          </a:p>
          <a:p>
            <a:r>
              <a:rPr lang="ru-RU" dirty="0" smtClean="0"/>
              <a:t>Долго думали, гадали,</a:t>
            </a:r>
          </a:p>
          <a:p>
            <a:r>
              <a:rPr lang="ru-RU" dirty="0" smtClean="0"/>
              <a:t>Как кислотность изменить</a:t>
            </a:r>
          </a:p>
          <a:p>
            <a:r>
              <a:rPr lang="ru-RU" dirty="0" smtClean="0"/>
              <a:t>И растениям угодить</a:t>
            </a:r>
            <a:r>
              <a:rPr lang="en-US" dirty="0" smtClean="0"/>
              <a:t>?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sz="1400" dirty="0" smtClean="0">
                <a:solidFill>
                  <a:srgbClr val="C00000"/>
                </a:solidFill>
              </a:rPr>
              <a:t>                             Чтобы повысить кислотность.</a:t>
            </a:r>
          </a:p>
          <a:p>
            <a:r>
              <a:rPr lang="ru-RU" sz="1400" dirty="0" smtClean="0"/>
              <a:t>                             Использовать  хвою – хвойная мульча удерживает влагу.</a:t>
            </a:r>
          </a:p>
          <a:p>
            <a:r>
              <a:rPr lang="ru-RU" sz="1400" dirty="0" smtClean="0"/>
              <a:t>                             Мох сфагнум – распределяем равномерным слоем во время перекопки.</a:t>
            </a:r>
          </a:p>
          <a:p>
            <a:r>
              <a:rPr lang="ru-RU" sz="1400" dirty="0" smtClean="0"/>
              <a:t>                             Лимонную кислоту – 2 ч.л. </a:t>
            </a:r>
            <a:r>
              <a:rPr lang="ru-RU" sz="1400" dirty="0"/>
              <a:t>н</a:t>
            </a:r>
            <a:r>
              <a:rPr lang="ru-RU" sz="1400" dirty="0" smtClean="0"/>
              <a:t>а 10 литров воды, полив почвы.</a:t>
            </a:r>
          </a:p>
          <a:p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</a:t>
            </a:r>
            <a:r>
              <a:rPr lang="ru-RU" sz="1400" dirty="0" smtClean="0">
                <a:solidFill>
                  <a:srgbClr val="0070C0"/>
                </a:solidFill>
              </a:rPr>
              <a:t>                     Чтобы снизить кислотность.</a:t>
            </a:r>
          </a:p>
          <a:p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Использовать </a:t>
            </a:r>
            <a:r>
              <a:rPr lang="ru-RU" sz="1400" dirty="0" smtClean="0"/>
              <a:t>органические удобрения.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                   Вносить известь.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                   Полив водой с пониженной кислотностью.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928670"/>
            <a:ext cx="2031363" cy="12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1998645" cy="133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143116"/>
            <a:ext cx="855637" cy="136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8867" y="2285992"/>
            <a:ext cx="3294304" cy="1714512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11036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           Спасибо за внимание!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28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857628"/>
            <a:ext cx="3500462" cy="246848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85860"/>
            <a:ext cx="1855769" cy="1237179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143116"/>
            <a:ext cx="1848355" cy="1355711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i="1" strike="noStrike" spc="-1" dirty="0">
                <a:solidFill>
                  <a:srgbClr val="C00000"/>
                </a:solidFill>
                <a:latin typeface="Times New Roman"/>
              </a:rPr>
              <a:t>Подготовка необходимого оборудования</a:t>
            </a:r>
            <a:r>
              <a:t/>
            </a:r>
            <a:br/>
            <a:r>
              <a:rPr lang="ru-RU" sz="2400" b="0" strike="noStrike" spc="-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400" b="0" strike="noStrike" spc="-1" dirty="0" smtClean="0">
                <a:solidFill>
                  <a:srgbClr val="C00000"/>
                </a:solidFill>
                <a:latin typeface="Times New Roman"/>
              </a:rPr>
              <a:t>             </a:t>
            </a:r>
            <a:r>
              <a:rPr lang="ru-RU" sz="2400" b="0" strike="noStrike" spc="-1" dirty="0" smtClean="0">
                <a:solidFill>
                  <a:srgbClr val="0070C0"/>
                </a:solidFill>
                <a:latin typeface="Times New Roman"/>
              </a:rPr>
              <a:t>Родной </a:t>
            </a:r>
            <a:r>
              <a:rPr lang="ru-RU" sz="2400" b="0" strike="noStrike" spc="-1" dirty="0">
                <a:solidFill>
                  <a:srgbClr val="0070C0"/>
                </a:solidFill>
                <a:latin typeface="Times New Roman"/>
              </a:rPr>
              <a:t>край мы изучаем, про него мы всё узнаем!</a:t>
            </a:r>
            <a:endParaRPr lang="ru-RU" sz="24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411120" y="1656000"/>
            <a:ext cx="8228880" cy="397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2" name="Picture 2"/>
          <p:cNvPicPr/>
          <p:nvPr/>
        </p:nvPicPr>
        <p:blipFill>
          <a:blip r:embed="rId2"/>
          <a:stretch/>
        </p:blipFill>
        <p:spPr>
          <a:xfrm>
            <a:off x="4929190" y="3714752"/>
            <a:ext cx="3500462" cy="2500330"/>
          </a:xfrm>
          <a:prstGeom prst="rect">
            <a:avLst/>
          </a:prstGeom>
          <a:ln w="28440">
            <a:solidFill>
              <a:srgbClr val="00B050"/>
            </a:solidFill>
            <a:miter/>
          </a:ln>
        </p:spPr>
      </p:pic>
      <p:pic>
        <p:nvPicPr>
          <p:cNvPr id="333" name="Picture 3"/>
          <p:cNvPicPr/>
          <p:nvPr/>
        </p:nvPicPr>
        <p:blipFill>
          <a:blip r:embed="rId3"/>
          <a:stretch/>
        </p:blipFill>
        <p:spPr>
          <a:xfrm>
            <a:off x="571472" y="2344328"/>
            <a:ext cx="4143404" cy="2513432"/>
          </a:xfrm>
          <a:prstGeom prst="rect">
            <a:avLst/>
          </a:prstGeom>
          <a:ln w="28440">
            <a:solidFill>
              <a:srgbClr val="00B050"/>
            </a:solidFill>
            <a:miter/>
          </a:ln>
        </p:spPr>
      </p:pic>
      <p:pic>
        <p:nvPicPr>
          <p:cNvPr id="334" name="Picture 4"/>
          <p:cNvPicPr/>
          <p:nvPr/>
        </p:nvPicPr>
        <p:blipFill>
          <a:blip r:embed="rId4" cstate="print"/>
          <a:stretch/>
        </p:blipFill>
        <p:spPr>
          <a:xfrm>
            <a:off x="4929190" y="1357298"/>
            <a:ext cx="3500462" cy="2174988"/>
          </a:xfrm>
          <a:prstGeom prst="rect">
            <a:avLst/>
          </a:prstGeom>
          <a:ln w="28440">
            <a:solidFill>
              <a:srgbClr val="00B05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57200" y="221040"/>
            <a:ext cx="8228880" cy="850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404040"/>
                </a:solidFill>
                <a:latin typeface="Arial"/>
              </a:rPr>
              <a:t>Опыт 1</a:t>
            </a:r>
            <a:r>
              <a:rPr lang="ru-RU" sz="1800" b="0" strike="noStrike" spc="-1">
                <a:solidFill>
                  <a:srgbClr val="C00000"/>
                </a:solidFill>
                <a:latin typeface="Arial"/>
              </a:rPr>
              <a:t>.Определение механического состава почвы.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457200" y="857160"/>
            <a:ext cx="8228880" cy="92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Почвою не вся земля зовется,</a:t>
            </a: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Только верхний плодородный слой.</a:t>
            </a: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Только в нём, когда пригреет солнце,</a:t>
            </a: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Прорастают семена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Arial"/>
              </a:rPr>
              <a:t>весной.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TextShape 3"/>
          <p:cNvSpPr txBox="1"/>
          <p:nvPr/>
        </p:nvSpPr>
        <p:spPr>
          <a:xfrm>
            <a:off x="457200" y="2286000"/>
            <a:ext cx="8228880" cy="414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Почву мы сухую взяли,</a:t>
            </a: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На подносе рассыпали</a:t>
            </a: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И немного увлажняли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В руки взяли и катали.</a:t>
            </a: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Вот, что мы тогда узнали:</a:t>
            </a: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Получается </a:t>
            </a:r>
            <a:r>
              <a:rPr lang="ru-RU" sz="1400" b="0" i="1" strike="noStrike" spc="-1" dirty="0">
                <a:solidFill>
                  <a:srgbClr val="000000"/>
                </a:solidFill>
                <a:latin typeface="Arial"/>
              </a:rPr>
              <a:t>колбаска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С </a:t>
            </a:r>
            <a:r>
              <a:rPr lang="ru-RU" sz="1400" b="0" i="1" strike="noStrike" spc="-1" dirty="0">
                <a:solidFill>
                  <a:srgbClr val="C00000"/>
                </a:solidFill>
                <a:latin typeface="Arial"/>
              </a:rPr>
              <a:t>тонким кончиком </a:t>
            </a:r>
            <a:r>
              <a:rPr lang="ru-RU" sz="1400" b="0" strike="noStrike" spc="-1" dirty="0">
                <a:latin typeface="Arial"/>
              </a:rPr>
              <a:t>у нас</a:t>
            </a:r>
          </a:p>
          <a:p>
            <a:pPr>
              <a:lnSpc>
                <a:spcPct val="100000"/>
              </a:lnSpc>
            </a:pPr>
            <a:r>
              <a:rPr lang="ru-RU" sz="1400" b="0" i="1" strike="noStrike" spc="-1" dirty="0">
                <a:solidFill>
                  <a:srgbClr val="C00000"/>
                </a:solidFill>
                <a:latin typeface="Arial"/>
              </a:rPr>
              <a:t>При изгибе разломилась</a:t>
            </a:r>
            <a:r>
              <a:rPr lang="ru-RU" sz="1400" b="0" strike="noStrike" spc="-1" dirty="0">
                <a:solidFill>
                  <a:srgbClr val="C00000"/>
                </a:solidFill>
                <a:latin typeface="Arial"/>
              </a:rPr>
              <a:t> – </a:t>
            </a:r>
            <a:r>
              <a:rPr lang="ru-RU" sz="1400" b="0" strike="noStrike" spc="-1" dirty="0">
                <a:latin typeface="Arial"/>
              </a:rPr>
              <a:t>это раз.</a:t>
            </a: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latin typeface="Arial"/>
              </a:rPr>
              <a:t>По таблице посмотрели</a:t>
            </a: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latin typeface="Arial"/>
              </a:rPr>
              <a:t>И состав определили- это два.</a:t>
            </a: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latin typeface="Arial"/>
              </a:rPr>
              <a:t>Почва наша не простая, плодородная такая</a:t>
            </a:r>
          </a:p>
          <a:p>
            <a:pPr>
              <a:lnSpc>
                <a:spcPct val="100000"/>
              </a:lnSpc>
            </a:pPr>
            <a:r>
              <a:rPr lang="ru-RU" sz="1400" b="0" i="1" strike="noStrike" spc="-1" dirty="0">
                <a:solidFill>
                  <a:srgbClr val="C00000"/>
                </a:solidFill>
                <a:latin typeface="Arial"/>
              </a:rPr>
              <a:t>Суглинистой</a:t>
            </a:r>
            <a:r>
              <a:rPr lang="ru-RU" sz="1400" b="0" strike="noStrike" spc="-1" dirty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1400" b="0" strike="noStrike" spc="-1" dirty="0">
                <a:latin typeface="Arial"/>
              </a:rPr>
              <a:t>её зовут</a:t>
            </a: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latin typeface="Arial"/>
              </a:rPr>
              <a:t>Растения в ней хорошо живут.</a:t>
            </a:r>
          </a:p>
          <a:p>
            <a:pPr algn="ctr">
              <a:lnSpc>
                <a:spcPct val="100000"/>
              </a:lnSpc>
            </a:pPr>
            <a:r>
              <a:rPr lang="ru-RU" sz="1600" b="0" i="1" strike="noStrike" spc="-1" dirty="0">
                <a:solidFill>
                  <a:srgbClr val="E46C0A"/>
                </a:solidFill>
                <a:latin typeface="Arial"/>
              </a:rPr>
              <a:t>Суглинистые почвы – </a:t>
            </a:r>
            <a:r>
              <a:rPr lang="ru-RU" sz="1600" b="0" i="1" strike="noStrike" spc="-1" dirty="0" smtClean="0">
                <a:solidFill>
                  <a:srgbClr val="E46C0A"/>
                </a:solidFill>
                <a:latin typeface="Arial"/>
              </a:rPr>
              <a:t>обладают высоким уровнем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i="1" strike="noStrike" spc="-1" dirty="0" err="1">
                <a:solidFill>
                  <a:srgbClr val="E46C0A"/>
                </a:solidFill>
                <a:latin typeface="Arial"/>
              </a:rPr>
              <a:t>водопроводимости</a:t>
            </a:r>
            <a:r>
              <a:rPr lang="ru-RU" sz="1600" b="0" i="1" strike="noStrike" spc="-1" dirty="0">
                <a:solidFill>
                  <a:srgbClr val="E46C0A"/>
                </a:solidFill>
                <a:latin typeface="Arial"/>
              </a:rPr>
              <a:t> и воздухопроницаемости,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i="1" strike="noStrike" spc="-1" dirty="0" smtClean="0">
                <a:solidFill>
                  <a:srgbClr val="E46C0A"/>
                </a:solidFill>
                <a:latin typeface="Arial"/>
              </a:rPr>
              <a:t>удерживают тепло.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8" name="Picture 2"/>
          <p:cNvPicPr/>
          <p:nvPr/>
        </p:nvPicPr>
        <p:blipFill>
          <a:blip r:embed="rId2" cstate="print"/>
          <a:stretch/>
        </p:blipFill>
        <p:spPr>
          <a:xfrm>
            <a:off x="6143760" y="857160"/>
            <a:ext cx="785520" cy="496440"/>
          </a:xfrm>
          <a:prstGeom prst="rect">
            <a:avLst/>
          </a:prstGeom>
          <a:ln w="9360">
            <a:noFill/>
          </a:ln>
        </p:spPr>
      </p:pic>
      <p:pic>
        <p:nvPicPr>
          <p:cNvPr id="339" name="Picture 2"/>
          <p:cNvPicPr/>
          <p:nvPr/>
        </p:nvPicPr>
        <p:blipFill>
          <a:blip r:embed="rId3"/>
          <a:stretch/>
        </p:blipFill>
        <p:spPr>
          <a:xfrm>
            <a:off x="3786182" y="1857364"/>
            <a:ext cx="2374156" cy="1714512"/>
          </a:xfrm>
          <a:prstGeom prst="rect">
            <a:avLst/>
          </a:prstGeom>
          <a:ln w="28440">
            <a:solidFill>
              <a:srgbClr val="92D050"/>
            </a:solidFill>
            <a:miter/>
          </a:ln>
        </p:spPr>
      </p:pic>
      <p:pic>
        <p:nvPicPr>
          <p:cNvPr id="340" name="Picture 3"/>
          <p:cNvPicPr/>
          <p:nvPr/>
        </p:nvPicPr>
        <p:blipFill>
          <a:blip r:embed="rId4"/>
          <a:stretch/>
        </p:blipFill>
        <p:spPr>
          <a:xfrm>
            <a:off x="6786578" y="1214422"/>
            <a:ext cx="1785950" cy="2239542"/>
          </a:xfrm>
          <a:prstGeom prst="rect">
            <a:avLst/>
          </a:prstGeom>
          <a:ln w="28440">
            <a:solidFill>
              <a:srgbClr val="92D050"/>
            </a:solidFill>
            <a:miter/>
          </a:ln>
        </p:spPr>
      </p:pic>
      <p:pic>
        <p:nvPicPr>
          <p:cNvPr id="341" name="Picture 4"/>
          <p:cNvPicPr/>
          <p:nvPr/>
        </p:nvPicPr>
        <p:blipFill>
          <a:blip r:embed="rId5" cstate="print"/>
          <a:stretch/>
        </p:blipFill>
        <p:spPr>
          <a:xfrm>
            <a:off x="4500562" y="4143380"/>
            <a:ext cx="1499760" cy="1416960"/>
          </a:xfrm>
          <a:prstGeom prst="rect">
            <a:avLst/>
          </a:prstGeom>
          <a:ln w="28440">
            <a:solidFill>
              <a:srgbClr val="92D050"/>
            </a:solidFill>
            <a:miter/>
          </a:ln>
        </p:spPr>
      </p:pic>
      <p:pic>
        <p:nvPicPr>
          <p:cNvPr id="342" name="Picture 5"/>
          <p:cNvPicPr/>
          <p:nvPr/>
        </p:nvPicPr>
        <p:blipFill>
          <a:blip r:embed="rId6"/>
          <a:stretch/>
        </p:blipFill>
        <p:spPr>
          <a:xfrm>
            <a:off x="6572264" y="4000504"/>
            <a:ext cx="1999800" cy="1263600"/>
          </a:xfrm>
          <a:prstGeom prst="rect">
            <a:avLst/>
          </a:prstGeom>
          <a:ln w="28440">
            <a:solidFill>
              <a:srgbClr val="92D050"/>
            </a:solidFill>
            <a:miter/>
          </a:ln>
        </p:spPr>
      </p:pic>
      <p:pic>
        <p:nvPicPr>
          <p:cNvPr id="343" name="Picture 2"/>
          <p:cNvPicPr/>
          <p:nvPr/>
        </p:nvPicPr>
        <p:blipFill>
          <a:blip r:embed="rId2" cstate="print"/>
          <a:stretch/>
        </p:blipFill>
        <p:spPr>
          <a:xfrm>
            <a:off x="1285852" y="5786454"/>
            <a:ext cx="785520" cy="496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457200" y="221040"/>
            <a:ext cx="8228880" cy="850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Опыт 2. </a:t>
            </a:r>
            <a:r>
              <a:rPr lang="ru-RU" sz="2400" b="0" strike="noStrike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структуры почвы</a:t>
            </a:r>
            <a:endParaRPr lang="ru-RU" sz="2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457200" y="1021778"/>
            <a:ext cx="8095208" cy="54076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8000" lnSpcReduction="10000"/>
          </a:bodyPr>
          <a:lstStyle/>
          <a:p>
            <a:pPr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а)Структура почвы – целый мир:</a:t>
            </a:r>
          </a:p>
          <a:p>
            <a:pPr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Комочки, зернышки и пыль.</a:t>
            </a:r>
          </a:p>
          <a:p>
            <a:pPr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белый лист мы рассыпаем</a:t>
            </a:r>
          </a:p>
          <a:p>
            <a:pPr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дружно  в лупу изучаем.</a:t>
            </a:r>
          </a:p>
          <a:p>
            <a:pPr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Обнаружили  комочки, </a:t>
            </a:r>
          </a:p>
          <a:p>
            <a:pPr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Зёрна крупные и нет,</a:t>
            </a:r>
          </a:p>
          <a:p>
            <a:pPr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Пыль присутствует немного</a:t>
            </a:r>
          </a:p>
          <a:p>
            <a:pPr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чего в ней только нет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17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Сбрызнули водой </a:t>
            </a:r>
            <a:r>
              <a:rPr lang="ru-RU" sz="17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легонько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7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Наблюдали чудеса:</a:t>
            </a:r>
          </a:p>
          <a:p>
            <a:pPr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Почва  в гранулы, комочки,</a:t>
            </a:r>
          </a:p>
          <a:p>
            <a:pPr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Свернулась 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же,  на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глазах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1700" b="0" strike="noStrike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7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в) Структуру чётко рассмотрели</a:t>
            </a:r>
          </a:p>
          <a:p>
            <a:pPr>
              <a:lnSpc>
                <a:spcPct val="100000"/>
              </a:lnSpc>
            </a:pPr>
            <a:r>
              <a:rPr lang="ru-RU" sz="17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И очень рады потому, </a:t>
            </a:r>
          </a:p>
          <a:p>
            <a:pPr>
              <a:lnSpc>
                <a:spcPct val="100000"/>
              </a:lnSpc>
            </a:pPr>
            <a:r>
              <a:rPr lang="ru-RU" sz="17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Что в этой почве мало пыли,</a:t>
            </a:r>
          </a:p>
          <a:p>
            <a:pPr>
              <a:lnSpc>
                <a:spcPct val="100000"/>
              </a:lnSpc>
            </a:pPr>
            <a:r>
              <a:rPr lang="ru-RU" sz="17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А это несомненно плюс.</a:t>
            </a:r>
          </a:p>
          <a:p>
            <a:pPr>
              <a:lnSpc>
                <a:spcPct val="100000"/>
              </a:lnSpc>
            </a:pPr>
            <a:r>
              <a:rPr lang="ru-RU" sz="17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Она зерниста, комковата,</a:t>
            </a:r>
          </a:p>
          <a:p>
            <a:pPr>
              <a:lnSpc>
                <a:spcPct val="100000"/>
              </a:lnSpc>
            </a:pPr>
            <a:r>
              <a:rPr lang="ru-RU" sz="17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В ней прорастают семена</a:t>
            </a:r>
          </a:p>
          <a:p>
            <a:pPr>
              <a:lnSpc>
                <a:spcPct val="100000"/>
              </a:lnSpc>
            </a:pPr>
            <a:r>
              <a:rPr lang="ru-RU" sz="17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Легко проходят для питания</a:t>
            </a:r>
          </a:p>
          <a:p>
            <a:pPr>
              <a:lnSpc>
                <a:spcPct val="100000"/>
              </a:lnSpc>
            </a:pPr>
            <a:r>
              <a:rPr lang="ru-RU" sz="17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Необходимый воздух и вода.</a:t>
            </a:r>
          </a:p>
          <a:p>
            <a:pPr>
              <a:lnSpc>
                <a:spcPct val="100000"/>
              </a:lnSpc>
            </a:pPr>
            <a:r>
              <a:rPr lang="ru-RU" sz="17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Минусов структурной почвы</a:t>
            </a:r>
          </a:p>
          <a:p>
            <a:pPr>
              <a:lnSpc>
                <a:spcPct val="100000"/>
              </a:lnSpc>
            </a:pPr>
            <a:r>
              <a:rPr lang="ru-RU" sz="17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Никаких мы не нашли,</a:t>
            </a:r>
          </a:p>
          <a:p>
            <a:pPr>
              <a:lnSpc>
                <a:spcPct val="100000"/>
              </a:lnSpc>
            </a:pPr>
            <a:r>
              <a:rPr lang="ru-RU" sz="17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Структурна, значит плодородна,</a:t>
            </a:r>
          </a:p>
          <a:p>
            <a:pPr>
              <a:lnSpc>
                <a:spcPct val="100000"/>
              </a:lnSpc>
            </a:pPr>
            <a:r>
              <a:rPr lang="ru-RU" sz="17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И лучше нет такой земли.</a:t>
            </a:r>
            <a:endParaRPr lang="ru-RU" sz="1700" b="0" strike="noStrike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700" b="0" strike="noStrike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700" b="0" strike="noStrike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700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7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TextShape 3"/>
          <p:cNvSpPr txBox="1"/>
          <p:nvPr/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7" name="Picture 2"/>
          <p:cNvPicPr/>
          <p:nvPr/>
        </p:nvPicPr>
        <p:blipFill>
          <a:blip r:embed="rId2"/>
          <a:stretch/>
        </p:blipFill>
        <p:spPr>
          <a:xfrm>
            <a:off x="3357554" y="1000108"/>
            <a:ext cx="2071701" cy="1714512"/>
          </a:xfrm>
          <a:prstGeom prst="rect">
            <a:avLst/>
          </a:prstGeom>
          <a:ln w="28440">
            <a:solidFill>
              <a:srgbClr val="92D050"/>
            </a:solidFill>
            <a:miter/>
          </a:ln>
        </p:spPr>
      </p:pic>
      <p:pic>
        <p:nvPicPr>
          <p:cNvPr id="348" name="Picture 3"/>
          <p:cNvPicPr/>
          <p:nvPr/>
        </p:nvPicPr>
        <p:blipFill>
          <a:blip r:embed="rId3"/>
          <a:stretch/>
        </p:blipFill>
        <p:spPr>
          <a:xfrm>
            <a:off x="5786446" y="1000108"/>
            <a:ext cx="2643206" cy="1714512"/>
          </a:xfrm>
          <a:prstGeom prst="rect">
            <a:avLst/>
          </a:prstGeom>
          <a:ln w="28440">
            <a:solidFill>
              <a:srgbClr val="92D050"/>
            </a:solidFill>
            <a:miter/>
          </a:ln>
        </p:spPr>
      </p:pic>
      <p:pic>
        <p:nvPicPr>
          <p:cNvPr id="349" name="Picture 4"/>
          <p:cNvPicPr/>
          <p:nvPr/>
        </p:nvPicPr>
        <p:blipFill>
          <a:blip r:embed="rId4"/>
          <a:stretch/>
        </p:blipFill>
        <p:spPr>
          <a:xfrm>
            <a:off x="5786446" y="2928934"/>
            <a:ext cx="2714644" cy="1696504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857496"/>
            <a:ext cx="1797338" cy="998521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5143512"/>
            <a:ext cx="1765289" cy="9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726508"/>
          </a:xfrm>
        </p:spPr>
        <p:txBody>
          <a:bodyPr/>
          <a:lstStyle/>
          <a:p>
            <a:pPr algn="ctr"/>
            <a:r>
              <a:rPr lang="ru-RU" dirty="0" smtClean="0"/>
              <a:t>Опыт 3. </a:t>
            </a:r>
            <a:r>
              <a:rPr lang="ru-RU" dirty="0" smtClean="0">
                <a:solidFill>
                  <a:srgbClr val="C00000"/>
                </a:solidFill>
              </a:rPr>
              <a:t>Определение </a:t>
            </a:r>
            <a:r>
              <a:rPr lang="ru-RU" dirty="0" err="1" smtClean="0">
                <a:solidFill>
                  <a:srgbClr val="C00000"/>
                </a:solidFill>
              </a:rPr>
              <a:t>влагоёмкости</a:t>
            </a:r>
            <a:r>
              <a:rPr lang="ru-RU" dirty="0" smtClean="0">
                <a:solidFill>
                  <a:srgbClr val="C00000"/>
                </a:solidFill>
              </a:rPr>
              <a:t> почвы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57200" y="857232"/>
            <a:ext cx="8229240" cy="3500462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r>
              <a:rPr lang="ru-RU" sz="1600" i="1" dirty="0" smtClean="0">
                <a:solidFill>
                  <a:srgbClr val="0070C0"/>
                </a:solidFill>
              </a:rPr>
              <a:t>Человек, запомни навсегда!</a:t>
            </a:r>
          </a:p>
          <a:p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</a:rPr>
              <a:t>                       Символ жизни на земле - вода!</a:t>
            </a:r>
          </a:p>
          <a:p>
            <a:endParaRPr lang="ru-RU" sz="1600" i="1" dirty="0" smtClean="0">
              <a:solidFill>
                <a:srgbClr val="0070C0"/>
              </a:solidFill>
            </a:endParaRPr>
          </a:p>
          <a:p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</a:rPr>
              <a:t>             </a:t>
            </a:r>
          </a:p>
          <a:p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третий – трудоёмкий,                          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Нам расчёты предстоят,                                         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Определяем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влагоёмкость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Несколько часов подряд.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Подготовили стаканчик,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Марлю, землю и весы,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Миску и воды немного,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Посмотрели на часы.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62590"/>
            <a:ext cx="1000132" cy="98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00240"/>
            <a:ext cx="2566507" cy="1857388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143380"/>
            <a:ext cx="2584792" cy="2186219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143380"/>
            <a:ext cx="2692825" cy="2158711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240" cy="2143140"/>
          </a:xfrm>
        </p:spPr>
        <p:txBody>
          <a:bodyPr/>
          <a:lstStyle/>
          <a:p>
            <a:r>
              <a:rPr lang="ru-RU" sz="1600" dirty="0" smtClean="0"/>
              <a:t>Взвесили пустой стаканчик</a:t>
            </a:r>
            <a:br>
              <a:rPr lang="ru-RU" sz="1600" dirty="0" smtClean="0"/>
            </a:br>
            <a:r>
              <a:rPr lang="ru-RU" sz="1600" dirty="0" smtClean="0"/>
              <a:t>И в таблицу занесли.</a:t>
            </a:r>
            <a:br>
              <a:rPr lang="ru-RU" sz="1600" dirty="0" smtClean="0"/>
            </a:br>
            <a:r>
              <a:rPr lang="ru-RU" sz="1600" dirty="0" smtClean="0"/>
              <a:t>Поместив в посуду почву</a:t>
            </a:r>
            <a:br>
              <a:rPr lang="ru-RU" sz="1600" dirty="0" smtClean="0"/>
            </a:br>
            <a:r>
              <a:rPr lang="ru-RU" sz="1600" dirty="0" smtClean="0"/>
              <a:t>И поставив на весы</a:t>
            </a:r>
            <a:br>
              <a:rPr lang="ru-RU" sz="1600" dirty="0" smtClean="0"/>
            </a:br>
            <a:r>
              <a:rPr lang="ru-RU" sz="1600" dirty="0" smtClean="0"/>
              <a:t>Записали показания.</a:t>
            </a:r>
            <a:br>
              <a:rPr lang="ru-RU" sz="1600" dirty="0" smtClean="0"/>
            </a:br>
            <a:r>
              <a:rPr lang="ru-RU" sz="1600" dirty="0" smtClean="0"/>
              <a:t>В мисочку, налив воды</a:t>
            </a:r>
            <a:br>
              <a:rPr lang="ru-RU" sz="1600" dirty="0" smtClean="0"/>
            </a:br>
            <a:r>
              <a:rPr lang="ru-RU" sz="1600" dirty="0" smtClean="0"/>
              <a:t>С почвою стакан поставив,</a:t>
            </a:r>
            <a:br>
              <a:rPr lang="ru-RU" sz="1600" dirty="0" smtClean="0"/>
            </a:br>
            <a:r>
              <a:rPr lang="ru-RU" sz="1600" dirty="0" smtClean="0"/>
              <a:t>Ненадолго отошли.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500034" y="1785926"/>
            <a:ext cx="8229240" cy="3867312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                          Через 2 часа вернулись,</a:t>
            </a:r>
          </a:p>
          <a:p>
            <a:r>
              <a:rPr lang="ru-RU" sz="1600" dirty="0" smtClean="0"/>
              <a:t>                           Посмотрели результат,</a:t>
            </a:r>
          </a:p>
          <a:p>
            <a:r>
              <a:rPr lang="ru-RU" sz="1600" dirty="0" smtClean="0"/>
              <a:t>                      Часть воды впиталась в почву.</a:t>
            </a:r>
          </a:p>
          <a:p>
            <a:r>
              <a:rPr lang="ru-RU" sz="1600" dirty="0" smtClean="0"/>
              <a:t>                          Настало время вычислять.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00042"/>
            <a:ext cx="1641455" cy="2446653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14356"/>
            <a:ext cx="2787702" cy="1500198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428868"/>
            <a:ext cx="1486804" cy="228601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422271"/>
            <a:ext cx="1738795" cy="1578232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4643446"/>
            <a:ext cx="80430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4572007"/>
            <a:ext cx="1143008" cy="1784207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Таблица результатов опыта определения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влагоёмкости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почвы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57200" y="1500174"/>
            <a:ext cx="8229240" cy="408162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Вывод: полученные результаты определения </a:t>
            </a:r>
            <a:r>
              <a:rPr lang="ru-RU" dirty="0" err="1" smtClean="0"/>
              <a:t>влагоёмкости</a:t>
            </a:r>
            <a:r>
              <a:rPr lang="ru-RU" dirty="0" smtClean="0"/>
              <a:t> (38%) полностью соответствуют суглинистому типу почвы, определённому в первом опыте.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214422"/>
          <a:ext cx="8143933" cy="2258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1143008"/>
                <a:gridCol w="1143008"/>
                <a:gridCol w="1285884"/>
                <a:gridCol w="1155548"/>
                <a:gridCol w="1145516"/>
                <a:gridCol w="1270837"/>
              </a:tblGrid>
              <a:tr h="152715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Масса пустого стакана с тканевым дном (г)</a:t>
                      </a:r>
                      <a:endParaRPr lang="ru-RU" sz="1100" dirty="0"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Б. Масса этого стакана с сухой почвой (г)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 Масса сухой почвы (г)</a:t>
                      </a:r>
                    </a:p>
                    <a:p>
                      <a:r>
                        <a:rPr lang="ru-RU" sz="1100" b="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= Б - 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Масса стакана с мокрой, пропитавшейся водой, почвой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 Масса влажной почвы (г)</a:t>
                      </a:r>
                    </a:p>
                    <a:p>
                      <a:r>
                        <a:rPr lang="ru-RU" sz="1100" b="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 = Г - 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 Масса поглощенной воды (г)</a:t>
                      </a:r>
                    </a:p>
                    <a:p>
                      <a:r>
                        <a:rPr lang="ru-RU" sz="1100" b="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 = Д - 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Влагоёмкость</a:t>
                      </a:r>
                      <a:r>
                        <a:rPr lang="ru-RU" sz="1100" b="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почвы (%)</a:t>
                      </a:r>
                    </a:p>
                    <a:p>
                      <a:r>
                        <a:rPr lang="ru-RU" sz="1100" b="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Влаг = (Е : Д) * 100%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9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5,55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41,21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41,21 - 5,55=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35,66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63,46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63,46 - 5,55=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57,91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57,91 – 35,66=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22,25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22,25 : 57,91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* 100=38%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214818"/>
            <a:ext cx="2111104" cy="1284273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786322"/>
            <a:ext cx="2151406" cy="1111378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072074"/>
            <a:ext cx="1570017" cy="1228941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Опыт 4. </a:t>
            </a:r>
            <a:r>
              <a:rPr lang="ru-RU" dirty="0" smtClean="0">
                <a:solidFill>
                  <a:srgbClr val="C00000"/>
                </a:solidFill>
              </a:rPr>
              <a:t>Определение кислотности почвы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57200" y="1214422"/>
            <a:ext cx="8229240" cy="4367378"/>
          </a:xfrm>
        </p:spPr>
        <p:txBody>
          <a:bodyPr/>
          <a:lstStyle/>
          <a:p>
            <a:r>
              <a:rPr lang="ru-RU" dirty="0" smtClean="0"/>
              <a:t>А)Взвесив 10 граммов почвы</a:t>
            </a:r>
          </a:p>
          <a:p>
            <a:r>
              <a:rPr lang="ru-RU" dirty="0" smtClean="0"/>
              <a:t>Поместили в колбу мы,</a:t>
            </a:r>
          </a:p>
          <a:p>
            <a:r>
              <a:rPr lang="ru-RU" dirty="0" smtClean="0"/>
              <a:t>И добавили немного</a:t>
            </a:r>
          </a:p>
          <a:p>
            <a:r>
              <a:rPr lang="ru-RU" dirty="0" smtClean="0"/>
              <a:t> 25 мл. воды.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Б)Энергично потрясли,</a:t>
            </a:r>
          </a:p>
          <a:p>
            <a:r>
              <a:rPr lang="ru-RU" dirty="0" smtClean="0"/>
              <a:t>Дали отстояться,</a:t>
            </a:r>
          </a:p>
          <a:p>
            <a:r>
              <a:rPr lang="ru-RU" dirty="0" smtClean="0"/>
              <a:t>Фильтровали, как могли,</a:t>
            </a:r>
          </a:p>
          <a:p>
            <a:r>
              <a:rPr lang="ru-RU" dirty="0" smtClean="0"/>
              <a:t>Получили капли три.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214422"/>
            <a:ext cx="1212827" cy="1885243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14422"/>
            <a:ext cx="2571768" cy="1901487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357562"/>
            <a:ext cx="1342538" cy="1641463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357562"/>
            <a:ext cx="1872196" cy="1643074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2595" y="3357562"/>
            <a:ext cx="1816474" cy="1643074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240" cy="3071834"/>
          </a:xfrm>
        </p:spPr>
        <p:txBody>
          <a:bodyPr/>
          <a:lstStyle/>
          <a:p>
            <a:r>
              <a:rPr lang="ru-RU" dirty="0" smtClean="0"/>
              <a:t>В)Взяли жёлтую бумажку</a:t>
            </a:r>
            <a:br>
              <a:rPr lang="ru-RU" dirty="0" smtClean="0"/>
            </a:br>
            <a:r>
              <a:rPr lang="ru-RU" dirty="0" smtClean="0"/>
              <a:t>Индикаторной зовут,</a:t>
            </a:r>
            <a:br>
              <a:rPr lang="ru-RU" dirty="0" smtClean="0"/>
            </a:br>
            <a:r>
              <a:rPr lang="ru-RU" dirty="0" smtClean="0"/>
              <a:t>Опустили в наши капли</a:t>
            </a:r>
            <a:br>
              <a:rPr lang="ru-RU" dirty="0" smtClean="0"/>
            </a:br>
            <a:r>
              <a:rPr lang="ru-RU" dirty="0" smtClean="0"/>
              <a:t>И сравнили результат.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По шкале кислотности –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               </a:t>
            </a:r>
            <a:r>
              <a:rPr lang="en-US" dirty="0" smtClean="0"/>
              <a:t>Ph</a:t>
            </a:r>
            <a:r>
              <a:rPr lang="ru-RU" dirty="0" smtClean="0"/>
              <a:t> 6,0,</a:t>
            </a:r>
            <a:br>
              <a:rPr lang="ru-RU" dirty="0" smtClean="0"/>
            </a:br>
            <a:r>
              <a:rPr lang="ru-RU" dirty="0" smtClean="0"/>
              <a:t>                                    Значит о нейтральности</a:t>
            </a:r>
            <a:br>
              <a:rPr lang="ru-RU" dirty="0" smtClean="0"/>
            </a:br>
            <a:r>
              <a:rPr lang="ru-RU" dirty="0" smtClean="0"/>
              <a:t>                                                 Говорим её.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28596" y="3929066"/>
            <a:ext cx="8286808" cy="242889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Нейтральная почва – </a:t>
            </a:r>
            <a:r>
              <a:rPr lang="ru-RU" sz="1200" i="1" dirty="0" smtClean="0">
                <a:solidFill>
                  <a:schemeClr val="tx1"/>
                </a:solidFill>
              </a:rPr>
              <a:t>1.</a:t>
            </a:r>
            <a:r>
              <a:rPr lang="ru-RU" sz="1200" i="1" dirty="0">
                <a:solidFill>
                  <a:schemeClr val="tx1"/>
                </a:solidFill>
              </a:rPr>
              <a:t>О</a:t>
            </a:r>
            <a:r>
              <a:rPr lang="ru-RU" sz="1200" i="1" dirty="0" smtClean="0">
                <a:solidFill>
                  <a:schemeClr val="tx1"/>
                </a:solidFill>
              </a:rPr>
              <a:t>пт</a:t>
            </a:r>
            <a:r>
              <a:rPr lang="ru-RU" sz="1200" i="1" dirty="0" smtClean="0"/>
              <a:t>имальные условия для  деятельности   полезных бактерий и червей.</a:t>
            </a:r>
          </a:p>
          <a:p>
            <a:r>
              <a:rPr lang="ru-RU" sz="1200" i="1" dirty="0"/>
              <a:t> </a:t>
            </a:r>
            <a:r>
              <a:rPr lang="ru-RU" sz="1200" i="1" dirty="0" smtClean="0"/>
              <a:t>                                                           2. Доступность </a:t>
            </a:r>
            <a:r>
              <a:rPr lang="ru-RU" sz="1200" i="1" dirty="0"/>
              <a:t>основных питательных веществ для растений</a:t>
            </a:r>
            <a:r>
              <a:rPr lang="ru-RU" sz="1200" i="1" dirty="0" smtClean="0"/>
              <a:t>.</a:t>
            </a:r>
          </a:p>
          <a:p>
            <a:r>
              <a:rPr lang="ru-RU" sz="1200" i="1" dirty="0"/>
              <a:t> </a:t>
            </a:r>
            <a:r>
              <a:rPr lang="ru-RU" sz="1200" i="1" dirty="0" smtClean="0"/>
              <a:t>                                                           3.</a:t>
            </a:r>
            <a:r>
              <a:rPr lang="ru-RU" sz="1200" i="1" dirty="0"/>
              <a:t> </a:t>
            </a:r>
            <a:r>
              <a:rPr lang="ru-RU" sz="1200" i="1" dirty="0" smtClean="0"/>
              <a:t>Предотвращает </a:t>
            </a:r>
            <a:r>
              <a:rPr lang="ru-RU" sz="1200" i="1" dirty="0"/>
              <a:t>попадание тяжёлых </a:t>
            </a:r>
            <a:r>
              <a:rPr lang="ru-RU" sz="1200" i="1" dirty="0" smtClean="0"/>
              <a:t>металлов.</a:t>
            </a:r>
          </a:p>
          <a:p>
            <a:r>
              <a:rPr lang="ru-RU" sz="1200" i="1" dirty="0"/>
              <a:t> </a:t>
            </a:r>
            <a:r>
              <a:rPr lang="ru-RU" sz="1200" i="1" dirty="0" smtClean="0"/>
              <a:t>                                                           4.</a:t>
            </a:r>
            <a:r>
              <a:rPr lang="ru-RU" sz="1200" i="1" dirty="0"/>
              <a:t> </a:t>
            </a:r>
            <a:r>
              <a:rPr lang="ru-RU" sz="1200" i="1" dirty="0" smtClean="0"/>
              <a:t>Благоприятна </a:t>
            </a:r>
            <a:r>
              <a:rPr lang="ru-RU" sz="1200" i="1" dirty="0"/>
              <a:t>для усвоения некоторых элементов </a:t>
            </a:r>
            <a:r>
              <a:rPr lang="ru-RU" sz="1200" i="1" dirty="0" smtClean="0"/>
              <a:t>питания.</a:t>
            </a:r>
          </a:p>
          <a:p>
            <a:endParaRPr lang="ru-RU" sz="1200" i="1" dirty="0" smtClean="0"/>
          </a:p>
          <a:p>
            <a:r>
              <a:rPr lang="ru-RU" sz="1200" i="1" dirty="0"/>
              <a:t> </a:t>
            </a:r>
            <a:r>
              <a:rPr lang="ru-RU" sz="1200" i="1" dirty="0" smtClean="0"/>
              <a:t>                                       </a:t>
            </a:r>
            <a:r>
              <a:rPr lang="ru-RU" sz="1200" b="1" dirty="0" smtClean="0">
                <a:solidFill>
                  <a:srgbClr val="00B050"/>
                </a:solidFill>
              </a:rPr>
              <a:t>Нейтральный </a:t>
            </a:r>
            <a:r>
              <a:rPr lang="ru-RU" sz="1200" b="1" dirty="0">
                <a:solidFill>
                  <a:srgbClr val="00B050"/>
                </a:solidFill>
              </a:rPr>
              <a:t>баланс </a:t>
            </a:r>
            <a:r>
              <a:rPr lang="ru-RU" sz="1200" b="1" dirty="0" smtClean="0">
                <a:solidFill>
                  <a:srgbClr val="00B050"/>
                </a:solidFill>
              </a:rPr>
              <a:t>предпочитают:</a:t>
            </a:r>
            <a:r>
              <a:rPr lang="ru-RU" sz="1200" b="1" dirty="0"/>
              <a:t> </a:t>
            </a:r>
            <a:r>
              <a:rPr lang="ru-RU" sz="1200" b="1" dirty="0" smtClean="0"/>
              <a:t>капуста, горох, петрушка, сельдерей  свёкла,                                </a:t>
            </a:r>
          </a:p>
          <a:p>
            <a:r>
              <a:rPr lang="ru-RU" sz="1200" b="1" dirty="0" smtClean="0"/>
              <a:t>                                                                                                                    салат, морковь, лук репчатый, репа,</a:t>
            </a:r>
          </a:p>
          <a:p>
            <a:r>
              <a:rPr lang="ru-RU" sz="1200" b="1" dirty="0"/>
              <a:t> </a:t>
            </a:r>
            <a:r>
              <a:rPr lang="ru-RU" sz="1200" b="1" dirty="0" smtClean="0"/>
              <a:t>                                                                                                       яблоня, слива, груша, астра,  роза, хризантема .</a:t>
            </a:r>
          </a:p>
          <a:p>
            <a:r>
              <a:rPr lang="ru-RU" sz="1200" b="1" dirty="0"/>
              <a:t> </a:t>
            </a:r>
            <a:r>
              <a:rPr lang="ru-RU" sz="1200" b="1" dirty="0" smtClean="0"/>
              <a:t>                                        </a:t>
            </a:r>
            <a:r>
              <a:rPr lang="ru-RU" sz="1200" b="1" dirty="0" smtClean="0">
                <a:solidFill>
                  <a:srgbClr val="C00000"/>
                </a:solidFill>
              </a:rPr>
              <a:t>Не растут  в нейтральной почве:   </a:t>
            </a:r>
            <a:r>
              <a:rPr lang="ru-RU" sz="1200" b="1" dirty="0" smtClean="0">
                <a:solidFill>
                  <a:schemeClr val="tx1"/>
                </a:solidFill>
              </a:rPr>
              <a:t>абрикос, бобовник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smtClean="0">
                <a:solidFill>
                  <a:schemeClr val="tx1"/>
                </a:solidFill>
              </a:rPr>
              <a:t>, форзиция</a:t>
            </a:r>
            <a:r>
              <a:rPr lang="ru-RU" sz="1200" b="1" dirty="0" smtClean="0">
                <a:solidFill>
                  <a:schemeClr val="tx1"/>
                </a:solidFill>
              </a:rPr>
              <a:t>, лещина , самшит.                                        </a:t>
            </a:r>
            <a:endParaRPr lang="ru-RU" sz="1200" b="1" dirty="0">
              <a:solidFill>
                <a:schemeClr val="tx1"/>
              </a:solidFill>
            </a:endParaRPr>
          </a:p>
          <a:p>
            <a:endParaRPr lang="ru-RU" sz="1200" dirty="0" smtClean="0"/>
          </a:p>
          <a:p>
            <a:r>
              <a:rPr lang="ru-RU" sz="1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             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500042"/>
            <a:ext cx="2415505" cy="178595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071678"/>
            <a:ext cx="1643074" cy="167962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85992"/>
            <a:ext cx="16949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00B05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00B05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00B05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00B05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682</Words>
  <Application>Microsoft Office PowerPoint</Application>
  <PresentationFormat>Экран (4:3)</PresentationFormat>
  <Paragraphs>170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Опыт 3. Определение влагоёмкости почвы</vt:lpstr>
      <vt:lpstr>Взвесили пустой стаканчик И в таблицу занесли. Поместив в посуду почву И поставив на весы Записали показания. В мисочку, налив воды С почвою стакан поставив, Ненадолго отошли.  </vt:lpstr>
      <vt:lpstr>Таблица результатов опыта определения влагоёмкости почвы</vt:lpstr>
      <vt:lpstr>Опыт 4. Определение кислотности почвы</vt:lpstr>
      <vt:lpstr>В)Взяли жёлтую бумажку Индикаторной зовут, Опустили в наши капли И сравнили результат.                                         По шкале кислотности –                                                            Ph 6,0,                                     Значит о нейтральности                                                  Говорим её.   </vt:lpstr>
      <vt:lpstr>Почвы по кислотности разные бывают И растения СВОИ лишь предпочитают. Если почва не подходит, То растение не всходит. Важно быть внимательным В этом обязательно!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Экологический-2</dc:title>
  <dc:subject/>
  <dc:creator>Фокина Лидия Петровна</dc:creator>
  <cp:keywords>Шаблон презентации</cp:keywords>
  <dc:description/>
  <cp:lastModifiedBy>Анна Лебедева</cp:lastModifiedBy>
  <cp:revision>69</cp:revision>
  <dcterms:created xsi:type="dcterms:W3CDTF">2017-02-23T13:11:39Z</dcterms:created>
  <dcterms:modified xsi:type="dcterms:W3CDTF">2024-12-21T18:03:24Z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