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8" r:id="rId2"/>
    <p:sldId id="322" r:id="rId3"/>
    <p:sldId id="323" r:id="rId4"/>
    <p:sldId id="292" r:id="rId5"/>
    <p:sldId id="309" r:id="rId6"/>
    <p:sldId id="294" r:id="rId7"/>
    <p:sldId id="316" r:id="rId8"/>
    <p:sldId id="307" r:id="rId9"/>
    <p:sldId id="298" r:id="rId10"/>
    <p:sldId id="317" r:id="rId11"/>
    <p:sldId id="320" r:id="rId12"/>
    <p:sldId id="314" r:id="rId13"/>
    <p:sldId id="299" r:id="rId14"/>
    <p:sldId id="310" r:id="rId15"/>
    <p:sldId id="311" r:id="rId16"/>
    <p:sldId id="296" r:id="rId17"/>
    <p:sldId id="305" r:id="rId18"/>
    <p:sldId id="315" r:id="rId19"/>
    <p:sldId id="312" r:id="rId20"/>
    <p:sldId id="318" r:id="rId21"/>
    <p:sldId id="31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818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D69C2-19CB-44A3-A972-2F3EC08AA2A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97B55-8832-4527-ADA3-94240D5D8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6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9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6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1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1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8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2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ED76-0526-44B6-AA0A-FB77FE1655B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21" y="908720"/>
            <a:ext cx="8229600" cy="1642194"/>
          </a:xfrm>
          <a:ln w="19050"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Муниципальный дистанционный проект</a:t>
            </a:r>
            <a:b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</a:b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«Здесь Родины моей начало…»</a:t>
            </a:r>
            <a:b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</a:b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breytovo-school.edu.yar.ru/imts/2024-2025_uch_god/zastav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712879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6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73.userapi.com/impg/4OlK3FRtr1K4CnOGhYNfuLdiTQ43uwswXEYL1A/SOc_WwvD-u0.jpg?size=810x1080&amp;quality=95&amp;sign=1e5a579bce79e7fc308824009be7531b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7207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.userapi.com/impg/w6qbTRBC8WI_Q1q1X4Jd33mrDV19YZGPzdtrxg/rqHCY7tjtjU.jpg?size=810x1080&amp;quality=95&amp;sign=92f9905903096edf9f6bd22578ee5ec6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71653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bg2"/>
                </a:solidFill>
              </a:rPr>
              <a:t>Почва структурная. Структура образца почвы отличается зернистой комковатостью. В её составе присутствуют достаточно крупные твёрдые почвенные частицы и пылевидные компоненты. Это характерно для суглинистых почв.</a:t>
            </a:r>
          </a:p>
          <a:p>
            <a:pPr algn="just"/>
            <a:r>
              <a:rPr lang="ru-RU" dirty="0">
                <a:solidFill>
                  <a:schemeClr val="bg2"/>
                </a:solidFill>
              </a:rPr>
              <a:t>Благодаря такой структуре такой грунт легко поддаётся обработке, в его толще не формируются тяжёлые и плотные комья</a:t>
            </a:r>
            <a:r>
              <a:rPr lang="ru-RU" dirty="0"/>
              <a:t>. 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59037"/>
            <a:ext cx="3538736" cy="5083974"/>
          </a:xfrm>
          <a:solidFill>
            <a:schemeClr val="bg1">
              <a:lumMod val="95000"/>
              <a:alpha val="5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Суглинистая почва — это тип почвы, который подходит для садово-огородных работ и благоприятен для выращивания большинства культур.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суглинистой почве много питательных веществ, она воздухопроницаема, удерживает тепло и равномерно распределяет влагу по всему горизонту.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поддержания плодородия суглинистой почвы требуется только своевременное внесение навоза, мульчирование и подкормка минеральными удобрениями.</a:t>
            </a:r>
          </a:p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857404"/>
            <a:ext cx="4042792" cy="5073433"/>
          </a:xfrm>
          <a:solidFill>
            <a:schemeClr val="bg1">
              <a:lumMod val="95000"/>
              <a:alpha val="59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Некоторые недостатки суглинистых почв: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Предрасположенность к эрозии. Это происходит, если отсутствует растительный покров или мульчирование. 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Плохой дренаж. Если содержание глины в суглинистой почве очень высокое, это может привести к болезням и загниванию корневой системы растений. 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Необходимость регулярного внесения органических веществ и удобрений. Это нужно для поддержания плодородия и структуры почвы. 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Быстрое высыхание. Особенно в жаркую погоду. </a:t>
            </a:r>
          </a:p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4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951" y="260648"/>
            <a:ext cx="8229600" cy="114300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Опыт 3 Определение влагоемкости почвы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91683"/>
            <a:ext cx="8229600" cy="4545629"/>
          </a:xfrm>
          <a:solidFill>
            <a:schemeClr val="bg1">
              <a:lumMod val="95000"/>
              <a:alpha val="38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Возьмём 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небольшой пластиковый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стакан, срежем 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него дно и закройте место среза хлопчатобумажной тканью (или марлей, бинтом в 2-3 слоя);</a:t>
            </a:r>
          </a:p>
          <a:p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Взвесим 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пустой приготовленный стакан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Поместим 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приготовленный стакан сухую!  почву (не более половины стакана) и взвесьте на электронных весах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Поставим 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стакан с почвой в миску с водой так, чтобы уровень воды был на уровне почвы в стакане, и оставьте на несколько часов;</a:t>
            </a:r>
          </a:p>
          <a:p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После 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того, как вся почва в стакане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пропиталась 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водой,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даём 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воде стечь и снова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взвесим 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стакан с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почвой. 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 Методом вычитания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определим, 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сколько воды поглотила ваша почва. </a:t>
            </a:r>
          </a:p>
          <a:p>
            <a:pPr marL="0" indent="0">
              <a:buNone/>
            </a:pPr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22" y="3773787"/>
            <a:ext cx="2101212" cy="2801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97" y="3782757"/>
            <a:ext cx="2087757" cy="2783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70" y="274638"/>
            <a:ext cx="2715766" cy="3209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02" y="3773787"/>
            <a:ext cx="2078132" cy="2770843"/>
          </a:xfrm>
          <a:prstGeom prst="rect">
            <a:avLst/>
          </a:prstGeom>
        </p:spPr>
      </p:pic>
      <p:pic>
        <p:nvPicPr>
          <p:cNvPr id="3074" name="Picture 2" descr="https://sun9-12.userapi.com/impg/I5HM3MLXysXvrjeX7moMXby-lty7yx07klmU3A/NAP2rgcoNKc.jpg?size=810x1080&amp;quality=95&amp;sign=70effb7af5a6c67215d7726b4907644a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994"/>
            <a:ext cx="2695545" cy="30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5.userapi.com/impg/gX_D7Ft2-maNqSXriHoV-_SZwqr-y1jm-MF2ug/Mmlu0MMFobA.jpg?size=810x1080&amp;quality=95&amp;sign=af5dce76d8916268ab94e4f13d3fe05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65" y="311042"/>
            <a:ext cx="2534325" cy="30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8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Результаты опыта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484171"/>
              </p:ext>
            </p:extLst>
          </p:nvPr>
        </p:nvGraphicFramePr>
        <p:xfrm>
          <a:off x="683568" y="1844825"/>
          <a:ext cx="7848871" cy="41229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43126">
                  <a:extLst>
                    <a:ext uri="{9D8B030D-6E8A-4147-A177-3AD203B41FA5}">
                      <a16:colId xmlns:a16="http://schemas.microsoft.com/office/drawing/2014/main" val="361563507"/>
                    </a:ext>
                  </a:extLst>
                </a:gridCol>
                <a:gridCol w="897155">
                  <a:extLst>
                    <a:ext uri="{9D8B030D-6E8A-4147-A177-3AD203B41FA5}">
                      <a16:colId xmlns:a16="http://schemas.microsoft.com/office/drawing/2014/main" val="3927301561"/>
                    </a:ext>
                  </a:extLst>
                </a:gridCol>
                <a:gridCol w="806127">
                  <a:extLst>
                    <a:ext uri="{9D8B030D-6E8A-4147-A177-3AD203B41FA5}">
                      <a16:colId xmlns:a16="http://schemas.microsoft.com/office/drawing/2014/main" val="3697808275"/>
                    </a:ext>
                  </a:extLst>
                </a:gridCol>
                <a:gridCol w="1478582">
                  <a:extLst>
                    <a:ext uri="{9D8B030D-6E8A-4147-A177-3AD203B41FA5}">
                      <a16:colId xmlns:a16="http://schemas.microsoft.com/office/drawing/2014/main" val="1415414538"/>
                    </a:ext>
                  </a:extLst>
                </a:gridCol>
                <a:gridCol w="969321">
                  <a:extLst>
                    <a:ext uri="{9D8B030D-6E8A-4147-A177-3AD203B41FA5}">
                      <a16:colId xmlns:a16="http://schemas.microsoft.com/office/drawing/2014/main" val="1445417398"/>
                    </a:ext>
                  </a:extLst>
                </a:gridCol>
                <a:gridCol w="1312109">
                  <a:extLst>
                    <a:ext uri="{9D8B030D-6E8A-4147-A177-3AD203B41FA5}">
                      <a16:colId xmlns:a16="http://schemas.microsoft.com/office/drawing/2014/main" val="4136114101"/>
                    </a:ext>
                  </a:extLst>
                </a:gridCol>
                <a:gridCol w="1342451">
                  <a:extLst>
                    <a:ext uri="{9D8B030D-6E8A-4147-A177-3AD203B41FA5}">
                      <a16:colId xmlns:a16="http://schemas.microsoft.com/office/drawing/2014/main" val="2870804900"/>
                    </a:ext>
                  </a:extLst>
                </a:gridCol>
              </a:tblGrid>
              <a:tr h="2963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А. Масса пустого стакана с тканевым дном (</a:t>
                      </a:r>
                      <a:r>
                        <a:rPr lang="ru-RU" sz="2000" dirty="0" smtClean="0">
                          <a:effectLst/>
                        </a:rPr>
                        <a:t>г)3,1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Б. Масса этого стакана с сухой почвой (г)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В. Масса сухой почвы (г)</a:t>
                      </a:r>
                      <a:endParaRPr lang="ru-RU" sz="2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В = Б - 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Г. Масса стакана с мокрой, пропитавшейся водой, почвой</a:t>
                      </a:r>
                      <a:endParaRPr lang="ru-RU" sz="2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Д. Масса влажной почвы (г)</a:t>
                      </a:r>
                      <a:endParaRPr lang="ru-RU" sz="2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Д = Г - 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Е. Масса поглощенной воды (г)</a:t>
                      </a:r>
                      <a:endParaRPr lang="ru-RU" sz="2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Е = Д - В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Влагоёмкость почвы (%)</a:t>
                      </a:r>
                      <a:endParaRPr lang="ru-RU" sz="2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Влаг = (В : Д) * 100%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26992"/>
                  </a:ext>
                </a:extLst>
              </a:tr>
              <a:tr h="492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3,1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31,7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28,6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49,9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46,8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18,2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15,7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155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1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23547" cy="908720"/>
          </a:xfrm>
        </p:spPr>
        <p:txBody>
          <a:bodyPr>
            <a:normAutofit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10" y="2996952"/>
            <a:ext cx="8229600" cy="2232248"/>
          </a:xfrm>
          <a:solidFill>
            <a:schemeClr val="bg1">
              <a:lumMod val="95000"/>
              <a:alpha val="26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Вывод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п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олученные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результаты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влагоемкости полностью соответствуют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типу почвы, определенному в первом опыте.</a:t>
            </a:r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Опыт 4. Определение кислотности почвы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776" y="1437352"/>
            <a:ext cx="8604448" cy="5112568"/>
          </a:xfrm>
          <a:solidFill>
            <a:schemeClr val="bg1">
              <a:lumMod val="95000"/>
              <a:alpha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/>
              <a:t>Поместим </a:t>
            </a:r>
            <a:r>
              <a:rPr lang="ru-RU" dirty="0"/>
              <a:t>в колбу 10 г почвы.</a:t>
            </a:r>
          </a:p>
          <a:p>
            <a:r>
              <a:rPr lang="ru-RU" dirty="0" smtClean="0"/>
              <a:t>Добавим </a:t>
            </a:r>
            <a:r>
              <a:rPr lang="ru-RU" dirty="0"/>
              <a:t>в колбу </a:t>
            </a:r>
            <a:r>
              <a:rPr lang="ru-RU" dirty="0" smtClean="0"/>
              <a:t> </a:t>
            </a:r>
            <a:r>
              <a:rPr lang="ru-RU" dirty="0"/>
              <a:t>25 </a:t>
            </a:r>
            <a:r>
              <a:rPr lang="ru-RU" dirty="0" smtClean="0"/>
              <a:t>мл охлажденной прокипяченной воды.</a:t>
            </a:r>
            <a:endParaRPr lang="ru-RU" dirty="0"/>
          </a:p>
          <a:p>
            <a:r>
              <a:rPr lang="ru-RU" dirty="0" smtClean="0"/>
              <a:t>Закроем </a:t>
            </a:r>
            <a:r>
              <a:rPr lang="ru-RU" dirty="0"/>
              <a:t>колбу пробкой, энергично </a:t>
            </a:r>
            <a:r>
              <a:rPr lang="ru-RU" dirty="0" smtClean="0"/>
              <a:t>встряхнём </a:t>
            </a:r>
            <a:r>
              <a:rPr lang="ru-RU" dirty="0"/>
              <a:t>и </a:t>
            </a:r>
            <a:r>
              <a:rPr lang="ru-RU" dirty="0" smtClean="0"/>
              <a:t>дадим </a:t>
            </a:r>
            <a:r>
              <a:rPr lang="ru-RU" dirty="0"/>
              <a:t>отстояться содержимому в течение 2-3 часов.</a:t>
            </a:r>
          </a:p>
          <a:p>
            <a:r>
              <a:rPr lang="ru-RU" dirty="0" smtClean="0"/>
              <a:t>Отфильтруем </a:t>
            </a:r>
            <a:r>
              <a:rPr lang="ru-RU" dirty="0"/>
              <a:t>содержимое колбы в стеклянный стаканчик, </a:t>
            </a:r>
            <a:r>
              <a:rPr lang="ru-RU" dirty="0" smtClean="0"/>
              <a:t>получим </a:t>
            </a:r>
            <a:r>
              <a:rPr lang="ru-RU" dirty="0"/>
              <a:t>немного прозрачного почвенного раствора (почвенной вытяжки).  С помощью универсальной индикаторной бумаги </a:t>
            </a:r>
            <a:r>
              <a:rPr lang="ru-RU" dirty="0" smtClean="0"/>
              <a:t>определим </a:t>
            </a:r>
            <a:r>
              <a:rPr lang="ru-RU" dirty="0"/>
              <a:t>кислотность почвенной вытяжки. Для этого </a:t>
            </a:r>
            <a:r>
              <a:rPr lang="ru-RU" dirty="0" smtClean="0"/>
              <a:t>обмакнём </a:t>
            </a:r>
            <a:r>
              <a:rPr lang="ru-RU" dirty="0"/>
              <a:t>бумажку в почвенный раствор, </a:t>
            </a:r>
            <a:r>
              <a:rPr lang="ru-RU" dirty="0" smtClean="0"/>
              <a:t>подержим </a:t>
            </a:r>
            <a:r>
              <a:rPr lang="ru-RU" dirty="0"/>
              <a:t>5-10 секунд и сравните цвет индикатора со шкалой.</a:t>
            </a:r>
          </a:p>
          <a:p>
            <a:r>
              <a:rPr lang="ru-RU" dirty="0" smtClean="0"/>
              <a:t>Определим, </a:t>
            </a:r>
            <a:r>
              <a:rPr lang="ru-RU" dirty="0"/>
              <a:t>к какому типу кислотности относится ваш почвенный образец, сравнив с данными </a:t>
            </a:r>
            <a:r>
              <a:rPr lang="ru-RU" dirty="0" smtClean="0"/>
              <a:t>таблицы.</a:t>
            </a:r>
            <a:endParaRPr lang="ru-RU" dirty="0"/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0" y="2313126"/>
            <a:ext cx="2859782" cy="3813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93" y="274638"/>
            <a:ext cx="2105341" cy="2807122"/>
          </a:xfrm>
          <a:prstGeom prst="rect">
            <a:avLst/>
          </a:prstGeom>
        </p:spPr>
      </p:pic>
      <p:pic>
        <p:nvPicPr>
          <p:cNvPr id="4098" name="Picture 2" descr="https://sun9-64.userapi.com/impg/-Al26rTFK01qMpnN6XRsHaVe73UZPlLuv4iFRg/xvwFxa5wZ5E.jpg?size=810x1080&amp;quality=95&amp;sign=112f10302027019e6955f1e9296b451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398" y="2313126"/>
            <a:ext cx="2883590" cy="36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58" y="1052736"/>
            <a:ext cx="8229600" cy="1143000"/>
          </a:xfrm>
        </p:spPr>
        <p:txBody>
          <a:bodyPr/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Выводы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376" y="4509120"/>
            <a:ext cx="8147248" cy="1756785"/>
          </a:xfrm>
          <a:solidFill>
            <a:schemeClr val="bg1">
              <a:lumMod val="95000"/>
              <a:alpha val="21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Наш образец почвы имеет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 6,</a:t>
            </a: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ближе к нейтральным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5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9280" y="2348880"/>
            <a:ext cx="8106072" cy="3539432"/>
          </a:xfrm>
          <a:prstGeom prst="rect">
            <a:avLst/>
          </a:prstGeom>
          <a:solidFill>
            <a:schemeClr val="bg1">
              <a:lumMod val="95000"/>
              <a:alpha val="49000"/>
            </a:schemeClr>
          </a:solidFill>
        </p:spPr>
        <p:txBody>
          <a:bodyPr wrap="square" lIns="91440" tIns="45721" rIns="91440" bIns="45721">
            <a:spAutoFit/>
          </a:bodyPr>
          <a:lstStyle/>
          <a:p>
            <a:pPr algn="ctr"/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Cambria" panose="02040503050406030204" pitchFamily="18" charset="0"/>
            </a:endParaRP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Команда 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«</a:t>
            </a:r>
            <a:r>
              <a:rPr lang="ru-RU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Сить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» 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МОУ Брейтовской СОШ</a:t>
            </a: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Руководитель: </a:t>
            </a:r>
            <a:r>
              <a:rPr lang="ru-RU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Коковцева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Любовь Борисовна</a:t>
            </a: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Возрастная 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номинация 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1-4 классы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2"/>
                </a:solidFill>
                <a:latin typeface="-apple-system"/>
              </a:rPr>
              <a:t>Из огородных культур требуют нейтральной почвы капуста белокочанная и почти все разновидности капусты, лук, пастернак, перец, свекла столовая, сельдерей, спаржа, горох, огурец, морковь.</a:t>
            </a:r>
            <a:endParaRPr lang="ru-RU" dirty="0">
              <a:solidFill>
                <a:schemeClr val="bg2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372200" y="2636912"/>
            <a:ext cx="162272" cy="81253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Почва структурная. Структура образца почвы отличается зернистой комковатостью. В её составе присутствуют достаточно крупные твёрдые почвенные частицы и пылевидные компоненты. Это характерно для суглинистых почв.</a:t>
            </a:r>
          </a:p>
          <a:p>
            <a:pPr algn="just"/>
            <a:r>
              <a:rPr lang="ru-RU" dirty="0" smtClean="0"/>
              <a:t>Благодаря </a:t>
            </a:r>
            <a:r>
              <a:rPr lang="ru-RU" dirty="0"/>
              <a:t>такой структуре такой грунт легко поддаётся обработке, в его толще не формируются тяжёлые и плотные комья. </a:t>
            </a: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6"/>
            <a:ext cx="4316288" cy="434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Если даже на вашем участке изначально нейтральная почва, то регулярно внося удобрения, вы ее </a:t>
            </a:r>
            <a:r>
              <a:rPr lang="ru-RU" dirty="0" err="1">
                <a:solidFill>
                  <a:schemeClr val="bg2"/>
                </a:solidFill>
              </a:rPr>
              <a:t>закисляете</a:t>
            </a:r>
            <a:r>
              <a:rPr lang="ru-RU" dirty="0">
                <a:solidFill>
                  <a:schemeClr val="bg2"/>
                </a:solidFill>
              </a:rPr>
              <a:t> и требуется также периодически проводить работы по </a:t>
            </a:r>
            <a:r>
              <a:rPr lang="ru-RU" dirty="0" err="1">
                <a:solidFill>
                  <a:schemeClr val="bg2"/>
                </a:solidFill>
              </a:rPr>
              <a:t>раскислению</a:t>
            </a:r>
            <a:r>
              <a:rPr lang="ru-RU" dirty="0">
                <a:solidFill>
                  <a:schemeClr val="bg2"/>
                </a:solidFill>
              </a:rPr>
              <a:t> почвы. Наиболее популярные средства для понижения кислотности грунта – гашеная известь и доломитовая мука. Использование </a:t>
            </a:r>
            <a:r>
              <a:rPr lang="ru-RU" dirty="0" err="1">
                <a:solidFill>
                  <a:schemeClr val="bg2"/>
                </a:solidFill>
              </a:rPr>
              <a:t>сидератов</a:t>
            </a:r>
            <a:r>
              <a:rPr lang="ru-RU" dirty="0">
                <a:solidFill>
                  <a:schemeClr val="bg2"/>
                </a:solidFill>
              </a:rPr>
              <a:t>, мульча хвойных деревьев подкисляют почву</a:t>
            </a:r>
          </a:p>
        </p:txBody>
      </p:sp>
    </p:spTree>
    <p:extLst>
      <p:ext uri="{BB962C8B-B14F-4D97-AF65-F5344CB8AC3E}">
        <p14:creationId xmlns:p14="http://schemas.microsoft.com/office/powerpoint/2010/main" val="7882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78063"/>
            <a:ext cx="8892480" cy="1569662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2400" b="1" dirty="0">
              <a:ln/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b="1" dirty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Команда </a:t>
            </a:r>
            <a:r>
              <a:rPr lang="ru-RU" sz="2400" b="1" dirty="0" smtClean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400" b="1" dirty="0" err="1" smtClean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Сить</a:t>
            </a:r>
            <a:r>
              <a:rPr lang="ru-RU" sz="2400" b="1" dirty="0" smtClean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  <a:r>
              <a:rPr lang="ru-RU" sz="2400" b="1" dirty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МОУ Брейтовской СОШ</a:t>
            </a:r>
          </a:p>
          <a:p>
            <a:pPr algn="ctr"/>
            <a:r>
              <a:rPr lang="ru-RU" sz="2400" b="1" dirty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Руководитель: </a:t>
            </a:r>
            <a:r>
              <a:rPr lang="ru-RU" sz="2400" b="1" dirty="0" err="1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Коковцева</a:t>
            </a:r>
            <a:r>
              <a:rPr lang="ru-RU" sz="2400" b="1" dirty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Любовь Борисовна</a:t>
            </a:r>
          </a:p>
          <a:p>
            <a:pPr algn="ctr"/>
            <a:r>
              <a:rPr lang="ru-RU" sz="2400" b="1" dirty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Возрастная </a:t>
            </a:r>
            <a:r>
              <a:rPr lang="ru-RU" sz="2400" b="1" dirty="0" smtClean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номинация </a:t>
            </a:r>
            <a:r>
              <a:rPr lang="ru-RU" sz="2400" b="1" dirty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1-4 классы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pic>
        <p:nvPicPr>
          <p:cNvPr id="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62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7353" y="859226"/>
            <a:ext cx="8229600" cy="1345637"/>
          </a:xfrm>
        </p:spPr>
        <p:txBody>
          <a:bodyPr>
            <a:noAutofit/>
          </a:bodyPr>
          <a:lstStyle/>
          <a:p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Исследовательское задание: «Изучение механического состава и кислотности почв родного села»</a:t>
            </a:r>
            <a:b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</a:b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92057" y="2924944"/>
            <a:ext cx="8064896" cy="2952328"/>
          </a:xfrm>
          <a:solidFill>
            <a:schemeClr val="bg1">
              <a:lumMod val="95000"/>
              <a:alpha val="46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Цель: провести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исследование механического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состава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образца почвы, определить ее структуру, влагоемкость и кислотность, определить характер почвы  на основе полученных данных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</a:t>
            </a:r>
          </a:p>
          <a:p>
            <a:pPr marL="0" indent="0">
              <a:buNone/>
            </a:pP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24" indent="-514324">
              <a:buAutoNum type="arabicPeriod"/>
            </a:pP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Оборудование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  <a:alpha val="27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Для проведения опытов нам потребовалось следующее оборудование:</a:t>
            </a:r>
          </a:p>
          <a:p>
            <a:pPr marL="514350" indent="-514350">
              <a:buAutoNum type="arabicPeriod"/>
            </a:pPr>
            <a:r>
              <a:rPr lang="ru-RU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весы электронные</a:t>
            </a:r>
          </a:p>
          <a:p>
            <a:pPr marL="514350" indent="-514350">
              <a:buAutoNum type="arabicPeriod"/>
            </a:pPr>
            <a:r>
              <a:rPr lang="ru-RU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</a:t>
            </a:r>
            <a:r>
              <a:rPr lang="ru-RU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упа</a:t>
            </a:r>
          </a:p>
          <a:p>
            <a:pPr marL="514350" indent="-514350">
              <a:buAutoNum type="arabicPeriod"/>
            </a:pPr>
            <a:r>
              <a:rPr lang="ru-RU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колба </a:t>
            </a:r>
            <a:r>
              <a:rPr lang="ru-RU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 пробкой (бутыль</a:t>
            </a:r>
            <a:r>
              <a:rPr lang="ru-RU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</a:p>
          <a:p>
            <a:pPr marL="514350" indent="-514350">
              <a:buAutoNum type="arabicPeriod"/>
            </a:pPr>
            <a:r>
              <a:rPr lang="ru-RU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пульверизатор (</a:t>
            </a:r>
            <a:r>
              <a:rPr lang="ru-RU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опрыскиватель)</a:t>
            </a:r>
          </a:p>
          <a:p>
            <a:pPr marL="514350" indent="-514350">
              <a:buAutoNum type="arabicPeriod"/>
            </a:pPr>
            <a:r>
              <a:rPr lang="ru-RU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универсальная </a:t>
            </a:r>
            <a:r>
              <a:rPr lang="ru-RU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индикаторная </a:t>
            </a:r>
            <a:r>
              <a:rPr lang="ru-RU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бумага</a:t>
            </a:r>
          </a:p>
          <a:p>
            <a:pPr marL="514350" indent="-514350">
              <a:buAutoNum type="arabicPeriod"/>
            </a:pPr>
            <a:r>
              <a:rPr lang="ru-RU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ткань </a:t>
            </a:r>
            <a:r>
              <a:rPr lang="ru-RU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</a:t>
            </a:r>
            <a:r>
              <a:rPr lang="ru-RU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марля)</a:t>
            </a:r>
          </a:p>
          <a:p>
            <a:pPr marL="514350" indent="-514350">
              <a:buAutoNum type="arabicPeriod"/>
            </a:pPr>
            <a:r>
              <a:rPr lang="ru-RU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</a:t>
            </a:r>
            <a:r>
              <a:rPr lang="ru-RU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иска</a:t>
            </a:r>
          </a:p>
          <a:p>
            <a:pPr marL="514350" indent="-514350">
              <a:buAutoNum type="arabicPeriod"/>
            </a:pPr>
            <a:r>
              <a:rPr lang="ru-RU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прозрачный </a:t>
            </a:r>
            <a:r>
              <a:rPr lang="ru-RU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пластиковый стакан</a:t>
            </a:r>
          </a:p>
        </p:txBody>
      </p:sp>
    </p:spTree>
    <p:extLst>
      <p:ext uri="{BB962C8B-B14F-4D97-AF65-F5344CB8AC3E}">
        <p14:creationId xmlns:p14="http://schemas.microsoft.com/office/powerpoint/2010/main" val="27161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628475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Опыт 1 </a:t>
            </a:r>
            <a:b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</a:b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Определение </a:t>
            </a:r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типа почвы по механическому составу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11" y="1782765"/>
            <a:ext cx="490688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77" indent="-457177">
              <a:buAutoNum type="arabicPeriod"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77" indent="-457177">
              <a:buAutoNum type="arabicPeriod"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62191" y="1600202"/>
            <a:ext cx="4038601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711" y="2475110"/>
            <a:ext cx="8640960" cy="2776145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1. Возьмём 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немного почвы, 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увлажним  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ее с помощью пульверизатора, 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дадим 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ей немного постоять. </a:t>
            </a:r>
          </a:p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</a:rPr>
              <a:t>2. Скатаем 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</a:rPr>
              <a:t>увлажненную почву в ладонях. </a:t>
            </a:r>
            <a:endParaRPr lang="ru-RU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С помощью таблицы определим тип почвы.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5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42.userapi.com/impg/EsUMKY16K-0pSPSva9Y6zq2kUuwKQhpTXZH07Q/vXsgqyyMjQ0.jpg?size=810x1080&amp;quality=95&amp;sign=f66b57ab492a3a858d7aea4043373b23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6487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2.userapi.com/impg/B2XLIf5HcuZsfGGGCDi1Ih_R-bwm0ScFijHKog/1RaJEO74wF8.jpg?size=810x1080&amp;quality=95&amp;sign=d5fd216207444ad579c3540d17b29b9f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417638"/>
            <a:ext cx="3716536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5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Выводы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7499176" cy="4133050"/>
          </a:xfrm>
          <a:solidFill>
            <a:schemeClr val="bg1">
              <a:lumMod val="95000"/>
              <a:alpha val="2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Почва 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скатывается в колбаску с тонким кончиком, ломается при </a:t>
            </a: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изгибании.</a:t>
            </a:r>
          </a:p>
          <a:p>
            <a:pPr marL="0" indent="0">
              <a:buNone/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Это говорит о том, что         </a:t>
            </a:r>
          </a:p>
          <a:p>
            <a:pPr marL="0" indent="0">
              <a:buNone/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почва суглинистая.</a:t>
            </a:r>
          </a:p>
          <a:p>
            <a:pPr marL="0" indent="0">
              <a:buNone/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Суглинистые почвы трудно обрабатывать, они тяжелы, в них малое количество воздуха, являются холодной почвой. </a:t>
            </a:r>
            <a:endParaRPr lang="ru-RU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 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достоинствам относят: более насыщенный состав питательных веществ, в сравнении с песчаными почвами</a:t>
            </a:r>
            <a:b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ru-RU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>
              <a:buNone/>
            </a:pPr>
            <a:endParaRPr lang="ru-RU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514350" indent="-514350">
              <a:buAutoNum type="arabicPeriod"/>
            </a:pP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5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7"/>
            <a:ext cx="8229600" cy="114300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Опыт 2. Определение структуры почвы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800" y="1988840"/>
            <a:ext cx="8229600" cy="3722703"/>
          </a:xfrm>
          <a:solidFill>
            <a:schemeClr val="bg1">
              <a:lumMod val="95000"/>
              <a:alpha val="27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Возьмём немного сухой почвы, разложим её тонким слоем на блюдце и рассмотрим почву на наличие структуры. (комочков, гранул) или ее отсутствие (сплошная масса, похожая на пыль).</a:t>
            </a:r>
          </a:p>
          <a:p>
            <a:pPr marL="0" indent="0">
              <a:buNone/>
            </a:pP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Добавим немного воды и снова рассмотрим почву с помощью лупы.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698</Words>
  <Application>Microsoft Office PowerPoint</Application>
  <PresentationFormat>Экран (4:3)</PresentationFormat>
  <Paragraphs>96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-apple-system</vt:lpstr>
      <vt:lpstr>Arial</vt:lpstr>
      <vt:lpstr>Arial Black</vt:lpstr>
      <vt:lpstr>Calibri</vt:lpstr>
      <vt:lpstr>Cambria</vt:lpstr>
      <vt:lpstr>Times New Roman</vt:lpstr>
      <vt:lpstr>Тема Office</vt:lpstr>
      <vt:lpstr>Муниципальный дистанционный проект «Здесь Родины моей начало…» </vt:lpstr>
      <vt:lpstr>   </vt:lpstr>
      <vt:lpstr>   </vt:lpstr>
      <vt:lpstr>Исследовательское задание: «Изучение механического состава и кислотности почв родного села» </vt:lpstr>
      <vt:lpstr>Оборудование</vt:lpstr>
      <vt:lpstr>Опыт 1  Определение типа почвы по механическому составу</vt:lpstr>
      <vt:lpstr>Презентация PowerPoint</vt:lpstr>
      <vt:lpstr>Выводы</vt:lpstr>
      <vt:lpstr>Опыт 2. Определение структуры почвы</vt:lpstr>
      <vt:lpstr>Презентация PowerPoint</vt:lpstr>
      <vt:lpstr>Презентация PowerPoint</vt:lpstr>
      <vt:lpstr>   </vt:lpstr>
      <vt:lpstr>Опыт 3 Определение влагоемкости почвы</vt:lpstr>
      <vt:lpstr>   </vt:lpstr>
      <vt:lpstr>Результаты опыта</vt:lpstr>
      <vt:lpstr>Выводы:</vt:lpstr>
      <vt:lpstr>Опыт 4. Определение кислотности почвы</vt:lpstr>
      <vt:lpstr>    </vt:lpstr>
      <vt:lpstr>Выводы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Любовь Коковцева</cp:lastModifiedBy>
  <cp:revision>197</cp:revision>
  <dcterms:created xsi:type="dcterms:W3CDTF">2018-07-08T13:30:05Z</dcterms:created>
  <dcterms:modified xsi:type="dcterms:W3CDTF">2024-12-23T20:38:00Z</dcterms:modified>
</cp:coreProperties>
</file>