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85" r:id="rId4"/>
    <p:sldId id="264" r:id="rId5"/>
    <p:sldId id="293" r:id="rId6"/>
    <p:sldId id="282" r:id="rId7"/>
    <p:sldId id="283" r:id="rId8"/>
    <p:sldId id="284" r:id="rId9"/>
    <p:sldId id="294" r:id="rId10"/>
    <p:sldId id="274" r:id="rId11"/>
    <p:sldId id="296" r:id="rId12"/>
    <p:sldId id="269" r:id="rId13"/>
    <p:sldId id="271" r:id="rId14"/>
    <p:sldId id="265" r:id="rId15"/>
    <p:sldId id="275" r:id="rId16"/>
    <p:sldId id="278" r:id="rId17"/>
    <p:sldId id="302" r:id="rId18"/>
    <p:sldId id="301" r:id="rId19"/>
    <p:sldId id="297" r:id="rId20"/>
    <p:sldId id="276" r:id="rId21"/>
    <p:sldId id="270" r:id="rId22"/>
    <p:sldId id="295" r:id="rId23"/>
    <p:sldId id="300" r:id="rId24"/>
    <p:sldId id="279" r:id="rId25"/>
    <p:sldId id="299" r:id="rId26"/>
    <p:sldId id="273" r:id="rId27"/>
    <p:sldId id="286" r:id="rId28"/>
    <p:sldId id="280" r:id="rId29"/>
    <p:sldId id="29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Функциональная грамотность в дошкольном образовании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383" t="11996" r="15670" b="12241"/>
          <a:stretch>
            <a:fillRect/>
          </a:stretch>
        </p:blipFill>
        <p:spPr bwMode="auto">
          <a:xfrm>
            <a:off x="0" y="40664"/>
            <a:ext cx="9062175" cy="669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502" t="21764" r="36062" b="21438"/>
          <a:stretch>
            <a:fillRect/>
          </a:stretch>
        </p:blipFill>
        <p:spPr bwMode="auto">
          <a:xfrm>
            <a:off x="0" y="0"/>
            <a:ext cx="9052477" cy="659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199" t="16463" r="35794" b="25245"/>
          <a:stretch>
            <a:fillRect/>
          </a:stretch>
        </p:blipFill>
        <p:spPr bwMode="auto">
          <a:xfrm>
            <a:off x="190936" y="71679"/>
            <a:ext cx="8810220" cy="6640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199" t="21466" r="36978" b="21711"/>
          <a:stretch>
            <a:fillRect/>
          </a:stretch>
        </p:blipFill>
        <p:spPr bwMode="auto">
          <a:xfrm>
            <a:off x="214283" y="107133"/>
            <a:ext cx="8643998" cy="64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8162" t="29358" r="12118" b="35917"/>
          <a:stretch>
            <a:fillRect/>
          </a:stretch>
        </p:blipFill>
        <p:spPr bwMode="auto">
          <a:xfrm>
            <a:off x="142844" y="785794"/>
            <a:ext cx="9001156" cy="576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383" t="18309" r="16853" b="5927"/>
          <a:stretch>
            <a:fillRect/>
          </a:stretch>
        </p:blipFill>
        <p:spPr bwMode="auto">
          <a:xfrm>
            <a:off x="0" y="-17859"/>
            <a:ext cx="9048781" cy="6786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383" t="18309" r="15670" b="4349"/>
          <a:stretch>
            <a:fillRect/>
          </a:stretch>
        </p:blipFill>
        <p:spPr bwMode="auto">
          <a:xfrm>
            <a:off x="0" y="0"/>
            <a:ext cx="90973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074" t="16699" r="19116" b="21401"/>
          <a:stretch>
            <a:fillRect/>
          </a:stretch>
        </p:blipFill>
        <p:spPr bwMode="auto">
          <a:xfrm>
            <a:off x="0" y="0"/>
            <a:ext cx="9249087" cy="683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320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221" t="16731" r="19221" b="21711"/>
          <a:stretch>
            <a:fillRect/>
          </a:stretch>
        </p:blipFill>
        <p:spPr bwMode="auto">
          <a:xfrm>
            <a:off x="71405" y="107131"/>
            <a:ext cx="8858313" cy="664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5549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832" t="26201" r="33427" b="28025"/>
          <a:stretch>
            <a:fillRect/>
          </a:stretch>
        </p:blipFill>
        <p:spPr bwMode="auto">
          <a:xfrm>
            <a:off x="480327" y="1000108"/>
            <a:ext cx="8355783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Документы, регламентирующие формирование ФГ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2571744"/>
            <a:ext cx="8286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800" dirty="0" smtClean="0"/>
              <a:t>ФГОС ДО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Указ Президента РФ № 204 от 07.05.2018г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Национальный проект «Образование» (2019-2024гг)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115" t="10417" r="16722" b="18402"/>
          <a:stretch>
            <a:fillRect/>
          </a:stretch>
        </p:blipFill>
        <p:spPr bwMode="auto">
          <a:xfrm>
            <a:off x="0" y="275812"/>
            <a:ext cx="9144000" cy="65821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199" t="19887" r="36978" b="23290"/>
          <a:stretch>
            <a:fillRect/>
          </a:stretch>
        </p:blipFill>
        <p:spPr bwMode="auto">
          <a:xfrm>
            <a:off x="214281" y="357165"/>
            <a:ext cx="8572561" cy="6429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832" t="21716" r="29875" b="15398"/>
          <a:stretch>
            <a:fillRect/>
          </a:stretch>
        </p:blipFill>
        <p:spPr bwMode="auto">
          <a:xfrm>
            <a:off x="285720" y="428604"/>
            <a:ext cx="8572560" cy="609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221" t="18309" r="18037" b="20133"/>
          <a:stretch>
            <a:fillRect/>
          </a:stretch>
        </p:blipFill>
        <p:spPr bwMode="auto">
          <a:xfrm>
            <a:off x="93387" y="79501"/>
            <a:ext cx="8693455" cy="639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6760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567" t="15152" r="15670" b="10663"/>
          <a:stretch>
            <a:fillRect/>
          </a:stretch>
        </p:blipFill>
        <p:spPr bwMode="auto">
          <a:xfrm>
            <a:off x="85088" y="214291"/>
            <a:ext cx="8893269" cy="6530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405" t="18309" r="19221" b="26447"/>
          <a:stretch>
            <a:fillRect/>
          </a:stretch>
        </p:blipFill>
        <p:spPr bwMode="auto">
          <a:xfrm>
            <a:off x="183664" y="142852"/>
            <a:ext cx="8960336" cy="614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2504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567" t="16731" r="15670" b="13819"/>
          <a:stretch>
            <a:fillRect/>
          </a:stretch>
        </p:blipFill>
        <p:spPr bwMode="auto">
          <a:xfrm>
            <a:off x="0" y="142852"/>
            <a:ext cx="9144063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978" t="40407" r="18037" b="18555"/>
          <a:stretch>
            <a:fillRect/>
          </a:stretch>
        </p:blipFill>
        <p:spPr bwMode="auto">
          <a:xfrm>
            <a:off x="445081" y="518842"/>
            <a:ext cx="8429685" cy="576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383" t="16731" r="16853" b="5927"/>
          <a:stretch>
            <a:fillRect/>
          </a:stretch>
        </p:blipFill>
        <p:spPr bwMode="auto">
          <a:xfrm>
            <a:off x="285721" y="44625"/>
            <a:ext cx="8619212" cy="659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shareslide.ru/img/thumbs/e6f62852d6bfb5dbeb3d627746170765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shareslide.ru/img/thumbs/e6f62852d6bfb5dbeb3d627746170765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118" t="21466" r="33427" b="24868"/>
          <a:stretch>
            <a:fillRect/>
          </a:stretch>
        </p:blipFill>
        <p:spPr bwMode="auto">
          <a:xfrm>
            <a:off x="159650" y="142851"/>
            <a:ext cx="8795280" cy="650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6978" t="38828" r="16853" b="15398"/>
          <a:stretch>
            <a:fillRect/>
          </a:stretch>
        </p:blipFill>
        <p:spPr bwMode="auto">
          <a:xfrm>
            <a:off x="352199" y="320507"/>
            <a:ext cx="8791801" cy="6537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ФГ?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1714488"/>
            <a:ext cx="750099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Функциональная грамотность рассматривается, как способность </a:t>
            </a:r>
            <a:r>
              <a:rPr lang="ru-RU" sz="2400" b="1" dirty="0" smtClean="0"/>
              <a:t>использовать</a:t>
            </a:r>
            <a:r>
              <a:rPr lang="ru-RU" sz="2400" dirty="0" smtClean="0"/>
              <a:t> все постоянно приобретаемые в жизни </a:t>
            </a:r>
            <a:r>
              <a:rPr lang="ru-RU" sz="2400" b="1" dirty="0" smtClean="0"/>
              <a:t>знания, умения и навыки </a:t>
            </a:r>
            <a:r>
              <a:rPr lang="ru-RU" sz="2400" dirty="0" smtClean="0"/>
              <a:t>для решения максимально широкого диапазона </a:t>
            </a:r>
            <a:r>
              <a:rPr lang="ru-RU" sz="2400" b="1" dirty="0" smtClean="0"/>
              <a:t>жизненных задач </a:t>
            </a:r>
            <a:r>
              <a:rPr lang="ru-RU" sz="2400" dirty="0" smtClean="0"/>
              <a:t>в различных сферах человеческой деятельности, общения и социальных отношений.</a:t>
            </a:r>
          </a:p>
          <a:p>
            <a:endParaRPr lang="ru-RU" sz="2400" dirty="0" smtClean="0"/>
          </a:p>
          <a:p>
            <a:pPr algn="r"/>
            <a:r>
              <a:rPr lang="ru-RU" sz="2400" i="1" dirty="0" smtClean="0"/>
              <a:t>Алексей Алексеевич </a:t>
            </a:r>
            <a:r>
              <a:rPr lang="ru-RU" sz="2400" i="1" dirty="0" err="1" smtClean="0"/>
              <a:t>Леоньтьев</a:t>
            </a:r>
            <a:endParaRPr lang="ru-RU" sz="2400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Функционально грамотная личность</a:t>
            </a:r>
            <a:r>
              <a:rPr lang="ru-RU" dirty="0" smtClean="0"/>
              <a:t> – это человек, ориентирующийся в мире и действующий в соответствии с общественными ценностями, ожиданиями и интересами.</a:t>
            </a:r>
          </a:p>
          <a:p>
            <a:pPr>
              <a:buNone/>
            </a:pPr>
            <a:r>
              <a:rPr lang="ru-RU" b="1" dirty="0" smtClean="0"/>
              <a:t>   Основные признаки функционально грамотной личности:</a:t>
            </a:r>
            <a:r>
              <a:rPr lang="ru-RU" dirty="0" smtClean="0"/>
              <a:t> это человек самостоятельный, познающий и умеющий жить среди людей, обладающий определёнными качествами, ключевыми компетенциями.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4611" t="37001" r="12118" b="10663"/>
          <a:stretch>
            <a:fillRect/>
          </a:stretch>
        </p:blipFill>
        <p:spPr bwMode="auto">
          <a:xfrm>
            <a:off x="81644" y="285728"/>
            <a:ext cx="8919512" cy="657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4611" t="35672" r="13302" b="9084"/>
          <a:stretch>
            <a:fillRect/>
          </a:stretch>
        </p:blipFill>
        <p:spPr bwMode="auto">
          <a:xfrm>
            <a:off x="357158" y="142852"/>
            <a:ext cx="8441901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tacon.ru/wp-content/uploads/c/9/f/c9f12924f7910f4b9b58dab07059c45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82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Педагогические технологии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9286940" cy="46863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Достичь нужных результатов можно лишь умело,</a:t>
            </a:r>
          </a:p>
          <a:p>
            <a:pPr>
              <a:buNone/>
            </a:pPr>
            <a:r>
              <a:rPr lang="ru-RU" dirty="0" smtClean="0"/>
              <a:t>    грамотно сочетая в своей работе различные современные педагогические технологии:</a:t>
            </a:r>
          </a:p>
          <a:p>
            <a:pPr lvl="0"/>
            <a:r>
              <a:rPr lang="ru-RU" sz="3400" b="1" dirty="0" smtClean="0"/>
              <a:t>Технология метода проектов</a:t>
            </a:r>
          </a:p>
          <a:p>
            <a:pPr lvl="0"/>
            <a:r>
              <a:rPr lang="ru-RU" sz="3400" b="1" dirty="0" smtClean="0"/>
              <a:t>Технология развивающих игр</a:t>
            </a:r>
          </a:p>
          <a:p>
            <a:pPr lvl="0"/>
            <a:r>
              <a:rPr lang="ru-RU" sz="3400" b="1" dirty="0" smtClean="0"/>
              <a:t>Технология развития критического мышления</a:t>
            </a:r>
          </a:p>
          <a:p>
            <a:pPr lvl="0"/>
            <a:r>
              <a:rPr lang="ru-RU" sz="3400" b="1" dirty="0" smtClean="0"/>
              <a:t>Технология художественно-творческого развития</a:t>
            </a:r>
          </a:p>
          <a:p>
            <a:pPr lvl="0"/>
            <a:r>
              <a:rPr lang="ru-RU" sz="3400" b="1" dirty="0" smtClean="0"/>
              <a:t>Технология детского экспериментирования</a:t>
            </a:r>
          </a:p>
          <a:p>
            <a:pPr lvl="0"/>
            <a:r>
              <a:rPr lang="ru-RU" sz="3400" b="1" dirty="0" smtClean="0"/>
              <a:t>Технология проблемного обучения</a:t>
            </a:r>
          </a:p>
          <a:p>
            <a:pPr lvl="0"/>
            <a:r>
              <a:rPr lang="ru-RU" sz="3400" b="1" dirty="0" err="1" smtClean="0"/>
              <a:t>Квест-технология</a:t>
            </a:r>
            <a:endParaRPr lang="ru-RU" sz="3400" b="1" dirty="0" smtClean="0"/>
          </a:p>
          <a:p>
            <a:pPr lvl="0"/>
            <a:r>
              <a:rPr lang="ru-RU" sz="3400" b="1" dirty="0" smtClean="0"/>
              <a:t>Конструирование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160</Words>
  <Application>Microsoft Office PowerPoint</Application>
  <PresentationFormat>Экран (4:3)</PresentationFormat>
  <Paragraphs>22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Функциональная грамотность в дошкольном образовании</vt:lpstr>
      <vt:lpstr>Документы, регламентирующие формирование ФГ</vt:lpstr>
      <vt:lpstr>Презентация PowerPoint</vt:lpstr>
      <vt:lpstr>Что такое ФГ?</vt:lpstr>
      <vt:lpstr>Презентация PowerPoint</vt:lpstr>
      <vt:lpstr>Презентация PowerPoint</vt:lpstr>
      <vt:lpstr>Презентация PowerPoint</vt:lpstr>
      <vt:lpstr>Презентация PowerPoint</vt:lpstr>
      <vt:lpstr>Педагогические технологии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Irbis</dc:creator>
  <cp:lastModifiedBy>Teacher</cp:lastModifiedBy>
  <cp:revision>31</cp:revision>
  <dcterms:created xsi:type="dcterms:W3CDTF">2022-09-19T19:25:01Z</dcterms:created>
  <dcterms:modified xsi:type="dcterms:W3CDTF">2020-09-23T06:55:15Z</dcterms:modified>
</cp:coreProperties>
</file>