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59" r:id="rId12"/>
    <p:sldId id="260" r:id="rId13"/>
    <p:sldId id="275" r:id="rId14"/>
    <p:sldId id="278" r:id="rId15"/>
    <p:sldId id="276" r:id="rId16"/>
    <p:sldId id="277" r:id="rId17"/>
    <p:sldId id="267" r:id="rId18"/>
    <p:sldId id="262" r:id="rId19"/>
    <p:sldId id="282" r:id="rId20"/>
    <p:sldId id="263" r:id="rId21"/>
    <p:sldId id="264" r:id="rId22"/>
    <p:sldId id="281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2" r:id="rId33"/>
    <p:sldId id="291" r:id="rId34"/>
    <p:sldId id="265" r:id="rId35"/>
    <p:sldId id="279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Покрово-Ситская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85723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Команда «АЙСБЕРГ»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78645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село Покровское на Сити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64305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Исследовательский 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«Изучение тепловых явлений при растворении»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78619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Возрастная категория обучающихся 8-11 классов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5720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 команды: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Бушуева С.В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57166"/>
          <a:ext cx="8715435" cy="4143404"/>
        </p:xfrm>
        <a:graphic>
          <a:graphicData uri="http://schemas.openxmlformats.org/drawingml/2006/table">
            <a:tbl>
              <a:tblPr/>
              <a:tblGrid>
                <a:gridCol w="1259493"/>
                <a:gridCol w="1037444"/>
                <a:gridCol w="918228"/>
                <a:gridCol w="1010142"/>
                <a:gridCol w="1062015"/>
                <a:gridCol w="1140277"/>
                <a:gridCol w="1123898"/>
                <a:gridCol w="1163938"/>
              </a:tblGrid>
              <a:tr h="2694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Реагент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Поваренная соль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Речной песок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Смесь речного песка и соли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Пищевая сода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Пищевой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краситель (малиновый сок)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Контрольный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кубик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плавления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льда (в минутах)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454967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Выводы: «Лёд расплавился быстрее под действием реагента поваренная соль».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пищевые добавки ускоряют процесс плавления льда. Обычный речной песок также ускорил процесс плавления льда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Полученные сведения о плавлении льда могут пригодиться для борьбы  с гололёдом.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Посыпав лед солью, получаем пограничный слой, в котором смесь льда и соли начинает плавиться, потому что температура замерзания этого слоя ниже. В результате образуется пленка из водного раствора соли, что увеличивает площадь соприкосновения соли со льдом, пока весь лед не растопится, отобрав энергию у воздуха. Стоять на солевой каше холоднее, чем просто на льду, зато не скользко!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Еще это явление применяли в средние века для изготовления мороженого. Бочку со снегом и солью применяли, как морозильник».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(Если же температура на улице ниже 12 градусов посыпать дороги солью не имеет большого смысла, так как соль не может проникнуть в воду и раствориться в ней. В таком случае гораздо эффективнее просто посыпать дороги песком, таким образом обеспечив сцепление с поверхностью).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Одинаковые кубики льда нужны для того, чтобы создать при проведении опыта одинаковые условия для «реагентов». В этом случае опыт будет достоверным.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Изменение температуры снега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 действием поваренной соли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71475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проводился 19 февраля 2020 года при комнатной температуре равной 22˚С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M1063\100_7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643050"/>
            <a:ext cx="6643734" cy="49831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Термометр в стакане с чистым снегом, готовим раствор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снега с солью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M1063\100_77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736"/>
            <a:ext cx="6705622" cy="50295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чистого снега равна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M1063\100_7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142984"/>
            <a:ext cx="7215238" cy="5411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Измеряем температуру смеси снега с солью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100_77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285860"/>
            <a:ext cx="5105400" cy="5235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Наблюдаем: температура в смеси начала резко понижаться и остановилась на -13˚С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572559" cy="6472283"/>
        </p:xfrm>
        <a:graphic>
          <a:graphicData uri="http://schemas.openxmlformats.org/drawingml/2006/table">
            <a:tbl>
              <a:tblPr/>
              <a:tblGrid>
                <a:gridCol w="2857221"/>
                <a:gridCol w="2857221"/>
                <a:gridCol w="2858117"/>
              </a:tblGrid>
              <a:tr h="122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Стакан со снегом (льдом) и солью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F:\DCIM\100M1063\100_7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928802"/>
            <a:ext cx="2666816" cy="2000264"/>
          </a:xfrm>
          <a:prstGeom prst="rect">
            <a:avLst/>
          </a:prstGeom>
          <a:noFill/>
        </p:spPr>
      </p:pic>
      <p:pic>
        <p:nvPicPr>
          <p:cNvPr id="12291" name="Picture 3" descr="F:\DCIM\100M1063\100_7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00570"/>
            <a:ext cx="257157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Примечание: (тип реакции по тепловому эффекту, расчёт количества теплоты, выводы)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(«если снег в смеси с солью плавится, значит, его температура становится выше»)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подтвердилась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Температура смеси снега с солью понизилась.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приготовить охлаждающие смеси, обычно используют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 соли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 соли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языке химии происходит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эндотермическая реакция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есть реакция с поглощением окружающего тепла.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643314"/>
            <a:ext cx="8572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Вычислите количество теплоты, выделяемое (или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поглощаемое)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формуле: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с∆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      с- удельная теплоемкость воды с=4,187 Дж/г*К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∆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изменение температуры при растворении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863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4,187х(-13)= -54,431 Дж (количество поглощённого тепла)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свойствах смесей есть интересная закономерность: температура плавления смеси нескольких веществ ниже, чем температура плавления каждого из чистых веществ по отдельности. Так для нашего случая, температура плавления чистой воды (в виде льда или снега) 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Если внести в лед примесь поваренной соли, то лед начинает плавиться при более низких минусовых температурах. Температура плавления зависит от соотношения льда и соли, скорости перемешивания и даже степени измельчения льда.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Самая низкая температура замерзания данного раствора соли называется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криогидратной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температурой (точкой). Для раствора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криогидратная температура минус 21,2°C при концентрации 23,1%.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Чтобы расплавить кристаллы льда нужно огромное количество энергии, которая берется из окружающей среды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>
                  <a:solidFill>
                    <a:srgbClr val="3399FF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Команда «Айсберг»</a:t>
            </a:r>
            <a:endParaRPr lang="ru-RU" sz="5400" b="1" cap="none" spc="150" dirty="0">
              <a:ln w="11430">
                <a:solidFill>
                  <a:srgbClr val="3399FF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 descr="F:\DCIM\100M1063\100_76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714752"/>
            <a:ext cx="3809737" cy="28575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78592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 к работе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Pictures\100_76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479020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85926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Зависимость скорости замерзания раствора от его концентрации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проводился 21 февраля 2020 года при комнатной температуре равной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22˚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чем меньше концентрация соли в растворе, тем быстрее он замёрзнет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 приготовить 100 гр. раствора поваренной соли с массовой долей соли 1%, 5%, 10%, 15%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приготовления растворов: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отмерить на весах необходимую массу поваренной соли;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поместить поваренную соль в сосуд для приготовления раствора;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мерным цилиндром отмерить воду;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колбу с веществом добавить растворитель;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перемешать раствор стеклянной палочкой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Мои рисунки\img7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01107"/>
            <a:ext cx="4176464" cy="654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0M1063\100_7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42984"/>
            <a:ext cx="7204612" cy="5403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ФОТООТЧЁТ О ПРОВЕДЕНИИ ОПЫТА №3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0M1063\100_7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1"/>
            <a:ext cx="4857415" cy="3643338"/>
          </a:xfrm>
          <a:prstGeom prst="rect">
            <a:avLst/>
          </a:prstGeom>
          <a:noFill/>
        </p:spPr>
      </p:pic>
      <p:pic>
        <p:nvPicPr>
          <p:cNvPr id="2051" name="Picture 3" descr="I:\DCIM\100M1063\100_7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496"/>
            <a:ext cx="4991110" cy="374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00M1063\100_77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5014013" cy="3760795"/>
          </a:xfrm>
          <a:prstGeom prst="rect">
            <a:avLst/>
          </a:prstGeom>
          <a:noFill/>
        </p:spPr>
      </p:pic>
      <p:pic>
        <p:nvPicPr>
          <p:cNvPr id="3075" name="Picture 3" descr="I:\DCIM\100M1063\100_77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32542"/>
            <a:ext cx="4500594" cy="3375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00M1063\100_7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491044" cy="3368538"/>
          </a:xfrm>
          <a:prstGeom prst="rect">
            <a:avLst/>
          </a:prstGeom>
          <a:noFill/>
        </p:spPr>
      </p:pic>
      <p:pic>
        <p:nvPicPr>
          <p:cNvPr id="4099" name="Picture 3" descr="I:\DCIM\100M1063\100_7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053971"/>
            <a:ext cx="4752066" cy="356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CIM\100M1063\100_7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5348300" cy="4011529"/>
          </a:xfrm>
          <a:prstGeom prst="rect">
            <a:avLst/>
          </a:prstGeom>
          <a:noFill/>
        </p:spPr>
      </p:pic>
      <p:pic>
        <p:nvPicPr>
          <p:cNvPr id="5123" name="Picture 3" descr="I:\DCIM\100M1063\100_77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22" y="2786058"/>
            <a:ext cx="5109257" cy="383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CIM\100M1063\100_77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7"/>
            <a:ext cx="5286412" cy="3965110"/>
          </a:xfrm>
          <a:prstGeom prst="rect">
            <a:avLst/>
          </a:prstGeom>
          <a:noFill/>
        </p:spPr>
      </p:pic>
      <p:pic>
        <p:nvPicPr>
          <p:cNvPr id="6147" name="Picture 3" descr="I:\DCIM\100M1063\100_77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643182"/>
            <a:ext cx="5062548" cy="379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DCIM\100M1063\100_77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980237" cy="523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42860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различных веществ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скорость плавления льда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00050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 проводился 19 февраля 2020 года при комнатной температуре равной 20˚С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DCIM\100M1063\100_77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980237" cy="523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DCIM\100M1063\100_77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5062548" cy="3797199"/>
          </a:xfrm>
          <a:prstGeom prst="rect">
            <a:avLst/>
          </a:prstGeom>
          <a:noFill/>
        </p:spPr>
      </p:pic>
      <p:pic>
        <p:nvPicPr>
          <p:cNvPr id="11267" name="Picture 3" descr="I:\DCIM\100M1063\100_77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143248"/>
            <a:ext cx="5346713" cy="3403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2144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Отправляем в морозильную камеру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DCIM\100M1063\100_77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5776928" cy="4333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ОБРАЗЦОВ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100M1063\100_7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000240"/>
            <a:ext cx="6061692" cy="4546614"/>
          </a:xfrm>
          <a:prstGeom prst="rect">
            <a:avLst/>
          </a:prstGeom>
          <a:noFill/>
        </p:spPr>
      </p:pic>
      <p:pic>
        <p:nvPicPr>
          <p:cNvPr id="9219" name="Picture 3" descr="I:\DCIM\100M1063\100_7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205292" cy="315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71480"/>
          <a:ext cx="8501121" cy="5718769"/>
        </p:xfrm>
        <a:graphic>
          <a:graphicData uri="http://schemas.openxmlformats.org/drawingml/2006/table">
            <a:tbl>
              <a:tblPr/>
              <a:tblGrid>
                <a:gridCol w="1103165"/>
                <a:gridCol w="3146952"/>
                <a:gridCol w="2125502"/>
                <a:gridCol w="2125502"/>
              </a:tblGrid>
              <a:tr h="136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 раствора и его концентрация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 разных этапов эксперимента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до момента  замерзания раствора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Скорость замерзания (относительно других растворов)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Раствор 1 (1%)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часа 5 минут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2 (5%)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часа 40 минут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3 (10%)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часа 7 минут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Раствор 4 (15%)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часа 50 минут (лёд рыхлый)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I:\DCIM\100M1063\100_77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5214950"/>
            <a:ext cx="2133589" cy="857256"/>
          </a:xfrm>
          <a:prstGeom prst="rect">
            <a:avLst/>
          </a:prstGeom>
          <a:noFill/>
        </p:spPr>
      </p:pic>
      <p:pic>
        <p:nvPicPr>
          <p:cNvPr id="12291" name="Picture 3" descr="I:\DCIM\100M1063\100_77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357694"/>
            <a:ext cx="1490004" cy="688960"/>
          </a:xfrm>
          <a:prstGeom prst="rect">
            <a:avLst/>
          </a:prstGeom>
          <a:noFill/>
        </p:spPr>
      </p:pic>
      <p:pic>
        <p:nvPicPr>
          <p:cNvPr id="12292" name="Picture 4" descr="I:\DCIM\100M1063\100_7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357430"/>
            <a:ext cx="2143140" cy="160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57161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 подтвердилась. Первым замёрз раствор с массовой долей 1%.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повышением содержания соли увеличилось время замерзания.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28599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5716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ФОТООТЧЁТ о проведении опыта 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0M1063\100_7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4728283" cy="35464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07154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материалов для опыта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DCIM\100M1063\100_76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778" y="2857488"/>
            <a:ext cx="4643502" cy="348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M1063\100_76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991110" cy="3743617"/>
          </a:xfrm>
          <a:prstGeom prst="rect">
            <a:avLst/>
          </a:prstGeom>
          <a:noFill/>
        </p:spPr>
      </p:pic>
      <p:pic>
        <p:nvPicPr>
          <p:cNvPr id="3075" name="Picture 3" descr="F:\DCIM\100M1063\100_7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71743"/>
            <a:ext cx="5357850" cy="401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DCIM\100M1063\100_76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000372"/>
            <a:ext cx="4500595" cy="33757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2860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 «реагенты» (по чайной ложке поместили в стаканчики), разложили на салфетки одинаковые кубики льда (для достоверности эксперимента), одновременно кубики льда соединили с «реагентами», образцы пронумеровали.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F:\DCIM\100M1063\100_76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224602"/>
            <a:ext cx="4429156" cy="332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 наблюдали. Реагенты «работают»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F:\DCIM\100M1063\100_76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442664" cy="4832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M1063\100_76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1" y="1288215"/>
            <a:ext cx="6786610" cy="5090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и температуру помогает определить метеостанция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M1063\100_7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643734" cy="49831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Наблюдаем за результатом и фиксируем время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646</Words>
  <Application>Microsoft Office PowerPoint</Application>
  <PresentationFormat>Экран (4:3)</PresentationFormat>
  <Paragraphs>106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2020-02-17T19:15:31Z</dcterms:created>
  <dcterms:modified xsi:type="dcterms:W3CDTF">2020-02-22T09:41:56Z</dcterms:modified>
</cp:coreProperties>
</file>