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64" r:id="rId2"/>
    <p:sldId id="256" r:id="rId3"/>
    <p:sldId id="265" r:id="rId4"/>
    <p:sldId id="266" r:id="rId5"/>
    <p:sldId id="257" r:id="rId6"/>
    <p:sldId id="258" r:id="rId7"/>
    <p:sldId id="259" r:id="rId8"/>
    <p:sldId id="260"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660" autoAdjust="0"/>
  </p:normalViewPr>
  <p:slideViewPr>
    <p:cSldViewPr>
      <p:cViewPr>
        <p:scale>
          <a:sx n="75" d="100"/>
          <a:sy n="75" d="100"/>
        </p:scale>
        <p:origin x="-2760" y="-10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58B347B4-E35A-4594-A462-ECFA2C3065A9}"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80270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695B773-C9FB-4275-B572-8C823D7D4392}"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41016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C35E20D8-5FB2-43EB-B8D5-6D9DE2D1C8B6}"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99205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3224408A-2E17-4072-B7AE-D4840685FCE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9191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ru-RU">
              <a:solidFill>
                <a:srgbClr val="000000"/>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solidFill>
                <a:srgbClr val="000000"/>
              </a:solidFill>
            </a:endParaRP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D11560E4-F06B-42A7-B209-F34695914C3F}"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99924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3DB95AE4-15D2-4958-ACA6-706A847472B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20494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17AE003B-405B-44D6-96E9-71B0F129E475}"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77951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5F2B00D-B72C-410F-B799-7AAF97EA1BCC}"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64826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lt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CF61FCC1-C405-4269-B0C4-1377086B188A}"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63566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lt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54F1FE3A-EBD2-4FA2-B85E-61A973EB35BF}"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0722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lt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2EC15497-565C-4B47-B87B-D53F0A56C851}"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50021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0AD731C-6723-47DC-BC12-CADA29B57195}"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61011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97743185-262E-4C7A-9347-1444B7D7B57B}"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94823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ltLang="ru-RU"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ltLang="ru-RU"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655AA2-1E58-4710-A3FD-2F55DDB6DC09}" type="slidenum">
              <a:rPr lang="ru-RU" altLang="ru-RU" smtClean="0">
                <a:solidFill>
                  <a:srgbClr val="000000"/>
                </a:solidFill>
              </a:rPr>
              <a:pPr fontAlgn="base">
                <a:spcBef>
                  <a:spcPct val="0"/>
                </a:spcBef>
                <a:spcAft>
                  <a:spcPct val="0"/>
                </a:spcAft>
              </a:pPr>
              <a:t>‹#›</a:t>
            </a:fld>
            <a:endParaRPr lang="ru-RU" altLang="ru-RU" smtClean="0">
              <a:solidFill>
                <a:srgbClr val="000000"/>
              </a:solidFill>
            </a:endParaRPr>
          </a:p>
        </p:txBody>
      </p:sp>
    </p:spTree>
    <p:extLst>
      <p:ext uri="{BB962C8B-B14F-4D97-AF65-F5344CB8AC3E}">
        <p14:creationId xmlns:p14="http://schemas.microsoft.com/office/powerpoint/2010/main" val="26590498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2209800"/>
            <a:ext cx="7772400" cy="1470025"/>
          </a:xfrm>
        </p:spPr>
        <p:txBody>
          <a:bodyPr anchor="ctr"/>
          <a:lstStyle/>
          <a:p>
            <a:r>
              <a:rPr lang="ru-RU" altLang="ru-RU" sz="4400" dirty="0" smtClean="0">
                <a:solidFill>
                  <a:srgbClr val="0033CC"/>
                </a:solidFill>
              </a:rPr>
              <a:t/>
            </a:r>
            <a:br>
              <a:rPr lang="ru-RU" altLang="ru-RU" sz="4400" dirty="0" smtClean="0">
                <a:solidFill>
                  <a:srgbClr val="0033CC"/>
                </a:solidFill>
              </a:rPr>
            </a:br>
            <a:r>
              <a:rPr lang="ru-RU" altLang="ru-RU" sz="3200" dirty="0" smtClean="0">
                <a:solidFill>
                  <a:srgbClr val="0033CC"/>
                </a:solidFill>
              </a:rPr>
              <a:t>МОУ Прозоровская </a:t>
            </a:r>
            <a:r>
              <a:rPr lang="ru-RU" altLang="ru-RU" sz="3200" dirty="0" err="1" smtClean="0">
                <a:solidFill>
                  <a:srgbClr val="0033CC"/>
                </a:solidFill>
              </a:rPr>
              <a:t>сош</a:t>
            </a:r>
            <a:r>
              <a:rPr lang="ru-RU" altLang="ru-RU" sz="4400" dirty="0" smtClean="0">
                <a:solidFill>
                  <a:srgbClr val="0033CC"/>
                </a:solidFill>
              </a:rPr>
              <a:t/>
            </a:r>
            <a:br>
              <a:rPr lang="ru-RU" altLang="ru-RU" sz="4400" dirty="0" smtClean="0">
                <a:solidFill>
                  <a:srgbClr val="0033CC"/>
                </a:solidFill>
              </a:rPr>
            </a:br>
            <a:r>
              <a:rPr lang="ru-RU" altLang="ru-RU" sz="2800" dirty="0" smtClean="0">
                <a:solidFill>
                  <a:srgbClr val="0033CC"/>
                </a:solidFill>
              </a:rPr>
              <a:t>Открытый муниципальный проект</a:t>
            </a:r>
            <a:r>
              <a:rPr lang="ru-RU" altLang="ru-RU" sz="4400" dirty="0" smtClean="0">
                <a:solidFill>
                  <a:srgbClr val="0033CC"/>
                </a:solidFill>
              </a:rPr>
              <a:t> «Антарктида: сквозь льды и время»</a:t>
            </a:r>
            <a:br>
              <a:rPr lang="ru-RU" altLang="ru-RU" sz="4400" dirty="0" smtClean="0">
                <a:solidFill>
                  <a:srgbClr val="0033CC"/>
                </a:solidFill>
              </a:rPr>
            </a:br>
            <a:r>
              <a:rPr lang="ru-RU" altLang="ru-RU" sz="2800" dirty="0" smtClean="0">
                <a:solidFill>
                  <a:srgbClr val="0033CC"/>
                </a:solidFill>
              </a:rPr>
              <a:t>Третий исследовательский этап</a:t>
            </a:r>
            <a:r>
              <a:rPr lang="en-US" altLang="ru-RU" sz="2800" dirty="0" smtClean="0">
                <a:solidFill>
                  <a:srgbClr val="0033CC"/>
                </a:solidFill>
              </a:rPr>
              <a:t>:</a:t>
            </a:r>
            <a:r>
              <a:rPr lang="en-US" altLang="ru-RU" sz="4400" dirty="0" smtClean="0">
                <a:solidFill>
                  <a:srgbClr val="0033CC"/>
                </a:solidFill>
              </a:rPr>
              <a:t> </a:t>
            </a:r>
            <a:r>
              <a:rPr lang="ru-RU" altLang="ru-RU" sz="4000" dirty="0" smtClean="0">
                <a:solidFill>
                  <a:srgbClr val="0033CC"/>
                </a:solidFill>
              </a:rPr>
              <a:t>«Влияние пищевых продуктов на скорость таяния льда»</a:t>
            </a:r>
            <a:r>
              <a:rPr lang="ru-RU" altLang="ru-RU" sz="4000" dirty="0">
                <a:solidFill>
                  <a:srgbClr val="0033CC"/>
                </a:solidFill>
              </a:rPr>
              <a:t/>
            </a:r>
            <a:br>
              <a:rPr lang="ru-RU" altLang="ru-RU" sz="4000" dirty="0">
                <a:solidFill>
                  <a:srgbClr val="0033CC"/>
                </a:solidFill>
              </a:rPr>
            </a:br>
            <a:endParaRPr lang="ru-RU" altLang="ru-RU" sz="4000" dirty="0">
              <a:solidFill>
                <a:srgbClr val="0033CC"/>
              </a:solidFill>
            </a:endParaRPr>
          </a:p>
        </p:txBody>
      </p:sp>
      <p:sp>
        <p:nvSpPr>
          <p:cNvPr id="4099" name="Rectangle 3"/>
          <p:cNvSpPr>
            <a:spLocks noGrp="1" noChangeArrowheads="1"/>
          </p:cNvSpPr>
          <p:nvPr>
            <p:ph type="subTitle" idx="1"/>
          </p:nvPr>
        </p:nvSpPr>
        <p:spPr>
          <a:xfrm>
            <a:off x="5410200" y="5486400"/>
            <a:ext cx="3733800" cy="1371600"/>
          </a:xfrm>
        </p:spPr>
        <p:txBody>
          <a:bodyPr/>
          <a:lstStyle/>
          <a:p>
            <a:pPr>
              <a:lnSpc>
                <a:spcPct val="80000"/>
              </a:lnSpc>
            </a:pPr>
            <a:r>
              <a:rPr lang="ru-RU" altLang="ru-RU" sz="1800" dirty="0" smtClean="0">
                <a:solidFill>
                  <a:schemeClr val="bg1"/>
                </a:solidFill>
              </a:rPr>
              <a:t>Выполнила команда «Императорский пингвин»</a:t>
            </a:r>
            <a:endParaRPr lang="ru-RU" altLang="ru-RU" sz="1800" dirty="0">
              <a:solidFill>
                <a:schemeClr val="bg1"/>
              </a:solidFill>
            </a:endParaRPr>
          </a:p>
          <a:p>
            <a:pPr>
              <a:lnSpc>
                <a:spcPct val="80000"/>
              </a:lnSpc>
            </a:pPr>
            <a:r>
              <a:rPr lang="ru-RU" altLang="ru-RU" sz="1800" dirty="0">
                <a:solidFill>
                  <a:schemeClr val="bg1"/>
                </a:solidFill>
              </a:rPr>
              <a:t>Руководитель учитель географии </a:t>
            </a:r>
            <a:endParaRPr lang="ru-RU" altLang="ru-RU" sz="1800" dirty="0" smtClean="0">
              <a:solidFill>
                <a:schemeClr val="bg1"/>
              </a:solidFill>
            </a:endParaRPr>
          </a:p>
          <a:p>
            <a:pPr>
              <a:lnSpc>
                <a:spcPct val="80000"/>
              </a:lnSpc>
            </a:pPr>
            <a:r>
              <a:rPr lang="ru-RU" altLang="ru-RU" sz="1800" dirty="0" err="1" smtClean="0">
                <a:solidFill>
                  <a:schemeClr val="bg1"/>
                </a:solidFill>
              </a:rPr>
              <a:t>Луневич</a:t>
            </a:r>
            <a:r>
              <a:rPr lang="ru-RU" altLang="ru-RU" sz="1800" dirty="0" smtClean="0">
                <a:solidFill>
                  <a:schemeClr val="bg1"/>
                </a:solidFill>
              </a:rPr>
              <a:t> Елена Павловна</a:t>
            </a:r>
          </a:p>
          <a:p>
            <a:pPr>
              <a:lnSpc>
                <a:spcPct val="80000"/>
              </a:lnSpc>
            </a:pPr>
            <a:endParaRPr lang="ru-RU" altLang="ru-RU" sz="1800" dirty="0">
              <a:solidFill>
                <a:schemeClr val="bg1"/>
              </a:solidFill>
            </a:endParaRPr>
          </a:p>
        </p:txBody>
      </p:sp>
      <p:sp>
        <p:nvSpPr>
          <p:cNvPr id="2" name="Прямоугольник 1"/>
          <p:cNvSpPr/>
          <p:nvPr/>
        </p:nvSpPr>
        <p:spPr>
          <a:xfrm>
            <a:off x="3352800" y="6553200"/>
            <a:ext cx="2967717" cy="313932"/>
          </a:xfrm>
          <a:prstGeom prst="rect">
            <a:avLst/>
          </a:prstGeom>
        </p:spPr>
        <p:txBody>
          <a:bodyPr wrap="square">
            <a:spAutoFit/>
          </a:bodyPr>
          <a:lstStyle/>
          <a:p>
            <a:pPr fontAlgn="base">
              <a:lnSpc>
                <a:spcPct val="80000"/>
              </a:lnSpc>
              <a:spcBef>
                <a:spcPct val="0"/>
              </a:spcBef>
              <a:spcAft>
                <a:spcPct val="0"/>
              </a:spcAft>
            </a:pPr>
            <a:r>
              <a:rPr lang="ru-RU" altLang="ru-RU" b="1" dirty="0" err="1" smtClean="0">
                <a:solidFill>
                  <a:srgbClr val="002060"/>
                </a:solidFill>
              </a:rPr>
              <a:t>Прозорово</a:t>
            </a:r>
            <a:r>
              <a:rPr lang="ru-RU" altLang="ru-RU" b="1" dirty="0" smtClean="0">
                <a:solidFill>
                  <a:srgbClr val="002060"/>
                </a:solidFill>
              </a:rPr>
              <a:t>, 2020</a:t>
            </a:r>
            <a:endParaRPr lang="ru-RU" altLang="ru-RU" b="1" dirty="0">
              <a:solidFill>
                <a:srgbClr val="002060"/>
              </a:solidFill>
            </a:endParaRPr>
          </a:p>
        </p:txBody>
      </p:sp>
    </p:spTree>
    <p:extLst>
      <p:ext uri="{BB962C8B-B14F-4D97-AF65-F5344CB8AC3E}">
        <p14:creationId xmlns:p14="http://schemas.microsoft.com/office/powerpoint/2010/main" val="2873338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83568" y="188640"/>
            <a:ext cx="8229600" cy="1143000"/>
          </a:xfrm>
        </p:spPr>
        <p:txBody>
          <a:bodyPr/>
          <a:lstStyle/>
          <a:p>
            <a:r>
              <a:rPr lang="ru-RU" sz="3200" dirty="0" smtClean="0"/>
              <a:t>Опыт 1. Влияние различных веществ на скорость таяния льда</a:t>
            </a:r>
            <a:endParaRPr lang="ru-RU" sz="3200" dirty="0"/>
          </a:p>
        </p:txBody>
      </p:sp>
      <p:sp>
        <p:nvSpPr>
          <p:cNvPr id="7" name="Объект 6"/>
          <p:cNvSpPr>
            <a:spLocks noGrp="1"/>
          </p:cNvSpPr>
          <p:nvPr>
            <p:ph idx="1"/>
          </p:nvPr>
        </p:nvSpPr>
        <p:spPr>
          <a:xfrm>
            <a:off x="158824" y="1520788"/>
            <a:ext cx="8229600" cy="4525963"/>
          </a:xfrm>
        </p:spPr>
        <p:txBody>
          <a:bodyPr/>
          <a:lstStyle/>
          <a:p>
            <a:r>
              <a:rPr lang="ru-RU" sz="2000" dirty="0" smtClean="0"/>
              <a:t>Мы взяли одинаковые кубики льда и по 1 чайной </a:t>
            </a:r>
            <a:r>
              <a:rPr lang="ru-RU" sz="2000" dirty="0" smtClean="0"/>
              <a:t>ложке </a:t>
            </a:r>
            <a:r>
              <a:rPr lang="ru-RU" sz="2000" dirty="0" smtClean="0"/>
              <a:t>реагентов. Это необходимо для достоверности опыта, так как нас интересовало время плавления кубиков льда при взаимодействии с различными веществами                                               </a:t>
            </a:r>
          </a:p>
          <a:p>
            <a:endParaRPr lang="ru-RU" sz="2000" dirty="0"/>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t="9876" r="3518" b="8650"/>
          <a:stretch/>
        </p:blipFill>
        <p:spPr>
          <a:xfrm>
            <a:off x="2397615" y="2924943"/>
            <a:ext cx="4929195" cy="3121807"/>
          </a:xfrm>
          <a:prstGeom prst="rect">
            <a:avLst/>
          </a:prstGeom>
        </p:spPr>
      </p:pic>
    </p:spTree>
    <p:extLst>
      <p:ext uri="{BB962C8B-B14F-4D97-AF65-F5344CB8AC3E}">
        <p14:creationId xmlns:p14="http://schemas.microsoft.com/office/powerpoint/2010/main" val="1316887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4393"/>
            <a:ext cx="8229600" cy="1143000"/>
          </a:xfrm>
        </p:spPr>
        <p:txBody>
          <a:bodyPr/>
          <a:lstStyle/>
          <a:p>
            <a:endParaRPr lang="ru-RU" dirty="0"/>
          </a:p>
        </p:txBody>
      </p:sp>
      <p:sp>
        <p:nvSpPr>
          <p:cNvPr id="3" name="Объект 2"/>
          <p:cNvSpPr>
            <a:spLocks noGrp="1"/>
          </p:cNvSpPr>
          <p:nvPr>
            <p:ph idx="1"/>
          </p:nvPr>
        </p:nvSpPr>
        <p:spPr/>
        <p:txBody>
          <a:bodyPr/>
          <a:lstStyle/>
          <a:p>
            <a:r>
              <a:rPr lang="ru-RU" dirty="0" smtClean="0"/>
              <a:t>На протяжении эксперимента мы фотографировали промежуточные этапы </a:t>
            </a:r>
          </a:p>
          <a:p>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9091" r="4546" b="7576"/>
          <a:stretch/>
        </p:blipFill>
        <p:spPr>
          <a:xfrm>
            <a:off x="755576" y="3280951"/>
            <a:ext cx="3079323" cy="201622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0700" r="4167" b="6948"/>
          <a:stretch/>
        </p:blipFill>
        <p:spPr>
          <a:xfrm>
            <a:off x="4523408" y="3280951"/>
            <a:ext cx="3072928" cy="1980516"/>
          </a:xfrm>
          <a:prstGeom prst="rect">
            <a:avLst/>
          </a:prstGeom>
        </p:spPr>
      </p:pic>
    </p:spTree>
    <p:extLst>
      <p:ext uri="{BB962C8B-B14F-4D97-AF65-F5344CB8AC3E}">
        <p14:creationId xmlns:p14="http://schemas.microsoft.com/office/powerpoint/2010/main" val="2911352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marL="342900" lvl="0" indent="-342900">
              <a:spcBef>
                <a:spcPct val="20000"/>
              </a:spcBef>
            </a:pPr>
            <a:r>
              <a:rPr lang="ru-RU" sz="1800" dirty="0">
                <a:solidFill>
                  <a:srgbClr val="000000"/>
                </a:solidFill>
                <a:ea typeface="+mn-ea"/>
              </a:rPr>
              <a:t>Все полученные результаты плавления льда с различными реагентами были занесены в таблицу</a:t>
            </a:r>
            <a:br>
              <a:rPr lang="ru-RU" sz="1800" dirty="0">
                <a:solidFill>
                  <a:srgbClr val="000000"/>
                </a:solidFill>
                <a:ea typeface="+mn-ea"/>
              </a:rPr>
            </a:b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387412882"/>
              </p:ext>
            </p:extLst>
          </p:nvPr>
        </p:nvGraphicFramePr>
        <p:xfrm>
          <a:off x="457200" y="1700808"/>
          <a:ext cx="8435280" cy="5062344"/>
        </p:xfrm>
        <a:graphic>
          <a:graphicData uri="http://schemas.openxmlformats.org/drawingml/2006/table">
            <a:tbl>
              <a:tblPr firstRow="1" bandRow="1">
                <a:tableStyleId>{5C22544A-7EE6-4342-B048-85BDC9FD1C3A}</a:tableStyleId>
              </a:tblPr>
              <a:tblGrid>
                <a:gridCol w="1018456"/>
                <a:gridCol w="1038944"/>
                <a:gridCol w="1028700"/>
                <a:gridCol w="1028700"/>
                <a:gridCol w="1028700"/>
                <a:gridCol w="1059532"/>
                <a:gridCol w="1224136"/>
                <a:gridCol w="1008112"/>
              </a:tblGrid>
              <a:tr h="1180728">
                <a:tc>
                  <a:txBody>
                    <a:bodyPr/>
                    <a:lstStyle/>
                    <a:p>
                      <a:r>
                        <a:rPr lang="ru-RU" sz="1400" dirty="0" smtClean="0"/>
                        <a:t>реагент</a:t>
                      </a:r>
                      <a:endParaRPr lang="ru-RU" sz="1400" dirty="0"/>
                    </a:p>
                  </a:txBody>
                  <a:tcPr/>
                </a:tc>
                <a:tc>
                  <a:txBody>
                    <a:bodyPr/>
                    <a:lstStyle/>
                    <a:p>
                      <a:r>
                        <a:rPr lang="ru-RU" sz="1400" dirty="0" smtClean="0"/>
                        <a:t>Поваренная соль</a:t>
                      </a:r>
                      <a:endParaRPr lang="ru-RU" sz="1400" dirty="0"/>
                    </a:p>
                  </a:txBody>
                  <a:tcPr/>
                </a:tc>
                <a:tc>
                  <a:txBody>
                    <a:bodyPr/>
                    <a:lstStyle/>
                    <a:p>
                      <a:r>
                        <a:rPr lang="ru-RU" sz="1400" dirty="0" smtClean="0"/>
                        <a:t>Речной песок</a:t>
                      </a:r>
                      <a:endParaRPr lang="ru-RU" sz="1400" dirty="0"/>
                    </a:p>
                  </a:txBody>
                  <a:tcPr/>
                </a:tc>
                <a:tc>
                  <a:txBody>
                    <a:bodyPr/>
                    <a:lstStyle/>
                    <a:p>
                      <a:r>
                        <a:rPr lang="ru-RU" sz="1400" dirty="0" smtClean="0"/>
                        <a:t>Смесь речного песка и соли</a:t>
                      </a:r>
                      <a:endParaRPr lang="ru-RU" sz="1400" dirty="0"/>
                    </a:p>
                  </a:txBody>
                  <a:tcPr/>
                </a:tc>
                <a:tc>
                  <a:txBody>
                    <a:bodyPr/>
                    <a:lstStyle/>
                    <a:p>
                      <a:r>
                        <a:rPr lang="ru-RU" sz="1400" dirty="0" smtClean="0"/>
                        <a:t>Пищевая сода</a:t>
                      </a:r>
                      <a:endParaRPr lang="ru-RU" sz="1400" dirty="0"/>
                    </a:p>
                  </a:txBody>
                  <a:tcPr/>
                </a:tc>
                <a:tc>
                  <a:txBody>
                    <a:bodyPr/>
                    <a:lstStyle/>
                    <a:p>
                      <a:r>
                        <a:rPr lang="ru-RU" sz="1400" dirty="0" smtClean="0"/>
                        <a:t>Лимонная</a:t>
                      </a:r>
                      <a:r>
                        <a:rPr lang="ru-RU" sz="1400" baseline="0" dirty="0" smtClean="0"/>
                        <a:t> кислота</a:t>
                      </a:r>
                      <a:endParaRPr lang="ru-RU" sz="1400" dirty="0"/>
                    </a:p>
                  </a:txBody>
                  <a:tcPr/>
                </a:tc>
                <a:tc>
                  <a:txBody>
                    <a:bodyPr/>
                    <a:lstStyle/>
                    <a:p>
                      <a:r>
                        <a:rPr lang="ru-RU" sz="1400" dirty="0" smtClean="0"/>
                        <a:t>Пищевой краситель</a:t>
                      </a:r>
                      <a:endParaRPr lang="ru-RU" sz="1400" dirty="0"/>
                    </a:p>
                  </a:txBody>
                  <a:tcPr/>
                </a:tc>
                <a:tc>
                  <a:txBody>
                    <a:bodyPr/>
                    <a:lstStyle/>
                    <a:p>
                      <a:r>
                        <a:rPr lang="ru-RU" sz="1400" dirty="0" smtClean="0"/>
                        <a:t>Контрольный кубик</a:t>
                      </a:r>
                      <a:endParaRPr lang="ru-RU" sz="1400" dirty="0"/>
                    </a:p>
                  </a:txBody>
                  <a:tcPr/>
                </a:tc>
              </a:tr>
              <a:tr h="864096">
                <a:tc>
                  <a:txBody>
                    <a:bodyPr/>
                    <a:lstStyle/>
                    <a:p>
                      <a:r>
                        <a:rPr lang="ru-RU" sz="1600" dirty="0" smtClean="0"/>
                        <a:t>Время плавления льда</a:t>
                      </a:r>
                      <a:endParaRPr lang="ru-RU" sz="1600" dirty="0"/>
                    </a:p>
                  </a:txBody>
                  <a:tcPr/>
                </a:tc>
                <a:tc>
                  <a:txBody>
                    <a:bodyPr/>
                    <a:lstStyle/>
                    <a:p>
                      <a:r>
                        <a:rPr lang="ru-RU" sz="1600" dirty="0" smtClean="0"/>
                        <a:t>44</a:t>
                      </a:r>
                      <a:endParaRPr lang="ru-RU" sz="1600" dirty="0"/>
                    </a:p>
                  </a:txBody>
                  <a:tcPr/>
                </a:tc>
                <a:tc>
                  <a:txBody>
                    <a:bodyPr/>
                    <a:lstStyle/>
                    <a:p>
                      <a:r>
                        <a:rPr lang="ru-RU" sz="1600" dirty="0" smtClean="0"/>
                        <a:t>66</a:t>
                      </a:r>
                      <a:endParaRPr lang="ru-RU" sz="1600" dirty="0"/>
                    </a:p>
                  </a:txBody>
                  <a:tcPr/>
                </a:tc>
                <a:tc>
                  <a:txBody>
                    <a:bodyPr/>
                    <a:lstStyle/>
                    <a:p>
                      <a:r>
                        <a:rPr lang="ru-RU" sz="1600" dirty="0" smtClean="0"/>
                        <a:t>47</a:t>
                      </a:r>
                      <a:endParaRPr lang="ru-RU" sz="1600" dirty="0"/>
                    </a:p>
                  </a:txBody>
                  <a:tcPr/>
                </a:tc>
                <a:tc>
                  <a:txBody>
                    <a:bodyPr/>
                    <a:lstStyle/>
                    <a:p>
                      <a:r>
                        <a:rPr lang="ru-RU" sz="1600" dirty="0" smtClean="0"/>
                        <a:t>72</a:t>
                      </a:r>
                      <a:endParaRPr lang="ru-RU" sz="1600" dirty="0"/>
                    </a:p>
                  </a:txBody>
                  <a:tcPr/>
                </a:tc>
                <a:tc>
                  <a:txBody>
                    <a:bodyPr/>
                    <a:lstStyle/>
                    <a:p>
                      <a:r>
                        <a:rPr lang="ru-RU" sz="1600" dirty="0" smtClean="0"/>
                        <a:t>51</a:t>
                      </a:r>
                      <a:endParaRPr lang="ru-RU" sz="1600" dirty="0"/>
                    </a:p>
                  </a:txBody>
                  <a:tcPr/>
                </a:tc>
                <a:tc>
                  <a:txBody>
                    <a:bodyPr/>
                    <a:lstStyle/>
                    <a:p>
                      <a:r>
                        <a:rPr lang="ru-RU" sz="1600" dirty="0" smtClean="0"/>
                        <a:t>62</a:t>
                      </a:r>
                      <a:endParaRPr lang="ru-RU" sz="1600" dirty="0"/>
                    </a:p>
                  </a:txBody>
                  <a:tcPr/>
                </a:tc>
                <a:tc>
                  <a:txBody>
                    <a:bodyPr/>
                    <a:lstStyle/>
                    <a:p>
                      <a:r>
                        <a:rPr lang="ru-RU" sz="1600" dirty="0" smtClean="0"/>
                        <a:t>85</a:t>
                      </a:r>
                      <a:endParaRPr lang="ru-RU" sz="1600" dirty="0"/>
                    </a:p>
                  </a:txBody>
                  <a:tcPr/>
                </a:tc>
              </a:tr>
              <a:tr h="370840">
                <a:tc>
                  <a:txBody>
                    <a:bodyPr/>
                    <a:lstStyle/>
                    <a:p>
                      <a:r>
                        <a:rPr lang="ru-RU" dirty="0" smtClean="0"/>
                        <a:t>Вывод</a:t>
                      </a:r>
                      <a:endParaRPr lang="ru-RU" dirty="0"/>
                    </a:p>
                  </a:txBody>
                  <a:tcPr/>
                </a:tc>
                <a:tc gridSpan="7">
                  <a:txBody>
                    <a:bodyPr/>
                    <a:lstStyle/>
                    <a:p>
                      <a:r>
                        <a:rPr lang="ru-RU" sz="1600" dirty="0" smtClean="0"/>
                        <a:t>Быстрее всего растаял кубик льда с поваренной солью через 44 минуты, почти</a:t>
                      </a:r>
                      <a:r>
                        <a:rPr lang="ru-RU" sz="1600" baseline="0" dirty="0" smtClean="0"/>
                        <a:t> в 2 раза быстрее</a:t>
                      </a:r>
                      <a:r>
                        <a:rPr lang="ru-RU" sz="1600" dirty="0" smtClean="0"/>
                        <a:t> ,чем контрольный кубик.</a:t>
                      </a:r>
                    </a:p>
                    <a:p>
                      <a:r>
                        <a:rPr lang="ru-RU" sz="1600" dirty="0" smtClean="0"/>
                        <a:t> Все</a:t>
                      </a:r>
                      <a:r>
                        <a:rPr lang="ru-RU" sz="1600" baseline="0" dirty="0" smtClean="0"/>
                        <a:t> эти реагенты могут использоваться людьми в качестве антигололедного реагента, но если подробно изучить химический состав всех представленных здесь веществ, может оказаться, что они отрицательно будут влиять на растения, на покрытие дорог, на обувь пешеходов, на шины автомобилей и в целом ухудшать экологию, потому что лёд и снег превращаются в воду, которая может попасть в водоемы или в пар, который потом может проливаться в виде кислотных дождей.  Поэтому необходимо изучать действие различных веществ на лёд и снег, чтобы как можно бережнее относится к природе. </a:t>
                      </a:r>
                      <a:endParaRPr lang="ru-RU" sz="1600" dirty="0" smtClean="0"/>
                    </a:p>
                    <a:p>
                      <a:endParaRPr lang="ru-RU" sz="1600" dirty="0" smtClean="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bl>
          </a:graphicData>
        </a:graphic>
      </p:graphicFrame>
    </p:spTree>
    <p:extLst>
      <p:ext uri="{BB962C8B-B14F-4D97-AF65-F5344CB8AC3E}">
        <p14:creationId xmlns:p14="http://schemas.microsoft.com/office/powerpoint/2010/main" val="1413768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290054" cy="1499616"/>
          </a:xfrm>
        </p:spPr>
        <p:txBody>
          <a:bodyPr>
            <a:noAutofit/>
          </a:bodyPr>
          <a:lstStyle/>
          <a:p>
            <a:r>
              <a:rPr lang="ru-RU" sz="2800" dirty="0" smtClean="0"/>
              <a:t>Опыт 2. Изменение объёма снега (воды) при его таянии</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1269173560"/>
              </p:ext>
            </p:extLst>
          </p:nvPr>
        </p:nvGraphicFramePr>
        <p:xfrm>
          <a:off x="467544" y="1545097"/>
          <a:ext cx="8280921" cy="5224616"/>
        </p:xfrm>
        <a:graphic>
          <a:graphicData uri="http://schemas.openxmlformats.org/drawingml/2006/table">
            <a:tbl>
              <a:tblPr firstRow="1" bandRow="1">
                <a:tableStyleId>{5C22544A-7EE6-4342-B048-85BDC9FD1C3A}</a:tableStyleId>
              </a:tblPr>
              <a:tblGrid>
                <a:gridCol w="2760307"/>
                <a:gridCol w="2760307"/>
                <a:gridCol w="2760307"/>
              </a:tblGrid>
              <a:tr h="453503">
                <a:tc>
                  <a:txBody>
                    <a:bodyPr/>
                    <a:lstStyle/>
                    <a:p>
                      <a:endParaRPr lang="ru-RU" dirty="0"/>
                    </a:p>
                  </a:txBody>
                  <a:tcPr/>
                </a:tc>
                <a:tc>
                  <a:txBody>
                    <a:bodyPr/>
                    <a:lstStyle/>
                    <a:p>
                      <a:r>
                        <a:rPr lang="ru-RU" dirty="0" smtClean="0"/>
                        <a:t>Начальный этап</a:t>
                      </a:r>
                      <a:endParaRPr lang="ru-RU" dirty="0"/>
                    </a:p>
                  </a:txBody>
                  <a:tcPr/>
                </a:tc>
                <a:tc>
                  <a:txBody>
                    <a:bodyPr/>
                    <a:lstStyle/>
                    <a:p>
                      <a:r>
                        <a:rPr lang="ru-RU" dirty="0" smtClean="0"/>
                        <a:t>Результат </a:t>
                      </a:r>
                      <a:r>
                        <a:rPr lang="ru-RU" dirty="0" smtClean="0"/>
                        <a:t>эксперимента</a:t>
                      </a:r>
                      <a:endParaRPr lang="ru-RU" dirty="0"/>
                    </a:p>
                  </a:txBody>
                  <a:tcPr/>
                </a:tc>
              </a:tr>
              <a:tr h="1778745">
                <a:tc>
                  <a:txBody>
                    <a:bodyPr/>
                    <a:lstStyle/>
                    <a:p>
                      <a:r>
                        <a:rPr lang="ru-RU" dirty="0" smtClean="0"/>
                        <a:t>Фотография</a:t>
                      </a:r>
                      <a:endParaRPr lang="ru-RU" dirty="0"/>
                    </a:p>
                  </a:txBody>
                  <a:tcPr/>
                </a:tc>
                <a:tc>
                  <a:txBody>
                    <a:bodyPr/>
                    <a:lstStyle/>
                    <a:p>
                      <a:endParaRPr lang="ru-RU" dirty="0"/>
                    </a:p>
                  </a:txBody>
                  <a:tcPr/>
                </a:tc>
                <a:tc>
                  <a:txBody>
                    <a:bodyPr/>
                    <a:lstStyle/>
                    <a:p>
                      <a:endParaRPr lang="ru-RU" dirty="0"/>
                    </a:p>
                  </a:txBody>
                  <a:tcPr/>
                </a:tc>
              </a:tr>
              <a:tr h="576064">
                <a:tc>
                  <a:txBody>
                    <a:bodyPr/>
                    <a:lstStyle/>
                    <a:p>
                      <a:r>
                        <a:rPr lang="ru-RU" dirty="0" smtClean="0"/>
                        <a:t>Уровень снега (воды),</a:t>
                      </a:r>
                      <a:r>
                        <a:rPr lang="ru-RU" baseline="0" dirty="0" smtClean="0"/>
                        <a:t> мм</a:t>
                      </a:r>
                      <a:endParaRPr lang="ru-RU" dirty="0"/>
                    </a:p>
                  </a:txBody>
                  <a:tcPr/>
                </a:tc>
                <a:tc>
                  <a:txBody>
                    <a:bodyPr/>
                    <a:lstStyle/>
                    <a:p>
                      <a:r>
                        <a:rPr lang="ru-RU" dirty="0" smtClean="0"/>
                        <a:t>500</a:t>
                      </a:r>
                      <a:endParaRPr lang="ru-RU" dirty="0"/>
                    </a:p>
                  </a:txBody>
                  <a:tcPr/>
                </a:tc>
                <a:tc>
                  <a:txBody>
                    <a:bodyPr/>
                    <a:lstStyle/>
                    <a:p>
                      <a:r>
                        <a:rPr lang="ru-RU" dirty="0" smtClean="0"/>
                        <a:t>200</a:t>
                      </a:r>
                      <a:endParaRPr lang="ru-RU" dirty="0"/>
                    </a:p>
                  </a:txBody>
                  <a:tcPr/>
                </a:tc>
              </a:tr>
              <a:tr h="2165711">
                <a:tc>
                  <a:txBody>
                    <a:bodyPr/>
                    <a:lstStyle/>
                    <a:p>
                      <a:r>
                        <a:rPr lang="ru-RU" dirty="0" smtClean="0"/>
                        <a:t>Объяснение</a:t>
                      </a:r>
                      <a:r>
                        <a:rPr lang="ru-RU" baseline="0" dirty="0" smtClean="0"/>
                        <a:t> результатов </a:t>
                      </a:r>
                      <a:r>
                        <a:rPr lang="ru-RU" baseline="0" dirty="0" smtClean="0"/>
                        <a:t>эксперимента</a:t>
                      </a:r>
                      <a:endParaRPr lang="ru-RU" dirty="0"/>
                    </a:p>
                  </a:txBody>
                  <a:tcPr/>
                </a:tc>
                <a:tc gridSpan="2">
                  <a:txBody>
                    <a:bodyPr/>
                    <a:lstStyle/>
                    <a:p>
                      <a:r>
                        <a:rPr lang="ru-RU" sz="1600" dirty="0" smtClean="0"/>
                        <a:t>Объём</a:t>
                      </a:r>
                      <a:r>
                        <a:rPr lang="ru-RU" sz="1600" baseline="0" dirty="0" smtClean="0"/>
                        <a:t> воды после таяния снега получился на 300 мл меньше, потому что в замершем состоянии вода (снег) образует кристаллическую решётку со значительными пустотами внутри, а при таянии решетка разрушается и молекулы воды заполняют пустоты, в результате чего объём вещества уменьшается. </a:t>
                      </a:r>
                      <a:endParaRPr lang="ru-RU" sz="1600" dirty="0"/>
                    </a:p>
                    <a:p>
                      <a:endParaRPr lang="ru-RU" sz="1600" dirty="0" smtClean="0"/>
                    </a:p>
                    <a:p>
                      <a:endParaRPr lang="ru-RU" sz="1600" dirty="0"/>
                    </a:p>
                  </a:txBody>
                  <a:tcPr/>
                </a:tc>
                <a:tc hMerge="1">
                  <a:txBody>
                    <a:bodyPr/>
                    <a:lstStyle/>
                    <a:p>
                      <a:endParaRPr lang="ru-RU" dirty="0"/>
                    </a:p>
                  </a:txBody>
                  <a:tcPr/>
                </a:tc>
              </a:tr>
            </a:tbl>
          </a:graphicData>
        </a:graphic>
      </p:graphicFrame>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3144" b="5714"/>
          <a:stretch/>
        </p:blipFill>
        <p:spPr>
          <a:xfrm>
            <a:off x="3678460" y="2276872"/>
            <a:ext cx="1444286" cy="1643498"/>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r="24096" b="3970"/>
          <a:stretch/>
        </p:blipFill>
        <p:spPr>
          <a:xfrm>
            <a:off x="6372200" y="2310656"/>
            <a:ext cx="1800200" cy="1519534"/>
          </a:xfrm>
          <a:prstGeom prst="rect">
            <a:avLst/>
          </a:prstGeom>
        </p:spPr>
      </p:pic>
    </p:spTree>
    <p:extLst>
      <p:ext uri="{BB962C8B-B14F-4D97-AF65-F5344CB8AC3E}">
        <p14:creationId xmlns:p14="http://schemas.microsoft.com/office/powerpoint/2010/main" val="26563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2128"/>
            <a:ext cx="7146038" cy="1008112"/>
          </a:xfrm>
        </p:spPr>
        <p:txBody>
          <a:bodyPr>
            <a:normAutofit fontScale="90000"/>
          </a:bodyPr>
          <a:lstStyle/>
          <a:p>
            <a:r>
              <a:rPr lang="ru-RU" sz="3200" dirty="0" smtClean="0"/>
              <a:t>Опыт 3.Влияние загрязнений на скорость таяния снега</a:t>
            </a:r>
            <a:endParaRPr lang="ru-RU" sz="3200" dirty="0"/>
          </a:p>
        </p:txBody>
      </p:sp>
      <p:graphicFrame>
        <p:nvGraphicFramePr>
          <p:cNvPr id="3" name="Таблица 2"/>
          <p:cNvGraphicFramePr>
            <a:graphicFrameLocks noGrp="1"/>
          </p:cNvGraphicFramePr>
          <p:nvPr>
            <p:extLst>
              <p:ext uri="{D42A27DB-BD31-4B8C-83A1-F6EECF244321}">
                <p14:modId xmlns:p14="http://schemas.microsoft.com/office/powerpoint/2010/main" val="4281299928"/>
              </p:ext>
            </p:extLst>
          </p:nvPr>
        </p:nvGraphicFramePr>
        <p:xfrm>
          <a:off x="179512" y="1460240"/>
          <a:ext cx="8496945" cy="5279463"/>
        </p:xfrm>
        <a:graphic>
          <a:graphicData uri="http://schemas.openxmlformats.org/drawingml/2006/table">
            <a:tbl>
              <a:tblPr firstRow="1" bandRow="1">
                <a:tableStyleId>{5C22544A-7EE6-4342-B048-85BDC9FD1C3A}</a:tableStyleId>
              </a:tblPr>
              <a:tblGrid>
                <a:gridCol w="2383654"/>
                <a:gridCol w="2383654"/>
                <a:gridCol w="3729637"/>
              </a:tblGrid>
              <a:tr h="532068">
                <a:tc>
                  <a:txBody>
                    <a:bodyPr/>
                    <a:lstStyle/>
                    <a:p>
                      <a:endParaRPr lang="ru-RU" dirty="0"/>
                    </a:p>
                  </a:txBody>
                  <a:tcPr/>
                </a:tc>
                <a:tc>
                  <a:txBody>
                    <a:bodyPr/>
                    <a:lstStyle/>
                    <a:p>
                      <a:r>
                        <a:rPr lang="ru-RU" dirty="0" smtClean="0"/>
                        <a:t>Чистый снег</a:t>
                      </a:r>
                      <a:endParaRPr lang="ru-RU" dirty="0"/>
                    </a:p>
                  </a:txBody>
                  <a:tcPr/>
                </a:tc>
                <a:tc>
                  <a:txBody>
                    <a:bodyPr/>
                    <a:lstStyle/>
                    <a:p>
                      <a:r>
                        <a:rPr lang="ru-RU" dirty="0" smtClean="0"/>
                        <a:t>Снег </a:t>
                      </a:r>
                      <a:r>
                        <a:rPr lang="ru-RU" baseline="0" dirty="0" smtClean="0"/>
                        <a:t>с золой</a:t>
                      </a:r>
                      <a:endParaRPr lang="ru-RU" dirty="0"/>
                    </a:p>
                  </a:txBody>
                  <a:tcPr/>
                </a:tc>
              </a:tr>
              <a:tr h="2060219">
                <a:tc>
                  <a:txBody>
                    <a:bodyPr/>
                    <a:lstStyle/>
                    <a:p>
                      <a:r>
                        <a:rPr lang="ru-RU" dirty="0" smtClean="0"/>
                        <a:t>Фотографии</a:t>
                      </a:r>
                      <a:r>
                        <a:rPr lang="ru-RU" baseline="0" dirty="0" smtClean="0"/>
                        <a:t> эксперимента</a:t>
                      </a:r>
                    </a:p>
                    <a:p>
                      <a:endParaRPr lang="ru-RU" dirty="0"/>
                    </a:p>
                  </a:txBody>
                  <a:tcPr/>
                </a:tc>
                <a:tc gridSpan="2">
                  <a:txBody>
                    <a:bodyPr/>
                    <a:lstStyle/>
                    <a:p>
                      <a:endParaRPr lang="ru-RU" dirty="0"/>
                    </a:p>
                  </a:txBody>
                  <a:tcPr/>
                </a:tc>
                <a:tc hMerge="1">
                  <a:txBody>
                    <a:bodyPr/>
                    <a:lstStyle/>
                    <a:p>
                      <a:endParaRPr lang="ru-RU" dirty="0"/>
                    </a:p>
                  </a:txBody>
                  <a:tcPr/>
                </a:tc>
              </a:tr>
              <a:tr h="1224136">
                <a:tc>
                  <a:txBody>
                    <a:bodyPr/>
                    <a:lstStyle/>
                    <a:p>
                      <a:r>
                        <a:rPr lang="ru-RU" dirty="0" smtClean="0"/>
                        <a:t>Время таяния снега</a:t>
                      </a:r>
                      <a:endParaRPr lang="ru-RU" dirty="0"/>
                    </a:p>
                  </a:txBody>
                  <a:tcPr/>
                </a:tc>
                <a:tc gridSpan="2">
                  <a:txBody>
                    <a:bodyPr/>
                    <a:lstStyle/>
                    <a:p>
                      <a:r>
                        <a:rPr lang="ru-RU" dirty="0" smtClean="0"/>
                        <a:t>    </a:t>
                      </a:r>
                    </a:p>
                    <a:p>
                      <a:endParaRPr lang="ru-RU" dirty="0" smtClean="0"/>
                    </a:p>
                    <a:p>
                      <a:r>
                        <a:rPr lang="ru-RU" dirty="0" smtClean="0"/>
                        <a:t>146                                                              129</a:t>
                      </a:r>
                      <a:endParaRPr lang="ru-RU" dirty="0"/>
                    </a:p>
                  </a:txBody>
                  <a:tcPr/>
                </a:tc>
                <a:tc hMerge="1">
                  <a:txBody>
                    <a:bodyPr/>
                    <a:lstStyle/>
                    <a:p>
                      <a:endParaRPr lang="ru-RU" dirty="0" smtClean="0"/>
                    </a:p>
                  </a:txBody>
                  <a:tcPr/>
                </a:tc>
              </a:tr>
              <a:tr h="1391032">
                <a:tc>
                  <a:txBody>
                    <a:bodyPr/>
                    <a:lstStyle/>
                    <a:p>
                      <a:r>
                        <a:rPr lang="ru-RU" dirty="0" smtClean="0"/>
                        <a:t>Вывод и</a:t>
                      </a:r>
                      <a:r>
                        <a:rPr lang="ru-RU" baseline="0" dirty="0" smtClean="0"/>
                        <a:t> </a:t>
                      </a:r>
                      <a:r>
                        <a:rPr lang="ru-RU" dirty="0" smtClean="0"/>
                        <a:t>объяснение результатов </a:t>
                      </a:r>
                      <a:r>
                        <a:rPr lang="ru-RU" dirty="0" smtClean="0"/>
                        <a:t>эксперимента </a:t>
                      </a:r>
                      <a:endParaRPr lang="ru-RU" dirty="0"/>
                    </a:p>
                  </a:txBody>
                  <a:tcPr/>
                </a:tc>
                <a:tc gridSpan="2">
                  <a:txBody>
                    <a:bodyPr/>
                    <a:lstStyle/>
                    <a:p>
                      <a:r>
                        <a:rPr lang="ru-RU" dirty="0" smtClean="0"/>
                        <a:t>Грязный снег, посыпанный золой растаял</a:t>
                      </a:r>
                      <a:r>
                        <a:rPr lang="ru-RU" baseline="0" dirty="0" smtClean="0"/>
                        <a:t> раньше</a:t>
                      </a:r>
                      <a:r>
                        <a:rPr lang="ru-RU" dirty="0" smtClean="0"/>
                        <a:t>,</a:t>
                      </a:r>
                      <a:r>
                        <a:rPr lang="ru-RU" baseline="0" dirty="0" smtClean="0"/>
                        <a:t> чем чистый снег, на 17 минут. Это связано с тем, что грязный снег притягивает к  себе солнечные лучи, в отличии от белого снега, который их наоборот отталкивает.</a:t>
                      </a:r>
                      <a:endParaRPr lang="ru-RU" dirty="0"/>
                    </a:p>
                  </a:txBody>
                  <a:tcPr/>
                </a:tc>
                <a:tc hMerge="1">
                  <a:txBody>
                    <a:bodyPr/>
                    <a:lstStyle/>
                    <a:p>
                      <a:endParaRPr lang="ru-RU" dirty="0" smtClean="0"/>
                    </a:p>
                  </a:txBody>
                  <a:tcPr/>
                </a:tc>
              </a:tr>
            </a:tbl>
          </a:graphicData>
        </a:graphic>
      </p:graphicFrame>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20" r="20" b="8817"/>
          <a:stretch/>
        </p:blipFill>
        <p:spPr>
          <a:xfrm>
            <a:off x="4284446" y="2192176"/>
            <a:ext cx="1341210" cy="84078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 r="20"/>
          <a:stretch/>
        </p:blipFill>
        <p:spPr>
          <a:xfrm>
            <a:off x="4257504" y="3032956"/>
            <a:ext cx="1368152" cy="1026326"/>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6963" r="14" b="26733"/>
          <a:stretch/>
        </p:blipFill>
        <p:spPr>
          <a:xfrm>
            <a:off x="4089065" y="4221088"/>
            <a:ext cx="1731972" cy="1023132"/>
          </a:xfrm>
          <a:prstGeom prst="rect">
            <a:avLst/>
          </a:prstGeom>
        </p:spPr>
      </p:pic>
    </p:spTree>
    <p:extLst>
      <p:ext uri="{BB962C8B-B14F-4D97-AF65-F5344CB8AC3E}">
        <p14:creationId xmlns:p14="http://schemas.microsoft.com/office/powerpoint/2010/main" val="1258937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290054" cy="1499616"/>
          </a:xfrm>
        </p:spPr>
        <p:txBody>
          <a:bodyPr>
            <a:normAutofit/>
          </a:bodyPr>
          <a:lstStyle/>
          <a:p>
            <a:r>
              <a:rPr lang="ru-RU" sz="3200" dirty="0" smtClean="0"/>
              <a:t>Опыт 4. Изменение объёма воды при её замерзании</a:t>
            </a:r>
            <a:endParaRPr lang="ru-RU" sz="3200" dirty="0"/>
          </a:p>
        </p:txBody>
      </p:sp>
      <p:graphicFrame>
        <p:nvGraphicFramePr>
          <p:cNvPr id="3" name="Таблица 2"/>
          <p:cNvGraphicFramePr>
            <a:graphicFrameLocks noGrp="1"/>
          </p:cNvGraphicFramePr>
          <p:nvPr>
            <p:extLst>
              <p:ext uri="{D42A27DB-BD31-4B8C-83A1-F6EECF244321}">
                <p14:modId xmlns:p14="http://schemas.microsoft.com/office/powerpoint/2010/main" val="615167711"/>
              </p:ext>
            </p:extLst>
          </p:nvPr>
        </p:nvGraphicFramePr>
        <p:xfrm>
          <a:off x="467544" y="1340768"/>
          <a:ext cx="8136903" cy="5432256"/>
        </p:xfrm>
        <a:graphic>
          <a:graphicData uri="http://schemas.openxmlformats.org/drawingml/2006/table">
            <a:tbl>
              <a:tblPr firstRow="1" bandRow="1">
                <a:tableStyleId>{5C22544A-7EE6-4342-B048-85BDC9FD1C3A}</a:tableStyleId>
              </a:tblPr>
              <a:tblGrid>
                <a:gridCol w="2712301"/>
                <a:gridCol w="2712301"/>
                <a:gridCol w="2712301"/>
              </a:tblGrid>
              <a:tr h="370840">
                <a:tc>
                  <a:txBody>
                    <a:bodyPr/>
                    <a:lstStyle/>
                    <a:p>
                      <a:endParaRPr lang="ru-RU" dirty="0"/>
                    </a:p>
                  </a:txBody>
                  <a:tcPr/>
                </a:tc>
                <a:tc>
                  <a:txBody>
                    <a:bodyPr/>
                    <a:lstStyle/>
                    <a:p>
                      <a:r>
                        <a:rPr lang="ru-RU" dirty="0" smtClean="0"/>
                        <a:t>Объём</a:t>
                      </a:r>
                      <a:r>
                        <a:rPr lang="ru-RU" baseline="0" dirty="0" smtClean="0"/>
                        <a:t> воды (до замораживания) </a:t>
                      </a:r>
                      <a:endParaRPr lang="ru-RU" dirty="0"/>
                    </a:p>
                  </a:txBody>
                  <a:tcPr/>
                </a:tc>
                <a:tc>
                  <a:txBody>
                    <a:bodyPr/>
                    <a:lstStyle/>
                    <a:p>
                      <a:r>
                        <a:rPr lang="ru-RU" dirty="0" smtClean="0"/>
                        <a:t>Объём образовавшегося</a:t>
                      </a:r>
                      <a:r>
                        <a:rPr lang="ru-RU" baseline="0" dirty="0" smtClean="0"/>
                        <a:t> льда</a:t>
                      </a:r>
                      <a:endParaRPr lang="ru-RU" dirty="0"/>
                    </a:p>
                  </a:txBody>
                  <a:tcPr/>
                </a:tc>
              </a:tr>
              <a:tr h="488064">
                <a:tc>
                  <a:txBody>
                    <a:bodyPr/>
                    <a:lstStyle/>
                    <a:p>
                      <a:r>
                        <a:rPr lang="ru-RU" dirty="0" smtClean="0"/>
                        <a:t>гипотеза</a:t>
                      </a:r>
                      <a:endParaRPr lang="ru-RU" dirty="0"/>
                    </a:p>
                  </a:txBody>
                  <a:tcPr/>
                </a:tc>
                <a:tc gridSpan="2">
                  <a:txBody>
                    <a:bodyPr/>
                    <a:lstStyle/>
                    <a:p>
                      <a:r>
                        <a:rPr lang="ru-RU" dirty="0" smtClean="0"/>
                        <a:t>При замерзании вода заметно</a:t>
                      </a:r>
                      <a:r>
                        <a:rPr lang="ru-RU" baseline="0" dirty="0" smtClean="0"/>
                        <a:t> увеличится в объёме</a:t>
                      </a:r>
                      <a:endParaRPr lang="ru-RU" dirty="0"/>
                    </a:p>
                  </a:txBody>
                  <a:tcPr/>
                </a:tc>
                <a:tc hMerge="1">
                  <a:txBody>
                    <a:bodyPr/>
                    <a:lstStyle/>
                    <a:p>
                      <a:endParaRPr lang="ru-RU" dirty="0"/>
                    </a:p>
                  </a:txBody>
                  <a:tcPr/>
                </a:tc>
              </a:tr>
              <a:tr h="1896192">
                <a:tc>
                  <a:txBody>
                    <a:bodyPr/>
                    <a:lstStyle/>
                    <a:p>
                      <a:r>
                        <a:rPr lang="ru-RU" dirty="0" smtClean="0"/>
                        <a:t>фотография</a:t>
                      </a:r>
                      <a:endParaRPr lang="ru-RU" dirty="0"/>
                    </a:p>
                  </a:txBody>
                  <a:tcPr/>
                </a:tc>
                <a:tc>
                  <a:txBody>
                    <a:bodyPr/>
                    <a:lstStyle/>
                    <a:p>
                      <a:endParaRPr lang="ru-RU" dirty="0"/>
                    </a:p>
                  </a:txBody>
                  <a:tcPr/>
                </a:tc>
                <a:tc>
                  <a:txBody>
                    <a:bodyPr/>
                    <a:lstStyle/>
                    <a:p>
                      <a:endParaRPr lang="ru-RU" dirty="0"/>
                    </a:p>
                  </a:txBody>
                  <a:tcPr/>
                </a:tc>
              </a:tr>
              <a:tr h="576064">
                <a:tc>
                  <a:txBody>
                    <a:bodyPr/>
                    <a:lstStyle/>
                    <a:p>
                      <a:r>
                        <a:rPr lang="ru-RU" dirty="0" smtClean="0"/>
                        <a:t>Высота уровня воды (льда) в стакане (в см.)</a:t>
                      </a:r>
                      <a:endParaRPr lang="ru-RU" dirty="0"/>
                    </a:p>
                  </a:txBody>
                  <a:tcPr/>
                </a:tc>
                <a:tc>
                  <a:txBody>
                    <a:bodyPr/>
                    <a:lstStyle/>
                    <a:p>
                      <a:endParaRPr lang="ru-RU" dirty="0" smtClean="0"/>
                    </a:p>
                    <a:p>
                      <a:r>
                        <a:rPr lang="ru-RU" dirty="0" smtClean="0"/>
                        <a:t>                       </a:t>
                      </a:r>
                      <a:r>
                        <a:rPr lang="ru-RU" sz="2000" dirty="0" smtClean="0"/>
                        <a:t>7</a:t>
                      </a:r>
                      <a:endParaRPr lang="ru-RU" sz="2000" dirty="0"/>
                    </a:p>
                  </a:txBody>
                  <a:tcPr/>
                </a:tc>
                <a:tc>
                  <a:txBody>
                    <a:bodyPr/>
                    <a:lstStyle/>
                    <a:p>
                      <a:endParaRPr lang="ru-RU" dirty="0" smtClean="0"/>
                    </a:p>
                    <a:p>
                      <a:r>
                        <a:rPr lang="ru-RU" dirty="0" smtClean="0"/>
                        <a:t>                      </a:t>
                      </a:r>
                      <a:r>
                        <a:rPr lang="ru-RU" sz="2000" dirty="0" smtClean="0"/>
                        <a:t>8</a:t>
                      </a:r>
                      <a:endParaRPr lang="ru-RU" sz="2000" dirty="0"/>
                    </a:p>
                  </a:txBody>
                  <a:tcPr/>
                </a:tc>
              </a:tr>
              <a:tr h="1311024">
                <a:tc>
                  <a:txBody>
                    <a:bodyPr/>
                    <a:lstStyle/>
                    <a:p>
                      <a:r>
                        <a:rPr lang="ru-RU" dirty="0" smtClean="0"/>
                        <a:t>Объяснение</a:t>
                      </a:r>
                      <a:r>
                        <a:rPr lang="ru-RU" baseline="0" dirty="0" smtClean="0"/>
                        <a:t> результатов </a:t>
                      </a:r>
                      <a:r>
                        <a:rPr lang="ru-RU" baseline="0" dirty="0" smtClean="0"/>
                        <a:t>эксперимента</a:t>
                      </a:r>
                      <a:endParaRPr lang="ru-RU" dirty="0"/>
                    </a:p>
                  </a:txBody>
                  <a:tcPr/>
                </a:tc>
                <a:tc gridSpan="2">
                  <a:txBody>
                    <a:bodyPr/>
                    <a:lstStyle/>
                    <a:p>
                      <a:r>
                        <a:rPr lang="ru-RU" sz="1600" dirty="0" smtClean="0"/>
                        <a:t>Гипотеза подтвердилась. Замершая</a:t>
                      </a:r>
                      <a:r>
                        <a:rPr lang="ru-RU" sz="1600" baseline="0" dirty="0" smtClean="0"/>
                        <a:t> вода расширяется по отношению к прежнему объёму на 9%. Это связано с тем, что молекулы воды при замерзании начинают отдалятся друг от друга. В результате масса остается такой же, а объём увеличивается. </a:t>
                      </a:r>
                      <a:endParaRPr lang="ru-RU" sz="1600" dirty="0"/>
                    </a:p>
                  </a:txBody>
                  <a:tcPr/>
                </a:tc>
                <a:tc hMerge="1">
                  <a:txBody>
                    <a:bodyPr/>
                    <a:lstStyle/>
                    <a:p>
                      <a:endParaRPr lang="ru-RU" dirty="0"/>
                    </a:p>
                  </a:txBody>
                  <a:tcPr/>
                </a:tc>
              </a:tr>
            </a:tbl>
          </a:graphicData>
        </a:graphic>
      </p:graphicFrame>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7143"/>
          <a:stretch/>
        </p:blipFill>
        <p:spPr>
          <a:xfrm>
            <a:off x="3752531" y="2996952"/>
            <a:ext cx="1296144" cy="1604750"/>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b="7143"/>
          <a:stretch/>
        </p:blipFill>
        <p:spPr>
          <a:xfrm>
            <a:off x="6300192" y="2996952"/>
            <a:ext cx="1379230" cy="1707618"/>
          </a:xfrm>
          <a:prstGeom prst="rect">
            <a:avLst/>
          </a:prstGeom>
        </p:spPr>
      </p:pic>
    </p:spTree>
    <p:extLst>
      <p:ext uri="{BB962C8B-B14F-4D97-AF65-F5344CB8AC3E}">
        <p14:creationId xmlns:p14="http://schemas.microsoft.com/office/powerpoint/2010/main" val="2604962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146038" cy="864096"/>
          </a:xfrm>
        </p:spPr>
        <p:txBody>
          <a:bodyPr>
            <a:normAutofit fontScale="90000"/>
          </a:bodyPr>
          <a:lstStyle/>
          <a:p>
            <a:r>
              <a:rPr lang="ru-RU" sz="3200" dirty="0" smtClean="0"/>
              <a:t>Опыт 5. Влияние плотности снега на его плавление</a:t>
            </a:r>
            <a:endParaRPr lang="ru-RU" sz="3200" dirty="0"/>
          </a:p>
        </p:txBody>
      </p:sp>
      <p:graphicFrame>
        <p:nvGraphicFramePr>
          <p:cNvPr id="3" name="Таблица 2"/>
          <p:cNvGraphicFramePr>
            <a:graphicFrameLocks noGrp="1"/>
          </p:cNvGraphicFramePr>
          <p:nvPr>
            <p:extLst>
              <p:ext uri="{D42A27DB-BD31-4B8C-83A1-F6EECF244321}">
                <p14:modId xmlns:p14="http://schemas.microsoft.com/office/powerpoint/2010/main" val="592882867"/>
              </p:ext>
            </p:extLst>
          </p:nvPr>
        </p:nvGraphicFramePr>
        <p:xfrm>
          <a:off x="467544" y="1052736"/>
          <a:ext cx="8208912" cy="5616624"/>
        </p:xfrm>
        <a:graphic>
          <a:graphicData uri="http://schemas.openxmlformats.org/drawingml/2006/table">
            <a:tbl>
              <a:tblPr firstRow="1" bandRow="1">
                <a:tableStyleId>{5C22544A-7EE6-4342-B048-85BDC9FD1C3A}</a:tableStyleId>
              </a:tblPr>
              <a:tblGrid>
                <a:gridCol w="2736304"/>
                <a:gridCol w="2736304"/>
                <a:gridCol w="2736304"/>
              </a:tblGrid>
              <a:tr h="504056">
                <a:tc>
                  <a:txBody>
                    <a:bodyPr/>
                    <a:lstStyle/>
                    <a:p>
                      <a:endParaRPr lang="ru-RU" dirty="0"/>
                    </a:p>
                  </a:txBody>
                  <a:tcPr/>
                </a:tc>
                <a:tc>
                  <a:txBody>
                    <a:bodyPr/>
                    <a:lstStyle/>
                    <a:p>
                      <a:r>
                        <a:rPr lang="ru-RU" dirty="0" smtClean="0"/>
                        <a:t>Рыхлый комок снега</a:t>
                      </a:r>
                      <a:endParaRPr lang="ru-RU" dirty="0"/>
                    </a:p>
                  </a:txBody>
                  <a:tcPr/>
                </a:tc>
                <a:tc>
                  <a:txBody>
                    <a:bodyPr/>
                    <a:lstStyle/>
                    <a:p>
                      <a:r>
                        <a:rPr lang="ru-RU" dirty="0" smtClean="0"/>
                        <a:t>Плотный комок снега</a:t>
                      </a:r>
                      <a:endParaRPr lang="ru-RU" dirty="0"/>
                    </a:p>
                  </a:txBody>
                  <a:tcPr/>
                </a:tc>
              </a:tr>
              <a:tr h="500627">
                <a:tc>
                  <a:txBody>
                    <a:bodyPr/>
                    <a:lstStyle/>
                    <a:p>
                      <a:r>
                        <a:rPr lang="ru-RU" dirty="0" smtClean="0"/>
                        <a:t>Гипотеза</a:t>
                      </a:r>
                      <a:endParaRPr lang="ru-RU" dirty="0"/>
                    </a:p>
                  </a:txBody>
                  <a:tcPr/>
                </a:tc>
                <a:tc gridSpan="2">
                  <a:txBody>
                    <a:bodyPr/>
                    <a:lstStyle/>
                    <a:p>
                      <a:r>
                        <a:rPr lang="ru-RU" dirty="0" smtClean="0"/>
                        <a:t>Рыхлый снег растает</a:t>
                      </a:r>
                      <a:r>
                        <a:rPr lang="ru-RU" baseline="0" dirty="0" smtClean="0"/>
                        <a:t> быстрее, чем плотный</a:t>
                      </a:r>
                      <a:endParaRPr lang="ru-RU" dirty="0"/>
                    </a:p>
                  </a:txBody>
                  <a:tcPr/>
                </a:tc>
                <a:tc hMerge="1">
                  <a:txBody>
                    <a:bodyPr/>
                    <a:lstStyle/>
                    <a:p>
                      <a:endParaRPr lang="ru-RU" dirty="0"/>
                    </a:p>
                  </a:txBody>
                  <a:tcPr/>
                </a:tc>
              </a:tr>
              <a:tr h="1947645">
                <a:tc>
                  <a:txBody>
                    <a:bodyPr/>
                    <a:lstStyle/>
                    <a:p>
                      <a:r>
                        <a:rPr lang="ru-RU" dirty="0" smtClean="0"/>
                        <a:t>Фотографии</a:t>
                      </a:r>
                      <a:r>
                        <a:rPr lang="ru-RU" baseline="0" dirty="0" smtClean="0"/>
                        <a:t> </a:t>
                      </a:r>
                      <a:r>
                        <a:rPr lang="ru-RU" baseline="0" dirty="0" err="1" smtClean="0"/>
                        <a:t>эсперимента</a:t>
                      </a:r>
                      <a:endParaRPr lang="ru-RU" dirty="0"/>
                    </a:p>
                  </a:txBody>
                  <a:tcPr/>
                </a:tc>
                <a:tc>
                  <a:txBody>
                    <a:bodyPr/>
                    <a:lstStyle/>
                    <a:p>
                      <a:endParaRPr lang="ru-RU" dirty="0"/>
                    </a:p>
                  </a:txBody>
                  <a:tcPr/>
                </a:tc>
                <a:tc>
                  <a:txBody>
                    <a:bodyPr/>
                    <a:lstStyle/>
                    <a:p>
                      <a:endParaRPr lang="ru-RU" dirty="0"/>
                    </a:p>
                  </a:txBody>
                  <a:tcPr/>
                </a:tc>
              </a:tr>
              <a:tr h="1152128">
                <a:tc>
                  <a:txBody>
                    <a:bodyPr/>
                    <a:lstStyle/>
                    <a:p>
                      <a:r>
                        <a:rPr lang="ru-RU" dirty="0" smtClean="0"/>
                        <a:t>Время плавления</a:t>
                      </a:r>
                      <a:endParaRPr lang="ru-RU" dirty="0"/>
                    </a:p>
                  </a:txBody>
                  <a:tcPr/>
                </a:tc>
                <a:tc>
                  <a:txBody>
                    <a:bodyPr/>
                    <a:lstStyle/>
                    <a:p>
                      <a:endParaRPr lang="ru-RU" dirty="0" smtClean="0"/>
                    </a:p>
                    <a:p>
                      <a:endParaRPr lang="ru-RU" dirty="0" smtClean="0"/>
                    </a:p>
                    <a:p>
                      <a:r>
                        <a:rPr lang="ru-RU" dirty="0" smtClean="0"/>
                        <a:t>     107</a:t>
                      </a:r>
                      <a:endParaRPr lang="ru-RU" dirty="0"/>
                    </a:p>
                  </a:txBody>
                  <a:tcPr/>
                </a:tc>
                <a:tc>
                  <a:txBody>
                    <a:bodyPr/>
                    <a:lstStyle/>
                    <a:p>
                      <a:r>
                        <a:rPr lang="ru-RU" dirty="0" smtClean="0"/>
                        <a:t>                               </a:t>
                      </a:r>
                    </a:p>
                    <a:p>
                      <a:endParaRPr lang="ru-RU" dirty="0" smtClean="0"/>
                    </a:p>
                    <a:p>
                      <a:r>
                        <a:rPr lang="ru-RU" baseline="0" dirty="0"/>
                        <a:t> </a:t>
                      </a:r>
                      <a:r>
                        <a:rPr lang="ru-RU" baseline="0" dirty="0" smtClean="0"/>
                        <a:t>                               149</a:t>
                      </a:r>
                      <a:endParaRPr lang="ru-RU" dirty="0" smtClean="0"/>
                    </a:p>
                  </a:txBody>
                  <a:tcPr/>
                </a:tc>
              </a:tr>
              <a:tr h="1512168">
                <a:tc>
                  <a:txBody>
                    <a:bodyPr/>
                    <a:lstStyle/>
                    <a:p>
                      <a:r>
                        <a:rPr lang="ru-RU" dirty="0" smtClean="0"/>
                        <a:t>Объяснение</a:t>
                      </a:r>
                      <a:r>
                        <a:rPr lang="ru-RU" baseline="0" dirty="0" smtClean="0"/>
                        <a:t> результатов </a:t>
                      </a:r>
                      <a:r>
                        <a:rPr lang="ru-RU" baseline="0" dirty="0" smtClean="0"/>
                        <a:t>эксперимента</a:t>
                      </a:r>
                      <a:endParaRPr lang="ru-RU" dirty="0"/>
                    </a:p>
                  </a:txBody>
                  <a:tcPr/>
                </a:tc>
                <a:tc gridSpan="2">
                  <a:txBody>
                    <a:bodyPr/>
                    <a:lstStyle/>
                    <a:p>
                      <a:r>
                        <a:rPr lang="ru-RU" sz="1600" dirty="0" smtClean="0"/>
                        <a:t>Гипотеза подтвердилась. Рыхлый</a:t>
                      </a:r>
                      <a:r>
                        <a:rPr lang="ru-RU" sz="1600" baseline="0" dirty="0" smtClean="0"/>
                        <a:t> снег растаял на 42 минуты раньше, чем плотный. В рыхлый снег теплый воздух проникает со всех сторон – снаружи и изнутри, соответственно таять такой снег будет со всех сторон, а плотный снег тает только снаружи.</a:t>
                      </a:r>
                      <a:endParaRPr lang="ru-RU" sz="1600" dirty="0"/>
                    </a:p>
                  </a:txBody>
                  <a:tcPr/>
                </a:tc>
                <a:tc hMerge="1">
                  <a:txBody>
                    <a:bodyPr/>
                    <a:lstStyle/>
                    <a:p>
                      <a:endParaRPr lang="ru-RU" dirty="0"/>
                    </a:p>
                  </a:txBody>
                  <a:tcPr/>
                </a:tc>
              </a:tr>
            </a:tbl>
          </a:graphicData>
        </a:graphic>
      </p:graphicFrame>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9357" r="-1754" b="18128"/>
          <a:stretch/>
        </p:blipFill>
        <p:spPr>
          <a:xfrm>
            <a:off x="4995416" y="2060848"/>
            <a:ext cx="1520800" cy="894589"/>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3321" t="8854" r="3708" b="7025"/>
          <a:stretch/>
        </p:blipFill>
        <p:spPr>
          <a:xfrm>
            <a:off x="4966444" y="3045909"/>
            <a:ext cx="1512168" cy="957707"/>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6627" t="10603" r="4572" b="2805"/>
          <a:stretch/>
        </p:blipFill>
        <p:spPr>
          <a:xfrm>
            <a:off x="4995416" y="4077072"/>
            <a:ext cx="1584176" cy="1007910"/>
          </a:xfrm>
          <a:prstGeom prst="rect">
            <a:avLst/>
          </a:prstGeom>
        </p:spPr>
      </p:pic>
    </p:spTree>
    <p:extLst>
      <p:ext uri="{BB962C8B-B14F-4D97-AF65-F5344CB8AC3E}">
        <p14:creationId xmlns:p14="http://schemas.microsoft.com/office/powerpoint/2010/main" val="1631827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588</TotalTime>
  <Words>529</Words>
  <Application>Microsoft Office PowerPoint</Application>
  <PresentationFormat>Экран (4:3)</PresentationFormat>
  <Paragraphs>75</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Оформление по умолчанию</vt:lpstr>
      <vt:lpstr> МОУ Прозоровская сош Открытый муниципальный проект «Антарктида: сквозь льды и время» Третий исследовательский этап: «Влияние пищевых продуктов на скорость таяния льда» </vt:lpstr>
      <vt:lpstr>Опыт 1. Влияние различных веществ на скорость таяния льда</vt:lpstr>
      <vt:lpstr>Презентация PowerPoint</vt:lpstr>
      <vt:lpstr>Все полученные результаты плавления льда с различными реагентами были занесены в таблицу </vt:lpstr>
      <vt:lpstr>Опыт 2. Изменение объёма снега (воды) при его таянии</vt:lpstr>
      <vt:lpstr>Опыт 3.Влияние загрязнений на скорость таяния снега</vt:lpstr>
      <vt:lpstr>Опыт 4. Изменение объёма воды при её замерзании</vt:lpstr>
      <vt:lpstr>Опыт 5. Влияние плотности снега на его плавление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Опыт 1</dc:title>
  <dc:creator>фудя</dc:creator>
  <cp:lastModifiedBy>Школа</cp:lastModifiedBy>
  <cp:revision>40</cp:revision>
  <dcterms:created xsi:type="dcterms:W3CDTF">2020-02-24T11:24:37Z</dcterms:created>
  <dcterms:modified xsi:type="dcterms:W3CDTF">2020-02-25T09:36:58Z</dcterms:modified>
</cp:coreProperties>
</file>