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6" r:id="rId5"/>
    <p:sldId id="265" r:id="rId6"/>
    <p:sldId id="259" r:id="rId7"/>
    <p:sldId id="261" r:id="rId8"/>
    <p:sldId id="260" r:id="rId9"/>
    <p:sldId id="263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85728"/>
            <a:ext cx="642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Проект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«Антарктида: сквозь льды и время»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команда 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Пингвинята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МОУ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Ухова Л.А.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этап: «Влияние  пищевых продуктов на скорость таяния льда»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67833" y="0"/>
            <a:ext cx="84761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3. Изменение температуры снега (льда)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под действием поваренной соли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Администратор\Desktop\опыты\20200212_153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0899" y="1826565"/>
            <a:ext cx="2047875" cy="153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опыты\20200212_153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22974" y="1834820"/>
            <a:ext cx="2114550" cy="15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опыты\20200212_153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29322" y="1714488"/>
            <a:ext cx="2143141" cy="17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1000108"/>
            <a:ext cx="439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Стакан с чистым снегом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3786190"/>
            <a:ext cx="4712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Стакан со снегом и солью</a:t>
            </a:r>
            <a:endParaRPr lang="ru-RU" sz="3200" dirty="0"/>
          </a:p>
        </p:txBody>
      </p:sp>
      <p:pic>
        <p:nvPicPr>
          <p:cNvPr id="8" name="Рисунок 7" descr="C:\Users\Администратор\Desktop\опыты\20200212_1537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35817" y="4607728"/>
            <a:ext cx="221457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опыты\20200212_1541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643306" y="457200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опыты\20200212_1545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322230" y="4679165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Опыт 3. Изменение температуры снега (льда)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под действием поваренной соли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071546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Результаты </a:t>
            </a:r>
            <a:r>
              <a:rPr lang="ru-RU" sz="2800" dirty="0" smtClean="0"/>
              <a:t>опыта  № 3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643050"/>
          <a:ext cx="7786743" cy="479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476517"/>
                <a:gridCol w="2714645"/>
              </a:tblGrid>
              <a:tr h="670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r>
                        <a:rPr lang="ru-RU" dirty="0" smtClean="0"/>
                        <a:t>Фото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Показания термометра</a:t>
                      </a:r>
                      <a:endParaRPr lang="ru-RU" dirty="0"/>
                    </a:p>
                  </a:txBody>
                  <a:tcPr/>
                </a:tc>
              </a:tr>
              <a:tr h="19473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 чистым снегом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+1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 0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174684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со снегом и солью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- 15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Администратор\Desktop\опыты\20200212_153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6215" y="2536025"/>
            <a:ext cx="1571637" cy="13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опыты\20200212_154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3339" y="4679165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3. Изменение температуры снега (льда)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под действием поваренной соли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643050"/>
          <a:ext cx="69056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84"/>
                <a:gridCol w="2301884"/>
                <a:gridCol w="2301884"/>
              </a:tblGrid>
              <a:tr h="124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Вывод :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Гипотеза исследования не подтвердилась. Снег в смеси с солью плавится при низких минусовых температурах. Температура плавления зависит от соотношения  снега  и соли, скорости перемешивания. Таким образом,  размешав  снег с солью   получаем пограничный слой, в котором смесь  снега и соли начинает плавится. Потому что температура замерзания этого слоя ниже. В результате образуется пленка из водного раствора соли, что увеличивает площадь соприкосновения соли со льдом, пока весь лед не растопится, отобрав энергию у воздуха.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Опыт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1.  Влияние различных веществ на скорость таяния льда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C:\Users\Администратор\Desktop\опыты\20200212_123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опыты\20200212_123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0024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опыты\20200212_1233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опыты\20200212_1238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опыты\20200212_1248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143380"/>
            <a:ext cx="2090734" cy="144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опыты\20200212_135151.jpg"/>
          <p:cNvPicPr/>
          <p:nvPr/>
        </p:nvPicPr>
        <p:blipFill>
          <a:blip r:embed="rId7" cstate="print"/>
          <a:srcRect l="2481" b="22934"/>
          <a:stretch>
            <a:fillRect/>
          </a:stretch>
        </p:blipFill>
        <p:spPr bwMode="auto">
          <a:xfrm>
            <a:off x="5786446" y="4143380"/>
            <a:ext cx="23717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опыты\20200212_1313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9"/>
            <a:ext cx="10906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опыты\20200212_123424.jpg"/>
          <p:cNvPicPr/>
          <p:nvPr/>
        </p:nvPicPr>
        <p:blipFill>
          <a:blip r:embed="rId3" cstate="print"/>
          <a:srcRect l="83213" t="38223" b="33281"/>
          <a:stretch>
            <a:fillRect/>
          </a:stretch>
        </p:blipFill>
        <p:spPr bwMode="auto">
          <a:xfrm>
            <a:off x="714348" y="1428736"/>
            <a:ext cx="942978" cy="122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Опыт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1.  Влияние различных веществ на скорость таяния льда</a:t>
            </a:r>
            <a:endParaRPr lang="ru-RU" sz="3200" dirty="0"/>
          </a:p>
        </p:txBody>
      </p:sp>
      <p:pic>
        <p:nvPicPr>
          <p:cNvPr id="6" name="Рисунок 5" descr="C:\Users\Администратор\Desktop\опыты\20200212_1315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643182"/>
            <a:ext cx="8572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опыты\20200212_123810.jpg"/>
          <p:cNvPicPr/>
          <p:nvPr/>
        </p:nvPicPr>
        <p:blipFill>
          <a:blip r:embed="rId5" cstate="print"/>
          <a:srcRect l="5424" t="46488" r="78917" b="33264"/>
          <a:stretch>
            <a:fillRect/>
          </a:stretch>
        </p:blipFill>
        <p:spPr bwMode="auto">
          <a:xfrm>
            <a:off x="2214546" y="1428736"/>
            <a:ext cx="962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опыты\20200212_1328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643182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опыты\20200212_124804.jpg"/>
          <p:cNvPicPr/>
          <p:nvPr/>
        </p:nvPicPr>
        <p:blipFill>
          <a:blip r:embed="rId7" cstate="print"/>
          <a:srcRect l="24174" t="38430" r="62810" b="39669"/>
          <a:stretch>
            <a:fillRect/>
          </a:stretch>
        </p:blipFill>
        <p:spPr bwMode="auto">
          <a:xfrm>
            <a:off x="3786182" y="1428736"/>
            <a:ext cx="8001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опыты\20200212_1335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02030">
            <a:off x="5198974" y="2789131"/>
            <a:ext cx="1441267" cy="10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опыты\20200212_124804.jpg"/>
          <p:cNvPicPr/>
          <p:nvPr/>
        </p:nvPicPr>
        <p:blipFill>
          <a:blip r:embed="rId7" cstate="print"/>
          <a:srcRect l="37190" t="36364" r="45455" b="44215"/>
          <a:stretch>
            <a:fillRect/>
          </a:stretch>
        </p:blipFill>
        <p:spPr bwMode="auto">
          <a:xfrm>
            <a:off x="5286380" y="1357298"/>
            <a:ext cx="1066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опыты\20200212_1340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930401" y="2713673"/>
            <a:ext cx="1428760" cy="10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опыты\20200212_123810.jpg"/>
          <p:cNvPicPr/>
          <p:nvPr/>
        </p:nvPicPr>
        <p:blipFill>
          <a:blip r:embed="rId5" cstate="print"/>
          <a:srcRect l="38275" t="66736" r="44355" b="11363"/>
          <a:stretch>
            <a:fillRect/>
          </a:stretch>
        </p:blipFill>
        <p:spPr bwMode="auto">
          <a:xfrm>
            <a:off x="7000892" y="1357298"/>
            <a:ext cx="1066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опыты\20200212_1348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169462" y="5550535"/>
            <a:ext cx="1495425" cy="111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Desktop\опыты\20200212_123424.jpg"/>
          <p:cNvPicPr/>
          <p:nvPr/>
        </p:nvPicPr>
        <p:blipFill>
          <a:blip r:embed="rId11" cstate="print"/>
          <a:srcRect l="67717" t="32231" r="14917" b="42454"/>
          <a:stretch>
            <a:fillRect/>
          </a:stretch>
        </p:blipFill>
        <p:spPr bwMode="auto">
          <a:xfrm>
            <a:off x="2500298" y="4286256"/>
            <a:ext cx="637537" cy="87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опыты\20200212_13491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4668522" y="5532755"/>
            <a:ext cx="1514475" cy="11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опыты\20200212_123405.jpg"/>
          <p:cNvPicPr/>
          <p:nvPr/>
        </p:nvPicPr>
        <p:blipFill>
          <a:blip r:embed="rId13" cstate="print"/>
          <a:srcRect l="55165" t="34504" r="29649" b="42149"/>
          <a:stretch>
            <a:fillRect/>
          </a:stretch>
        </p:blipFill>
        <p:spPr bwMode="auto">
          <a:xfrm>
            <a:off x="5143504" y="4286256"/>
            <a:ext cx="790574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Опыт</a:t>
            </a:r>
            <a:r>
              <a:rPr lang="en-US" sz="4000" b="1" dirty="0" smtClean="0"/>
              <a:t> </a:t>
            </a:r>
            <a:r>
              <a:rPr lang="ru-RU" sz="4000" b="1" dirty="0" smtClean="0"/>
              <a:t>1.  Влияние различных веществ на скорость таяния льда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406640" cy="1752600"/>
          </a:xfrm>
        </p:spPr>
        <p:txBody>
          <a:bodyPr/>
          <a:lstStyle/>
          <a:p>
            <a:r>
              <a:rPr lang="ru-RU" b="1" dirty="0" smtClean="0"/>
              <a:t>Результаты опыта 1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14554"/>
          <a:ext cx="8929718" cy="462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214438"/>
                <a:gridCol w="1000140"/>
                <a:gridCol w="1143008"/>
                <a:gridCol w="1178707"/>
                <a:gridCol w="1107285"/>
                <a:gridCol w="1107285"/>
                <a:gridCol w="1107285"/>
              </a:tblGrid>
              <a:tr h="857256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Реагент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Поваренная соль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Речной песок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Смесь речного песка и соли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сода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Лимонная кислота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Пищевой краситель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Контроль-ный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кубик</a:t>
                      </a:r>
                      <a:endParaRPr lang="ru-RU" sz="1200" dirty="0"/>
                    </a:p>
                  </a:txBody>
                  <a:tcPr/>
                </a:tc>
              </a:tr>
              <a:tr h="120246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мин.</a:t>
                      </a:r>
                    </a:p>
                    <a:p>
                      <a:r>
                        <a:rPr lang="ru-RU" dirty="0" smtClean="0"/>
                        <a:t>59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 мин</a:t>
                      </a:r>
                    </a:p>
                    <a:p>
                      <a:r>
                        <a:rPr lang="ru-RU" dirty="0" smtClean="0"/>
                        <a:t>45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1ч.</a:t>
                      </a:r>
                    </a:p>
                    <a:p>
                      <a:r>
                        <a:rPr lang="ru-RU" dirty="0" smtClean="0"/>
                        <a:t>00  мин.</a:t>
                      </a:r>
                    </a:p>
                    <a:p>
                      <a:r>
                        <a:rPr lang="ru-RU" dirty="0" smtClean="0"/>
                        <a:t>05</a:t>
                      </a:r>
                      <a:r>
                        <a:rPr lang="ru-RU" baseline="0" dirty="0" smtClean="0"/>
                        <a:t>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 </a:t>
                      </a:r>
                    </a:p>
                    <a:p>
                      <a:r>
                        <a:rPr lang="ru-RU" dirty="0" smtClean="0"/>
                        <a:t>10 мин.</a:t>
                      </a:r>
                    </a:p>
                    <a:p>
                      <a:r>
                        <a:rPr lang="ru-RU" dirty="0" smtClean="0"/>
                        <a:t>18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ч.</a:t>
                      </a:r>
                    </a:p>
                    <a:p>
                      <a:r>
                        <a:rPr lang="ru-RU" dirty="0" smtClean="0"/>
                        <a:t>09 мин.</a:t>
                      </a:r>
                    </a:p>
                    <a:p>
                      <a:r>
                        <a:rPr lang="ru-RU" dirty="0" smtClean="0"/>
                        <a:t>47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мин</a:t>
                      </a:r>
                    </a:p>
                    <a:p>
                      <a:r>
                        <a:rPr lang="ru-RU" dirty="0" smtClean="0"/>
                        <a:t>13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</a:t>
                      </a:r>
                    </a:p>
                    <a:p>
                      <a:r>
                        <a:rPr lang="ru-RU" dirty="0" smtClean="0"/>
                        <a:t>03 мин</a:t>
                      </a:r>
                    </a:p>
                    <a:p>
                      <a:r>
                        <a:rPr lang="ru-RU" dirty="0" smtClean="0"/>
                        <a:t>54 сек</a:t>
                      </a:r>
                      <a:endParaRPr lang="ru-RU" dirty="0"/>
                    </a:p>
                  </a:txBody>
                  <a:tcPr/>
                </a:tc>
              </a:tr>
              <a:tr h="1202469">
                <a:tc gridSpan="8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Вывод: Видно, что  пищевой краситель оказался самым эффективным размораживающим средством из рассмотренных. Остальные  реагенты  тоже влияют на  время, которое необходимо для таяния  льда . Это время заметно снижается. Лучшей из остальных была  поваренная соль, третьим – речной песок, следующим – смесь  речного песка и соли, контрольный кубик растаял по времени пятым, за ним кубик, посыпанный лимонной кислотой, и последним растаял кубик, посыпанный пищевой содой. Выводы: Добавление в лед  различных  веществ  приводит к ускорению  таяния  льда. Лучше всего на эту роль подходит пищевой краситель.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Опыт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1.  Влияние различных веществ </a:t>
            </a:r>
            <a:r>
              <a:rPr lang="ru-RU" sz="3200" b="1" dirty="0" smtClean="0">
                <a:solidFill>
                  <a:srgbClr val="C00000"/>
                </a:solidFill>
              </a:rPr>
              <a:t>        на </a:t>
            </a:r>
            <a:r>
              <a:rPr lang="ru-RU" sz="3200" b="1" dirty="0" smtClean="0">
                <a:solidFill>
                  <a:srgbClr val="C00000"/>
                </a:solidFill>
              </a:rPr>
              <a:t>скорость таяния льда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942" y="1428736"/>
            <a:ext cx="8141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 на  вопрос № 1. </a:t>
            </a:r>
            <a:r>
              <a:rPr lang="ru-RU" sz="2000" b="1" dirty="0" smtClean="0"/>
              <a:t> </a:t>
            </a:r>
            <a:r>
              <a:rPr lang="ru-RU" sz="2000" dirty="0" smtClean="0"/>
              <a:t>Для этого опыта важно чтобы кубики льда были </a:t>
            </a:r>
          </a:p>
          <a:p>
            <a:r>
              <a:rPr lang="ru-RU" sz="2000" dirty="0" smtClean="0"/>
              <a:t>одинакового размера  для того чтобы оценить  количество  и скорость таяния льда,</a:t>
            </a:r>
            <a:r>
              <a:rPr lang="ru-RU" sz="2000" dirty="0" smtClean="0"/>
              <a:t> и  чтобы легче было  сравнивать в конце опыта.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Ответ  на вопрос № 7. </a:t>
            </a:r>
            <a:r>
              <a:rPr lang="ru-RU" sz="2000" dirty="0" smtClean="0"/>
              <a:t>В результате проведенного  опыта и наблюдений, мы выяснили, что любое из рассмотренных веществ  влияет на  скорость таяния  льда.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 smtClean="0"/>
              <a:t>значит, их можно использовать в быту в качестве размораживателей,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дорожном  хозяйстве при гололеде, в промышленности для </a:t>
            </a:r>
            <a:r>
              <a:rPr lang="ru-RU" sz="2000" dirty="0" smtClean="0"/>
              <a:t>охлаждения механизмов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0"/>
            <a:ext cx="77107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2. Зависимость скорости плавления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льда от количества реагента.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Администратор\Desktop\опыты\20200212_133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опыты\20200212_133252.jpg"/>
          <p:cNvPicPr/>
          <p:nvPr/>
        </p:nvPicPr>
        <p:blipFill>
          <a:blip r:embed="rId3" cstate="print"/>
          <a:srcRect t="43372"/>
          <a:stretch>
            <a:fillRect/>
          </a:stretch>
        </p:blipFill>
        <p:spPr bwMode="auto">
          <a:xfrm>
            <a:off x="3357554" y="1643050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опыты\20200212_1342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36543" y="1678770"/>
            <a:ext cx="200026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опыты\20200212_1357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95833" y="4133861"/>
            <a:ext cx="2286016" cy="18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опыты\20200212_1355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019117" y="4124494"/>
            <a:ext cx="2286016" cy="18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2. Зависимость скорости плавления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льда от количества реагента. 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Администратор\Desktop\опыты\20200212_1414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786058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опыты\20200212_134236.jpg"/>
          <p:cNvPicPr/>
          <p:nvPr/>
        </p:nvPicPr>
        <p:blipFill>
          <a:blip r:embed="rId3" cstate="print"/>
          <a:srcRect l="11926" t="45773" r="50623" b="359"/>
          <a:stretch>
            <a:fillRect/>
          </a:stretch>
        </p:blipFill>
        <p:spPr bwMode="auto">
          <a:xfrm rot="5400000">
            <a:off x="4321966" y="1321580"/>
            <a:ext cx="10001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опыты\20200212_1415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928934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опыты\20200212_135701.jpg"/>
          <p:cNvPicPr/>
          <p:nvPr/>
        </p:nvPicPr>
        <p:blipFill>
          <a:blip r:embed="rId5" cstate="print"/>
          <a:srcRect l="22326" t="37558" r="40775" b="23837"/>
          <a:stretch>
            <a:fillRect/>
          </a:stretch>
        </p:blipFill>
        <p:spPr bwMode="auto">
          <a:xfrm>
            <a:off x="7000892" y="1357298"/>
            <a:ext cx="10572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опыты\20200212_1412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928934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опыты\20200212_135701.jpg"/>
          <p:cNvPicPr/>
          <p:nvPr/>
        </p:nvPicPr>
        <p:blipFill>
          <a:blip r:embed="rId7" cstate="print"/>
          <a:srcRect l="17039" r="45923" b="55355"/>
          <a:stretch>
            <a:fillRect/>
          </a:stretch>
        </p:blipFill>
        <p:spPr bwMode="auto">
          <a:xfrm rot="5400000">
            <a:off x="1535885" y="1393017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06" y="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2. Зависимость скорости плавления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льда от количества реагента. </a:t>
            </a:r>
            <a:endParaRPr lang="ru-RU" sz="3200" b="1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Результаты опыта № 2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785926"/>
          <a:ext cx="7143800" cy="430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404"/>
                <a:gridCol w="1762132"/>
                <a:gridCol w="1762132"/>
                <a:gridCol w="1762132"/>
              </a:tblGrid>
              <a:tr h="81755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</a:p>
                    <a:p>
                      <a:r>
                        <a:rPr lang="ru-RU" dirty="0" smtClean="0"/>
                        <a:t>реагента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 ложка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 ложки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 ложки</a:t>
                      </a:r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</a:t>
                      </a:r>
                    </a:p>
                    <a:p>
                      <a:r>
                        <a:rPr lang="ru-RU" dirty="0" smtClean="0"/>
                        <a:t>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17 мин</a:t>
                      </a:r>
                    </a:p>
                    <a:p>
                      <a:r>
                        <a:rPr lang="ru-RU" dirty="0" smtClean="0"/>
                        <a:t>    50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16 мин</a:t>
                      </a:r>
                    </a:p>
                    <a:p>
                      <a:r>
                        <a:rPr lang="ru-RU" dirty="0" smtClean="0"/>
                        <a:t>   13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18 мин</a:t>
                      </a:r>
                    </a:p>
                    <a:p>
                      <a:r>
                        <a:rPr lang="ru-RU" dirty="0" smtClean="0"/>
                        <a:t>  20 сек</a:t>
                      </a:r>
                      <a:endParaRPr lang="ru-RU" dirty="0"/>
                    </a:p>
                  </a:txBody>
                  <a:tcPr/>
                </a:tc>
              </a:tr>
              <a:tr h="721624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Вывод:</a:t>
                      </a:r>
                      <a:r>
                        <a:rPr lang="ru-RU" baseline="0" dirty="0" smtClean="0"/>
                        <a:t> Гипотеза исследования не подтвердилась. Быстрее растаял  кубик, посыпанный двумя ложками соли,  последним -  кубик, посыпанный  тремя ложками соли. Это можно объяснить так: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емпература замерзания воды 0 градусов Цельсия. А температура замерзания солевого раствора ниже нее на несколько градусов. Этот  показатель зависит от концентрации соли в растворе: чем больше соли, чем температура  замерзания ниже. Значит  кусочек льда, посыпанный тремя ложками поваренной соли растает дольше.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3. Изменение температуры снега (льда)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под действием поваренной соли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Администратор\Desktop\опыты\20200212_153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опыты\20200212_1537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93538" y="1321578"/>
            <a:ext cx="2500329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опыты\20200212_1537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79024" y="4250539"/>
            <a:ext cx="2500331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280</TotalTime>
  <Words>634</Words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Опыт 1.  Влияние различных веществ на скорость таяния льда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1.  Влияние различных веществ на скорость таяния льда </dc:title>
  <dc:creator>Администратор</dc:creator>
  <cp:lastModifiedBy>Администратор</cp:lastModifiedBy>
  <cp:revision>35</cp:revision>
  <dcterms:created xsi:type="dcterms:W3CDTF">2020-02-19T14:35:51Z</dcterms:created>
  <dcterms:modified xsi:type="dcterms:W3CDTF">2020-02-20T15:09:30Z</dcterms:modified>
</cp:coreProperties>
</file>