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78" r:id="rId9"/>
    <p:sldId id="276" r:id="rId10"/>
    <p:sldId id="268" r:id="rId11"/>
    <p:sldId id="271" r:id="rId12"/>
    <p:sldId id="275" r:id="rId13"/>
    <p:sldId id="277" r:id="rId14"/>
    <p:sldId id="269" r:id="rId15"/>
    <p:sldId id="274" r:id="rId16"/>
    <p:sldId id="267" r:id="rId17"/>
    <p:sldId id="279" r:id="rId18"/>
    <p:sldId id="270" r:id="rId19"/>
    <p:sldId id="25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>
        <p:scale>
          <a:sx n="120" d="100"/>
          <a:sy n="120" d="100"/>
        </p:scale>
        <p:origin x="-13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948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время таяния льда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поваренная соль</c:v>
                </c:pt>
                <c:pt idx="1">
                  <c:v>смесь речного песка и соли</c:v>
                </c:pt>
                <c:pt idx="2">
                  <c:v>речной песок</c:v>
                </c:pt>
                <c:pt idx="3">
                  <c:v>пищевая сода</c:v>
                </c:pt>
                <c:pt idx="4">
                  <c:v>лимонная кислота</c:v>
                </c:pt>
                <c:pt idx="5">
                  <c:v>пищевой краситель</c:v>
                </c:pt>
                <c:pt idx="6">
                  <c:v>контрольный кубик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37</c:v>
                </c:pt>
                <c:pt idx="1">
                  <c:v>40</c:v>
                </c:pt>
                <c:pt idx="2">
                  <c:v>54</c:v>
                </c:pt>
                <c:pt idx="3">
                  <c:v>73</c:v>
                </c:pt>
                <c:pt idx="4">
                  <c:v>60</c:v>
                </c:pt>
                <c:pt idx="5">
                  <c:v>50</c:v>
                </c:pt>
                <c:pt idx="6">
                  <c:v>96</c:v>
                </c:pt>
              </c:numCache>
            </c:numRef>
          </c:val>
        </c:ser>
        <c:axId val="75428224"/>
        <c:axId val="75429760"/>
      </c:barChart>
      <c:catAx>
        <c:axId val="75428224"/>
        <c:scaling>
          <c:orientation val="minMax"/>
        </c:scaling>
        <c:axPos val="b"/>
        <c:tickLblPos val="nextTo"/>
        <c:crossAx val="75429760"/>
        <c:crosses val="autoZero"/>
        <c:auto val="1"/>
        <c:lblAlgn val="ctr"/>
        <c:lblOffset val="100"/>
      </c:catAx>
      <c:valAx>
        <c:axId val="75429760"/>
        <c:scaling>
          <c:orientation val="minMax"/>
        </c:scaling>
        <c:axPos val="l"/>
        <c:majorGridlines/>
        <c:numFmt formatCode="General" sourceLinked="1"/>
        <c:tickLblPos val="nextTo"/>
        <c:crossAx val="7542822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время таяния льда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1 ложка соли</c:v>
                </c:pt>
                <c:pt idx="1">
                  <c:v>2 ложки соли</c:v>
                </c:pt>
                <c:pt idx="2">
                  <c:v>3 ложки соли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</c:v>
                </c:pt>
                <c:pt idx="1">
                  <c:v>20</c:v>
                </c:pt>
                <c:pt idx="2">
                  <c:v>18</c:v>
                </c:pt>
              </c:numCache>
            </c:numRef>
          </c:val>
        </c:ser>
        <c:axId val="69021056"/>
        <c:axId val="75986816"/>
      </c:barChart>
      <c:catAx>
        <c:axId val="69021056"/>
        <c:scaling>
          <c:orientation val="minMax"/>
        </c:scaling>
        <c:axPos val="b"/>
        <c:tickLblPos val="nextTo"/>
        <c:crossAx val="75986816"/>
        <c:crosses val="autoZero"/>
        <c:auto val="1"/>
        <c:lblAlgn val="ctr"/>
        <c:lblOffset val="100"/>
      </c:catAx>
      <c:valAx>
        <c:axId val="75986816"/>
        <c:scaling>
          <c:orientation val="minMax"/>
        </c:scaling>
        <c:axPos val="l"/>
        <c:majorGridlines/>
        <c:numFmt formatCode="General" sourceLinked="1"/>
        <c:tickLblPos val="nextTo"/>
        <c:crossAx val="6902105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AABEA-C03B-40C4-A06F-5B666F6519E8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35190-14BB-4D6E-903A-265CCAAD7F8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35190-14BB-4D6E-903A-265CCAAD7F80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0008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365625"/>
            <a:ext cx="83343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 descr="0008.gi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941888"/>
            <a:ext cx="5461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0" descr="0008.gif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4076700"/>
            <a:ext cx="121443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9" descr="9146060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9563" y="3716338"/>
            <a:ext cx="1493837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2" descr="0008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4581525"/>
            <a:ext cx="83343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578C7-8A3F-446E-B8CD-C84A09E9ABC9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8FF53-4240-4442-99FF-8DB87A0FA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4052-6C23-415C-9601-A3750D97B10B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C7B90-3CDD-4EEA-8094-8F42757B3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4BCE3-C470-4977-A1D6-8A923A48BB66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1DABB-19E7-43E9-B8F4-DD619BB0E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8147248" cy="442535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71A5C-5B85-46B8-817D-A70AD1000A24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37CC3-789D-4F6C-94D8-DC5D925D2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1E4B8-0B87-4651-976F-037BD446EB6A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972F2-D684-472A-BB2C-ED5A5A0CF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92BC6-96F0-43E0-9B4D-BB869FA1F4B3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2C9BC-E79A-4AF5-A4C2-FACF98750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D49E2-0A8A-4AC5-9657-A9960CE9DC3C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9EF9B-7723-456D-B868-77A10AC36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8" descr="iceberg-picture-color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825"/>
            <a:ext cx="243998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0" descr="0008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5661025"/>
            <a:ext cx="8636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 descr="9146060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5445125"/>
            <a:ext cx="1143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" descr="9146060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652963"/>
            <a:ext cx="13700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>
          <a:xfrm>
            <a:off x="611188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C6917-2165-4780-A913-784EF9AAF28C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3A533-989E-4691-B473-8EC503A55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 descr="iceberg-picture-color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65625"/>
            <a:ext cx="224472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9" descr="9146060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4437063"/>
            <a:ext cx="125253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0" descr="0008.gi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5949950"/>
            <a:ext cx="7127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1" descr="0008.gif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45125"/>
            <a:ext cx="10731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2" descr="0008.gif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088" y="5084763"/>
            <a:ext cx="13541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9F9D9-F3A4-434A-A5ED-17D6AD6515DE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82A12-036C-463B-9A97-3A7A8F422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746DD-39B5-4BF7-A66F-7D97078644E0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6E50-E57C-4972-9DF4-107287637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2BE3F-F63D-4457-A4A4-0BB069720342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05141-4027-4CD8-BF01-97EF1C154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6BD21F-AA64-4794-A794-0AAF5E3FBB86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E166B0-97C0-46D1-BC4E-A00F06E63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0" r:id="rId2"/>
    <p:sldLayoutId id="2147483721" r:id="rId3"/>
    <p:sldLayoutId id="2147483722" r:id="rId4"/>
    <p:sldLayoutId id="2147483723" r:id="rId5"/>
    <p:sldLayoutId id="2147483729" r:id="rId6"/>
    <p:sldLayoutId id="2147483730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mg.brothersoft.com/screenshots/softimage/a/abstract_images_free_screensaver-316467-1260098368.jpeg" TargetMode="External"/><Relationship Id="rId2" Type="http://schemas.openxmlformats.org/officeDocument/2006/relationships/hyperlink" Target="http://aeromebel18.ru/wp-content/uploads/2014/03/Foto-227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laycast.ru/uploads/2014/07/06/9146060.png" TargetMode="External"/><Relationship Id="rId5" Type="http://schemas.openxmlformats.org/officeDocument/2006/relationships/hyperlink" Target="http://www.abc-color.com/image/coloring/mountains/001/iceberg/iceberg-picture-color.png" TargetMode="External"/><Relationship Id="rId4" Type="http://schemas.openxmlformats.org/officeDocument/2006/relationships/hyperlink" Target="http://www.animated-gifs.eu/birds-penguins-8/0008.gi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9"/>
          <p:cNvSpPr>
            <a:spLocks noGrp="1"/>
          </p:cNvSpPr>
          <p:nvPr>
            <p:ph type="ctrTitle"/>
          </p:nvPr>
        </p:nvSpPr>
        <p:spPr>
          <a:xfrm>
            <a:off x="684213" y="162877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Исследовательский проект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Влияние пищевых продуктов на скорость таяния льда»</a:t>
            </a: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1692275" y="4005263"/>
            <a:ext cx="7304088" cy="1752600"/>
          </a:xfrm>
        </p:spPr>
        <p:txBody>
          <a:bodyPr rtlCol="0">
            <a:normAutofit lnSpcReduction="10000"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solidFill>
                  <a:schemeClr val="bg1"/>
                </a:solidFill>
              </a:rPr>
              <a:t>Работу выполнила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команда «Альбатрос»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Руководители: 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Курникова О.Н.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Солнцева О.В.</a:t>
            </a:r>
            <a:endParaRPr lang="ru-RU" sz="2400" b="1" i="1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4" name="Подзаголовок 10"/>
          <p:cNvSpPr txBox="1">
            <a:spLocks/>
          </p:cNvSpPr>
          <p:nvPr/>
        </p:nvSpPr>
        <p:spPr bwMode="auto">
          <a:xfrm>
            <a:off x="323850" y="260350"/>
            <a:ext cx="8496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>
                <a:solidFill>
                  <a:schemeClr val="bg1"/>
                </a:solidFill>
                <a:latin typeface="+mn-lt"/>
                <a:cs typeface="+mn-cs"/>
              </a:rPr>
              <a:t>МОУ </a:t>
            </a:r>
            <a:r>
              <a:rPr lang="ru-RU" sz="2400" b="1" i="1" dirty="0" err="1">
                <a:solidFill>
                  <a:schemeClr val="bg1"/>
                </a:solidFill>
                <a:latin typeface="+mn-lt"/>
                <a:cs typeface="+mn-cs"/>
              </a:rPr>
              <a:t>Шестихинская</a:t>
            </a:r>
            <a:r>
              <a:rPr lang="ru-RU" sz="2400" b="1" i="1" dirty="0">
                <a:solidFill>
                  <a:schemeClr val="bg1"/>
                </a:solidFill>
                <a:latin typeface="+mn-lt"/>
                <a:cs typeface="+mn-cs"/>
              </a:rPr>
              <a:t> средняя общеобразовательная школа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Подзаголовок 10"/>
          <p:cNvSpPr txBox="1">
            <a:spLocks/>
          </p:cNvSpPr>
          <p:nvPr/>
        </p:nvSpPr>
        <p:spPr bwMode="auto">
          <a:xfrm>
            <a:off x="395288" y="5876925"/>
            <a:ext cx="84978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>
                <a:solidFill>
                  <a:schemeClr val="bg1"/>
                </a:solidFill>
                <a:latin typeface="+mn-lt"/>
                <a:cs typeface="+mn-cs"/>
              </a:rPr>
              <a:t>2020 год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080120"/>
          </a:xfrm>
        </p:spPr>
        <p:txBody>
          <a:bodyPr/>
          <a:lstStyle/>
          <a:p>
            <a:r>
              <a:rPr lang="ru-RU" sz="2000" dirty="0" smtClean="0"/>
              <a:t>Таблица 1. Влияние различных веществ на скорость таяния льда</a:t>
            </a:r>
            <a:endParaRPr lang="ru-RU" sz="2000" dirty="0"/>
          </a:p>
        </p:txBody>
      </p:sp>
      <p:sp>
        <p:nvSpPr>
          <p:cNvPr id="13314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endParaRPr lang="ru-RU" sz="2400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19" y="1052736"/>
          <a:ext cx="8712969" cy="3143061"/>
        </p:xfrm>
        <a:graphic>
          <a:graphicData uri="http://schemas.openxmlformats.org/drawingml/2006/table">
            <a:tbl>
              <a:tblPr/>
              <a:tblGrid>
                <a:gridCol w="1258034"/>
                <a:gridCol w="1037366"/>
                <a:gridCol w="919070"/>
                <a:gridCol w="1010067"/>
                <a:gridCol w="1062392"/>
                <a:gridCol w="1139738"/>
                <a:gridCol w="1123814"/>
                <a:gridCol w="1162488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Реагент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Поваренная соль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Речной песок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Смесь речного песка и соли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Пищевая сода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Лимонная кислота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Пищевой краситель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Контроль-ный кубик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плавления льда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мин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мин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мин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мин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мин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мин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 мин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Вывод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/>
                        <a:t>Эксперимент</a:t>
                      </a:r>
                      <a:r>
                        <a:rPr lang="ru-RU" sz="1400" baseline="0" dirty="0" smtClean="0"/>
                        <a:t> показал, что п</a:t>
                      </a:r>
                      <a:r>
                        <a:rPr lang="ru-RU" sz="1400" dirty="0" smtClean="0"/>
                        <a:t>од воздействием различных веществ  скорость таяния одинакового объема льда  в разной степени возрастает. Данные таблицы показывают, что быстрее всего лед тает под воздействием поваренной соли, а дольше всего таял «контрольный» кубик. В результате чего мы сделали вывод о том, что пищевые продукты ускоряют скорость таяния льдов,</a:t>
                      </a:r>
                      <a:r>
                        <a:rPr lang="ru-RU" sz="1400" baseline="0" dirty="0" smtClean="0"/>
                        <a:t> а чистый лед тает медленнее. Значит, гипотеза о том, что многие вещества ускоряют процесс таяния льда, подтвердилась.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1187624" y="4293096"/>
          <a:ext cx="7128792" cy="2191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ru-RU" sz="3200" b="1" dirty="0" smtClean="0"/>
              <a:t>Опыт №2 «Зависимость скорости плавления льда от количества реагента»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589240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/>
              <a:t>Цель исследования: </a:t>
            </a:r>
            <a:r>
              <a:rPr lang="ru-RU" sz="1600" dirty="0" smtClean="0"/>
              <a:t>изучить влияние количества поваренной соли на таяние льда.</a:t>
            </a:r>
          </a:p>
          <a:p>
            <a:pPr>
              <a:buNone/>
            </a:pPr>
            <a:r>
              <a:rPr lang="ru-RU" sz="1600" b="1" i="1" dirty="0" smtClean="0"/>
              <a:t>Подготовительный этап: 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1. Взяли форму для приготовления льда, наполнили ячейки водой и оставили на сутки в морозильной камере холодильника.  </a:t>
            </a:r>
          </a:p>
          <a:p>
            <a:pPr>
              <a:buNone/>
            </a:pPr>
            <a:r>
              <a:rPr lang="ru-RU" sz="1600" b="1" i="1" dirty="0" smtClean="0"/>
              <a:t>Начальный этап:</a:t>
            </a:r>
          </a:p>
          <a:p>
            <a:pPr>
              <a:buNone/>
            </a:pPr>
            <a:r>
              <a:rPr lang="ru-RU" sz="1600" dirty="0" smtClean="0"/>
              <a:t>           1. Приготовили подносы, часы, блокнот и ручку, номерки, отмерили в пронумерованные стаканчики поваренную соль (в 1-ый – 1 чайную ложку, во 2-ой – 2, в 3-ий – 3). </a:t>
            </a:r>
          </a:p>
          <a:p>
            <a:pPr>
              <a:buNone/>
            </a:pPr>
            <a:r>
              <a:rPr lang="ru-RU" sz="1600" dirty="0" smtClean="0"/>
              <a:t>           2. Измерили температуру воздуха в кабинете: </a:t>
            </a:r>
            <a:r>
              <a:rPr lang="ru-RU" sz="1600" dirty="0" smtClean="0"/>
              <a:t>+ 25</a:t>
            </a:r>
            <a:r>
              <a:rPr lang="de-DE" sz="1600" dirty="0" smtClean="0"/>
              <a:t>º</a:t>
            </a:r>
            <a:r>
              <a:rPr lang="ru-RU" sz="1600" dirty="0" smtClean="0"/>
              <a:t> С</a:t>
            </a:r>
          </a:p>
          <a:p>
            <a:pPr>
              <a:buNone/>
            </a:pPr>
            <a:r>
              <a:rPr lang="ru-RU" sz="1600" b="1" i="1" dirty="0" smtClean="0"/>
              <a:t>Основной этап:</a:t>
            </a:r>
          </a:p>
          <a:p>
            <a:pPr>
              <a:buNone/>
            </a:pPr>
            <a:r>
              <a:rPr lang="ru-RU" sz="1600" dirty="0" smtClean="0"/>
              <a:t>         1. Принесли и разложили на подносе 3 одинаковых по размеру кубика льда.</a:t>
            </a:r>
          </a:p>
          <a:p>
            <a:pPr>
              <a:buNone/>
            </a:pPr>
            <a:r>
              <a:rPr lang="ru-RU" sz="1600" dirty="0" smtClean="0"/>
              <a:t>         2. Одновременно высыпали подготовленную соль  на  лёд и зафиксировали время начала эксперимента.</a:t>
            </a:r>
          </a:p>
          <a:p>
            <a:pPr>
              <a:buNone/>
            </a:pPr>
            <a:r>
              <a:rPr lang="ru-RU" sz="1600" dirty="0" smtClean="0"/>
              <a:t>         3. Наблюдали за происходящими со льдом изменениями и фиксировали результаты в блокноте, вели фотосъемку.</a:t>
            </a:r>
          </a:p>
          <a:p>
            <a:pPr>
              <a:buNone/>
            </a:pPr>
            <a:r>
              <a:rPr lang="ru-RU" sz="1600" b="1" i="1" dirty="0" smtClean="0"/>
              <a:t>Заключительный этап:</a:t>
            </a:r>
          </a:p>
          <a:p>
            <a:pPr>
              <a:buNone/>
            </a:pPr>
            <a:r>
              <a:rPr lang="ru-RU" sz="1600" dirty="0" smtClean="0"/>
              <a:t>         1. Занесли полученные результаты в таблицу.</a:t>
            </a:r>
          </a:p>
          <a:p>
            <a:pPr>
              <a:buNone/>
            </a:pPr>
            <a:r>
              <a:rPr lang="ru-RU" sz="1600" dirty="0" smtClean="0"/>
              <a:t>         2. Проанализировали полученные данные.</a:t>
            </a:r>
          </a:p>
          <a:p>
            <a:pPr>
              <a:buNone/>
            </a:pPr>
            <a:r>
              <a:rPr lang="ru-RU" sz="1600" dirty="0" smtClean="0"/>
              <a:t>         3. По результатам эксперимента сделали вывод о том, как количество вещества влияет на скорость таяния льда.</a:t>
            </a:r>
          </a:p>
          <a:p>
            <a:pPr>
              <a:buNone/>
            </a:pPr>
            <a:r>
              <a:rPr lang="ru-RU" sz="1600" dirty="0" smtClean="0"/>
              <a:t>       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030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260648"/>
            <a:ext cx="4050734" cy="2696529"/>
          </a:xfrm>
        </p:spPr>
      </p:pic>
      <p:pic>
        <p:nvPicPr>
          <p:cNvPr id="4" name="Рисунок 3" descr="DSC03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4248472" cy="2828162"/>
          </a:xfrm>
          <a:prstGeom prst="rect">
            <a:avLst/>
          </a:prstGeom>
        </p:spPr>
      </p:pic>
      <p:pic>
        <p:nvPicPr>
          <p:cNvPr id="8" name="Рисунок 7" descr="DSC030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2996952"/>
            <a:ext cx="6408712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DSC030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260648"/>
            <a:ext cx="4075150" cy="2712783"/>
          </a:xfrm>
        </p:spPr>
      </p:pic>
      <p:pic>
        <p:nvPicPr>
          <p:cNvPr id="11" name="Рисунок 10" descr="DSC030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573016"/>
            <a:ext cx="4211960" cy="2803855"/>
          </a:xfrm>
          <a:prstGeom prst="rect">
            <a:avLst/>
          </a:prstGeom>
        </p:spPr>
      </p:pic>
      <p:pic>
        <p:nvPicPr>
          <p:cNvPr id="12" name="Рисунок 11" descr="DSC030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81416" y="3166398"/>
            <a:ext cx="4762584" cy="3691602"/>
          </a:xfrm>
          <a:prstGeom prst="rect">
            <a:avLst/>
          </a:prstGeom>
        </p:spPr>
      </p:pic>
      <p:pic>
        <p:nvPicPr>
          <p:cNvPr id="13" name="Содержимое 3" descr="DSC030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51520" y="260648"/>
            <a:ext cx="4507198" cy="300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548680"/>
            <a:ext cx="7941568" cy="1143000"/>
          </a:xfrm>
        </p:spPr>
        <p:txBody>
          <a:bodyPr/>
          <a:lstStyle/>
          <a:p>
            <a:r>
              <a:rPr lang="ru-RU" sz="1800" dirty="0" smtClean="0"/>
              <a:t>Таблица 2. Зависимость скорости плавления льда от количества реагента</a:t>
            </a:r>
            <a:endParaRPr lang="ru-RU" sz="1800" dirty="0"/>
          </a:p>
        </p:txBody>
      </p:sp>
      <p:sp>
        <p:nvSpPr>
          <p:cNvPr id="15362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0" y="1340768"/>
          <a:ext cx="7992888" cy="2016224"/>
        </p:xfrm>
        <a:graphic>
          <a:graphicData uri="http://schemas.openxmlformats.org/drawingml/2006/table">
            <a:tbl>
              <a:tblPr/>
              <a:tblGrid>
                <a:gridCol w="1998223"/>
                <a:gridCol w="1998221"/>
                <a:gridCol w="1998223"/>
                <a:gridCol w="1998221"/>
              </a:tblGrid>
              <a:tr h="144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реагента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ложка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ложки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ложки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плавления льда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мин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мин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мин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6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Вывод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Эксперимент показал, что скорость таяния льда зависит и от количества реагента: чем его больше, тем быстрее тает лёд. Значит, гипотеза сформулирована правильно.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1331640" y="3573016"/>
          <a:ext cx="609600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ru-RU" sz="2800" b="1" dirty="0" smtClean="0"/>
              <a:t>Опыт №3 «Изменение температуры снега под </a:t>
            </a:r>
            <a:r>
              <a:rPr lang="ru-RU" sz="2800" b="1" dirty="0" smtClean="0"/>
              <a:t>   действием </a:t>
            </a:r>
            <a:r>
              <a:rPr lang="ru-RU" sz="2800" b="1" dirty="0" smtClean="0"/>
              <a:t>поваренной соли»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784976" cy="5256584"/>
          </a:xfrm>
        </p:spPr>
        <p:txBody>
          <a:bodyPr/>
          <a:lstStyle/>
          <a:p>
            <a:pPr>
              <a:buNone/>
            </a:pPr>
            <a:r>
              <a:rPr lang="ru-RU" sz="1400" b="1" dirty="0" smtClean="0"/>
              <a:t>Цель исследования: </a:t>
            </a:r>
            <a:r>
              <a:rPr lang="ru-RU" sz="1400" dirty="0" smtClean="0"/>
              <a:t>изучить влияние поваренной соли на температуру таяния  снега.</a:t>
            </a:r>
          </a:p>
          <a:p>
            <a:pPr>
              <a:buNone/>
            </a:pPr>
            <a:r>
              <a:rPr lang="ru-RU" sz="1400" b="1" i="1" dirty="0" smtClean="0"/>
              <a:t>Подготовительный этап: 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  Вспомнили, что лед тает при нагревании, например, когда принесли домой, долго держали в ладонях, во время оттепели. Но, когда лёд таял под воздействием поваренной соли, его никто не нагревал. Значит, под воздействием поваренной соли его температура становится выше. Мы решили проверить это с помощью эксперимента. </a:t>
            </a:r>
          </a:p>
          <a:p>
            <a:pPr>
              <a:buNone/>
            </a:pPr>
            <a:r>
              <a:rPr lang="ru-RU" sz="1400" b="1" i="1" dirty="0" smtClean="0"/>
              <a:t>Начальный этап:</a:t>
            </a:r>
          </a:p>
          <a:p>
            <a:pPr>
              <a:buNone/>
            </a:pPr>
            <a:r>
              <a:rPr lang="ru-RU" sz="1400" dirty="0" smtClean="0"/>
              <a:t>           1. Приготовили 2 стакана, 2 термометра, отмерили в стаканчик 2 столовые ложки поваренной соли.</a:t>
            </a:r>
          </a:p>
          <a:p>
            <a:pPr>
              <a:buNone/>
            </a:pPr>
            <a:r>
              <a:rPr lang="ru-RU" sz="1400" dirty="0" smtClean="0"/>
              <a:t>           2.Познакомились с правилами безопасной работы с термометром.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        3. Принесли с улицы снег.</a:t>
            </a:r>
            <a:endParaRPr lang="ru-RU" sz="1400" dirty="0" smtClean="0"/>
          </a:p>
          <a:p>
            <a:pPr>
              <a:buNone/>
            </a:pPr>
            <a:r>
              <a:rPr lang="ru-RU" sz="1400" b="1" i="1" dirty="0" smtClean="0"/>
              <a:t>Основной этап:</a:t>
            </a:r>
          </a:p>
          <a:p>
            <a:pPr>
              <a:buNone/>
            </a:pPr>
            <a:r>
              <a:rPr lang="ru-RU" sz="1400" dirty="0" smtClean="0"/>
              <a:t>         1. Взяли два стакана,  наполнили одинаковым количеством снега. </a:t>
            </a:r>
          </a:p>
          <a:p>
            <a:pPr>
              <a:buNone/>
            </a:pPr>
            <a:r>
              <a:rPr lang="ru-RU" sz="1400" dirty="0" smtClean="0"/>
              <a:t>         2. </a:t>
            </a:r>
            <a:r>
              <a:rPr lang="ru-RU" sz="1400" dirty="0" smtClean="0"/>
              <a:t>С помощью термометров измерили температуру снега в стаканах и зафиксировали результат. </a:t>
            </a:r>
          </a:p>
          <a:p>
            <a:pPr>
              <a:buNone/>
            </a:pPr>
            <a:r>
              <a:rPr lang="ru-RU" sz="1400" dirty="0" smtClean="0"/>
              <a:t>         3.  В один из стаканов, аккуратно помешивая, добавили 2 столовые ложки поваренной соли. </a:t>
            </a:r>
          </a:p>
          <a:p>
            <a:pPr>
              <a:buNone/>
            </a:pPr>
            <a:r>
              <a:rPr lang="ru-RU" sz="1400" dirty="0" smtClean="0"/>
              <a:t>         3. Наблюдали за изменениями температуры снега в стакане с солью и фиксировали результаты в блокноте, вели фотосъемку.</a:t>
            </a:r>
          </a:p>
          <a:p>
            <a:pPr>
              <a:buNone/>
            </a:pPr>
            <a:r>
              <a:rPr lang="ru-RU" sz="1400" b="1" i="1" dirty="0" smtClean="0"/>
              <a:t>Заключительный этап:</a:t>
            </a:r>
          </a:p>
          <a:p>
            <a:pPr>
              <a:buNone/>
            </a:pPr>
            <a:r>
              <a:rPr lang="ru-RU" sz="1400" dirty="0" smtClean="0"/>
              <a:t>         1. Занесли полученные результаты в таблицу.</a:t>
            </a:r>
          </a:p>
          <a:p>
            <a:pPr>
              <a:buNone/>
            </a:pPr>
            <a:r>
              <a:rPr lang="ru-RU" sz="1400" dirty="0" smtClean="0"/>
              <a:t>         2. Проанализировали полученные данные.</a:t>
            </a:r>
          </a:p>
          <a:p>
            <a:pPr>
              <a:buNone/>
            </a:pPr>
            <a:r>
              <a:rPr lang="ru-RU" sz="1400" dirty="0" smtClean="0"/>
              <a:t>         3. По результатам эксперимента сделали вывод о том, как изменяется температура таяния снега при добавлении к нему соли и почему он тает даже при минусовых температурах. </a:t>
            </a:r>
          </a:p>
          <a:p>
            <a:pPr>
              <a:buFont typeface="Arial" charset="0"/>
              <a:buNone/>
            </a:pPr>
            <a:r>
              <a:rPr lang="ru-RU" dirty="0" smtClean="0"/>
              <a:t>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1" y="260648"/>
          <a:ext cx="8784978" cy="5148952"/>
        </p:xfrm>
        <a:graphic>
          <a:graphicData uri="http://schemas.openxmlformats.org/drawingml/2006/table">
            <a:tbl>
              <a:tblPr/>
              <a:tblGrid>
                <a:gridCol w="2928326"/>
                <a:gridCol w="4128459"/>
                <a:gridCol w="1728193"/>
              </a:tblGrid>
              <a:tr h="442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Фото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Показания термометра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0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Стакан с чистым  снегом (льдом)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/>
                        <a:t>- 2</a:t>
                      </a:r>
                      <a:r>
                        <a:rPr lang="de-DE" sz="1400" dirty="0" smtClean="0"/>
                        <a:t>º</a:t>
                      </a:r>
                      <a:r>
                        <a:rPr lang="ru-RU" sz="1400" dirty="0" smtClean="0"/>
                        <a:t> С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8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Стакан со снегом (льдом) и солью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/>
                        <a:t>- 15 </a:t>
                      </a:r>
                      <a:r>
                        <a:rPr lang="de-DE" sz="1400" dirty="0" smtClean="0"/>
                        <a:t>º</a:t>
                      </a:r>
                      <a:r>
                        <a:rPr lang="ru-RU" sz="1400" dirty="0" smtClean="0"/>
                        <a:t> С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44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Вывод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ходе эксперимента мы опровергли выдвинутую гипотезу. Опыт показал, что при воздействии на снег поваренной соли его температура понижается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Чем больше соли, тем ниже температура плавления.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DSC030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708920"/>
            <a:ext cx="3131840" cy="1584176"/>
          </a:xfrm>
          <a:prstGeom prst="rect">
            <a:avLst/>
          </a:prstGeom>
        </p:spPr>
      </p:pic>
      <p:pic>
        <p:nvPicPr>
          <p:cNvPr id="9" name="Рисунок 8" descr="DSC030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764704"/>
            <a:ext cx="3096344" cy="1800200"/>
          </a:xfrm>
          <a:prstGeom prst="rect">
            <a:avLst/>
          </a:prstGeom>
        </p:spPr>
      </p:pic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>
            <a:off x="251520" y="5373216"/>
            <a:ext cx="8712968" cy="1152128"/>
          </a:xfrm>
        </p:spPr>
        <p:txBody>
          <a:bodyPr/>
          <a:lstStyle/>
          <a:p>
            <a:r>
              <a:rPr lang="ru-RU" sz="1200" dirty="0" smtClean="0"/>
              <a:t>Результаты опыта вызвали у нас удивление: почему температура снега понизилась при добавлении соли, а стакан покрылся тонким слоем льда? Чтобы ответить на эти вопросы, мы обратились к учителю химии. Оказывается, что при взаимодействии воды и соли выделяется тепло. Например, дрова не будут гореть без доступа воздуха, а на воздухе они горят и от них идет тепло. Но при </a:t>
            </a:r>
            <a:r>
              <a:rPr lang="ru-RU" sz="1200" dirty="0" smtClean="0"/>
              <a:t>смешивании соли со </a:t>
            </a:r>
            <a:r>
              <a:rPr lang="ru-RU" sz="1200" dirty="0" smtClean="0"/>
              <a:t>снегом, происходит разрушение </a:t>
            </a:r>
            <a:r>
              <a:rPr lang="ru-RU" sz="1200" dirty="0" smtClean="0"/>
              <a:t>кристаллической решетки соли, </a:t>
            </a:r>
            <a:r>
              <a:rPr lang="ru-RU" sz="1200" dirty="0" smtClean="0"/>
              <a:t>это  </a:t>
            </a:r>
            <a:r>
              <a:rPr lang="ru-RU" sz="1200" dirty="0" smtClean="0"/>
              <a:t>происходит с поглощением </a:t>
            </a:r>
            <a:r>
              <a:rPr lang="ru-RU" sz="1200" dirty="0" smtClean="0"/>
              <a:t>тепла. Например, когда мы греем холодные руки друга, наши руки становятся холоднее, а его теплее. Для </a:t>
            </a:r>
            <a:r>
              <a:rPr lang="ru-RU" sz="1200" dirty="0" smtClean="0"/>
              <a:t>поваренной соли </a:t>
            </a:r>
            <a:r>
              <a:rPr lang="ru-RU" sz="1200" dirty="0" smtClean="0"/>
              <a:t>второй </a:t>
            </a:r>
            <a:r>
              <a:rPr lang="ru-RU" sz="1200" dirty="0" smtClean="0"/>
              <a:t>процесс </a:t>
            </a:r>
            <a:r>
              <a:rPr lang="ru-RU" sz="1200" dirty="0" smtClean="0"/>
              <a:t>важнее первого. </a:t>
            </a:r>
            <a:r>
              <a:rPr lang="ru-RU" sz="1200" dirty="0" smtClean="0"/>
              <a:t>Поэтому при смешивании снега с </a:t>
            </a:r>
            <a:r>
              <a:rPr lang="ru-RU" sz="1200" dirty="0" smtClean="0"/>
              <a:t>солью происходит отбор </a:t>
            </a:r>
            <a:r>
              <a:rPr lang="ru-RU" sz="1200" dirty="0" smtClean="0"/>
              <a:t>тепла </a:t>
            </a:r>
            <a:r>
              <a:rPr lang="ru-RU" sz="1200" dirty="0" smtClean="0"/>
              <a:t>выработанного тепла и температура плавления понижается.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30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3894142" cy="2592288"/>
          </a:xfrm>
          <a:prstGeom prst="rect">
            <a:avLst/>
          </a:prstGeom>
        </p:spPr>
      </p:pic>
      <p:pic>
        <p:nvPicPr>
          <p:cNvPr id="6" name="Рисунок 5" descr="DSC030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908751"/>
            <a:ext cx="4104456" cy="2732291"/>
          </a:xfrm>
          <a:prstGeom prst="rect">
            <a:avLst/>
          </a:prstGeom>
        </p:spPr>
      </p:pic>
      <p:pic>
        <p:nvPicPr>
          <p:cNvPr id="7" name="Рисунок 6" descr="DSC030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5" y="692696"/>
            <a:ext cx="4032449" cy="2592287"/>
          </a:xfrm>
          <a:prstGeom prst="rect">
            <a:avLst/>
          </a:prstGeom>
        </p:spPr>
      </p:pic>
      <p:pic>
        <p:nvPicPr>
          <p:cNvPr id="8" name="Рисунок 7" descr="DSC030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933056"/>
            <a:ext cx="4104456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/>
              <a:t>Выводы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561662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1600" dirty="0" smtClean="0"/>
              <a:t>Проведенный эксперимент показал, что на процесс таяния льда влияют: загрязняющие вещества, их количество и температура плавления. Эти знания помогают людям в борьбе с гололедом. 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sz="1600" dirty="0" smtClean="0"/>
              <a:t>Результаты исследования могут использоваться для борьбы с гололёдом. Чаще всего для этого используют смесь речного песка и соли. Соль имеет наименьшую скорость плавления и имеет достаточно низкую стоимость при большем объеме вещества. </a:t>
            </a:r>
            <a:r>
              <a:rPr lang="ru-RU" sz="1600" dirty="0" smtClean="0"/>
              <a:t>Речной песок является противоскользящим  веществом. Но, так как песок имеет темный цвет, то при солнечной погоде он нагревается и плавит лед.  Поэтому, может использоваться и отдельно от соли, но его потребуется больше, а значит затраты на приобретение возрастут. Учет температуры плавления, поможет использовать меньшее количество соли.</a:t>
            </a:r>
          </a:p>
          <a:p>
            <a:pPr marL="514350" indent="-514350">
              <a:buAutoNum type="arabicPeriod"/>
            </a:pPr>
            <a:r>
              <a:rPr lang="ru-RU" sz="1600" dirty="0" smtClean="0"/>
              <a:t>Полученные сведения могут быть использованы с целью сохранения окружающей среды и минимального нанесения вреда животным, технике, дорожным покрытиям и самим людям.  Реагенты, используемые в борьбе с гололёдом,  наносят значительный урон . От их воздействия портится тротуарная плитка и асфальтовое покрытие, покрышки колес автомобилей, обувь. Во время таяния вредные вещества вместе с водой попадают в почву , в канавы, реки и другие водоемы, что ведет к их загрязнению и гибели растений и животных. В сухую погоду реагенты вместе с пылью поднимаются в воздух и могут вызывать аллергию у людей. Эти знания и результаты исследования могут помочь в выборе наиболее безопасного средства в борьбе с гололёдом. Мы считаем, что лучше всего для этого подойдет речной песок. Скорость плавления льда у него ниже соли и других веществ, но он является самым безопасным природным реагентом, так как не выделяет вредных веществ. </a:t>
            </a:r>
          </a:p>
          <a:p>
            <a:pPr marL="514350" indent="-514350">
              <a:buNone/>
            </a:pPr>
            <a:r>
              <a:rPr lang="ru-RU" sz="1600" dirty="0" smtClean="0"/>
              <a:t> </a:t>
            </a:r>
            <a:r>
              <a:rPr lang="ru-RU" sz="1600" dirty="0" smtClean="0"/>
              <a:t>           </a:t>
            </a:r>
          </a:p>
          <a:p>
            <a:pPr marL="514350" indent="-514350">
              <a:buNone/>
            </a:pPr>
            <a:endParaRPr lang="ru-RU" sz="1600" dirty="0" smtClean="0"/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70C0"/>
                </a:solidFill>
              </a:rPr>
              <a:t>Источники:</a:t>
            </a:r>
          </a:p>
        </p:txBody>
      </p:sp>
      <p:sp>
        <p:nvSpPr>
          <p:cNvPr id="19459" name="Содержимое 9"/>
          <p:cNvSpPr>
            <a:spLocks noGrp="1"/>
          </p:cNvSpPr>
          <p:nvPr>
            <p:ph idx="1"/>
          </p:nvPr>
        </p:nvSpPr>
        <p:spPr>
          <a:xfrm>
            <a:off x="755650" y="1700213"/>
            <a:ext cx="7931150" cy="4321175"/>
          </a:xfrm>
        </p:spPr>
        <p:txBody>
          <a:bodyPr/>
          <a:lstStyle/>
          <a:p>
            <a:pPr eaLnBrk="1" hangingPunct="1"/>
            <a:r>
              <a:rPr lang="ru-RU" sz="2000" u="sng" smtClean="0">
                <a:hlinkClick r:id="rId2"/>
              </a:rPr>
              <a:t>http://aeromebel18.ru/wp-content/uploads/2014/03/Foto-2272.jpg</a:t>
            </a:r>
            <a:r>
              <a:rPr lang="ru-RU" sz="2000" smtClean="0"/>
              <a:t> фон </a:t>
            </a:r>
          </a:p>
          <a:p>
            <a:pPr eaLnBrk="1" hangingPunct="1"/>
            <a:r>
              <a:rPr lang="ru-RU" sz="2000" u="sng" smtClean="0">
                <a:hlinkClick r:id="rId3"/>
              </a:rPr>
              <a:t>http://img.brothersoft.com/screenshots/softimage/a/abstract_images_free_screensaver-316467-1260098368.jpeg</a:t>
            </a:r>
            <a:r>
              <a:rPr lang="ru-RU" sz="2000" smtClean="0"/>
              <a:t> фон </a:t>
            </a:r>
          </a:p>
          <a:p>
            <a:pPr eaLnBrk="1" hangingPunct="1"/>
            <a:r>
              <a:rPr lang="ru-RU" sz="2000" u="sng" smtClean="0">
                <a:hlinkClick r:id="rId4"/>
              </a:rPr>
              <a:t>http://www.animated-gifs.eu/birds-penguins-8/0008.gif</a:t>
            </a:r>
            <a:r>
              <a:rPr lang="ru-RU" sz="2000" smtClean="0"/>
              <a:t> пингвин</a:t>
            </a:r>
          </a:p>
          <a:p>
            <a:pPr eaLnBrk="1" hangingPunct="1"/>
            <a:r>
              <a:rPr lang="ru-RU" sz="2000" u="sng" smtClean="0">
                <a:hlinkClick r:id="rId5"/>
              </a:rPr>
              <a:t>http://www.abc-color.com/image/coloring/mountains/001/iceberg/iceberg-picture-color.png</a:t>
            </a:r>
            <a:r>
              <a:rPr lang="ru-RU" sz="2000" smtClean="0"/>
              <a:t> айсберг</a:t>
            </a:r>
          </a:p>
          <a:p>
            <a:pPr eaLnBrk="1" hangingPunct="1"/>
            <a:r>
              <a:rPr lang="ru-RU" sz="2000" u="sng" smtClean="0">
                <a:hlinkClick r:id="rId6"/>
              </a:rPr>
              <a:t>http://www.playcast.ru/uploads/2014/07/06/9146060.png</a:t>
            </a:r>
            <a:r>
              <a:rPr lang="ru-RU" sz="2000" smtClean="0"/>
              <a:t> поморник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/>
              <a:t>Актуальность исследования</a:t>
            </a:r>
            <a:endParaRPr lang="ru-RU" b="1" dirty="0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395288" y="1196974"/>
            <a:ext cx="8569200" cy="56610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dirty="0" smtClean="0"/>
              <a:t>Антарктида</a:t>
            </a:r>
            <a:r>
              <a:rPr lang="ru-RU" dirty="0" smtClean="0"/>
              <a:t> – самый холодный и загадочный материк. На нем сосредоточено до 90 %  пресной воды планеты в виде льда. Но лёд постепенно тает, и его количество из года в год уменьшается. Ученые считают, что это происходит из-за потепления климата или воздействия загрязняющих </a:t>
            </a:r>
            <a:r>
              <a:rPr lang="ru-RU" dirty="0" smtClean="0"/>
              <a:t>веществ, продуктов деятельности человека</a:t>
            </a:r>
            <a:r>
              <a:rPr lang="ru-RU" i="1" dirty="0" smtClean="0"/>
              <a:t>.</a:t>
            </a:r>
            <a:endParaRPr lang="ru-RU" i="1" dirty="0" smtClean="0"/>
          </a:p>
          <a:p>
            <a:pPr>
              <a:buFont typeface="Arial" charset="0"/>
              <a:buNone/>
            </a:pPr>
            <a:r>
              <a:rPr lang="ru-RU" dirty="0" smtClean="0"/>
              <a:t>Мы решили провести исследование и выяснить, какие вещества могут ускорить процесс таяния льда.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Цель и задачи исследования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251520" y="1268412"/>
            <a:ext cx="8892480" cy="5328939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b="1" dirty="0" smtClean="0"/>
              <a:t>Цель исследования: </a:t>
            </a:r>
            <a:r>
              <a:rPr lang="ru-RU" sz="2800" dirty="0" smtClean="0"/>
              <a:t>изучить влияние различных веществ и их количества на скорость таяния </a:t>
            </a:r>
            <a:r>
              <a:rPr lang="ru-RU" sz="2800" dirty="0" smtClean="0"/>
              <a:t>льда.</a:t>
            </a:r>
          </a:p>
          <a:p>
            <a:pPr>
              <a:buFont typeface="Arial" charset="0"/>
              <a:buNone/>
            </a:pPr>
            <a:r>
              <a:rPr lang="ru-RU" sz="2400" b="1" dirty="0" smtClean="0"/>
              <a:t>Задачи</a:t>
            </a:r>
            <a:r>
              <a:rPr lang="ru-RU" sz="2400" dirty="0" smtClean="0"/>
              <a:t>: </a:t>
            </a:r>
            <a:endParaRPr lang="ru-RU" sz="2400" dirty="0" smtClean="0"/>
          </a:p>
          <a:p>
            <a:pPr>
              <a:buFont typeface="Arial" charset="0"/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  - узнать </a:t>
            </a:r>
            <a:r>
              <a:rPr lang="ru-RU" sz="2000" dirty="0" smtClean="0"/>
              <a:t>из источников, что такое скорость таяния льда, реагент;</a:t>
            </a:r>
            <a:br>
              <a:rPr lang="ru-RU" sz="2000" dirty="0" smtClean="0"/>
            </a:br>
            <a:r>
              <a:rPr lang="ru-RU" sz="2000" dirty="0" smtClean="0"/>
              <a:t>- </a:t>
            </a:r>
            <a:r>
              <a:rPr lang="ru-RU" sz="2000" dirty="0" smtClean="0"/>
              <a:t>изучить влияние различных </a:t>
            </a:r>
            <a:r>
              <a:rPr lang="ru-RU" sz="2000" dirty="0" smtClean="0"/>
              <a:t>веществ </a:t>
            </a:r>
            <a:r>
              <a:rPr lang="ru-RU" sz="2000" dirty="0" smtClean="0"/>
              <a:t>и их количества на </a:t>
            </a:r>
            <a:r>
              <a:rPr lang="ru-RU" sz="2000" dirty="0" smtClean="0"/>
              <a:t>скорость таяния </a:t>
            </a:r>
            <a:r>
              <a:rPr lang="ru-RU" sz="2000" dirty="0" smtClean="0"/>
              <a:t>льда в комнатных условиях;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провести наблюдение за ходом исследования;</a:t>
            </a:r>
            <a:br>
              <a:rPr lang="ru-RU" sz="2000" dirty="0" smtClean="0"/>
            </a:br>
            <a:r>
              <a:rPr lang="ru-RU" sz="2000" dirty="0" smtClean="0"/>
              <a:t>- зафиксировать результаты опытов в таблице и с помощью фотоаппарата</a:t>
            </a:r>
            <a:r>
              <a:rPr lang="ru-RU" sz="2000" dirty="0" smtClean="0"/>
              <a:t>;</a:t>
            </a:r>
            <a:br>
              <a:rPr lang="ru-RU" sz="2000" dirty="0" smtClean="0"/>
            </a:br>
            <a:r>
              <a:rPr lang="ru-RU" sz="2000" dirty="0" smtClean="0"/>
              <a:t>- проанализировать данные, полученные в ходе эксперимента;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сделать выводы </a:t>
            </a:r>
            <a:r>
              <a:rPr lang="ru-RU" sz="2000" dirty="0" smtClean="0"/>
              <a:t>о влиянии различных веществ на таяние льда по </a:t>
            </a:r>
            <a:r>
              <a:rPr lang="ru-RU" sz="2000" smtClean="0"/>
              <a:t>результатам </a:t>
            </a:r>
            <a:r>
              <a:rPr lang="ru-RU" sz="2000" smtClean="0"/>
              <a:t>исследования.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Гипотезы исследования</a:t>
            </a:r>
          </a:p>
        </p:txBody>
      </p:sp>
      <p:sp>
        <p:nvSpPr>
          <p:cNvPr id="9219" name="Содержимое 4"/>
          <p:cNvSpPr>
            <a:spLocks noGrp="1"/>
          </p:cNvSpPr>
          <p:nvPr>
            <p:ph idx="1"/>
          </p:nvPr>
        </p:nvSpPr>
        <p:spPr>
          <a:xfrm>
            <a:off x="539750" y="1268413"/>
            <a:ext cx="8147050" cy="4857750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r>
              <a:rPr lang="ru-RU" dirty="0" smtClean="0"/>
              <a:t>1</a:t>
            </a:r>
            <a:r>
              <a:rPr lang="ru-RU" dirty="0" smtClean="0"/>
              <a:t>. </a:t>
            </a:r>
            <a:r>
              <a:rPr lang="ru-RU" dirty="0" smtClean="0"/>
              <a:t>Многие вещества ускоряют процесс плавления (таяния) льда.</a:t>
            </a:r>
            <a:endParaRPr lang="ru-RU" dirty="0" smtClean="0"/>
          </a:p>
          <a:p>
            <a:pPr>
              <a:buFont typeface="Arial" charset="0"/>
              <a:buNone/>
            </a:pPr>
            <a:r>
              <a:rPr lang="ru-RU" dirty="0" smtClean="0"/>
              <a:t>2. Чем больше поваренной соли насыпать на лёд, тем быстрее он растает.</a:t>
            </a:r>
          </a:p>
          <a:p>
            <a:pPr>
              <a:buFont typeface="Arial" charset="0"/>
              <a:buNone/>
            </a:pPr>
            <a:r>
              <a:rPr lang="ru-RU" dirty="0" smtClean="0"/>
              <a:t>3. Если снег в смеси с солью плавится, значит, его температура становится выше.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4"/>
          <p:cNvSpPr>
            <a:spLocks noGrp="1"/>
          </p:cNvSpPr>
          <p:nvPr>
            <p:ph idx="1"/>
          </p:nvPr>
        </p:nvSpPr>
        <p:spPr>
          <a:xfrm>
            <a:off x="323528" y="476250"/>
            <a:ext cx="8569647" cy="5833070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b="1" dirty="0" smtClean="0"/>
          </a:p>
          <a:p>
            <a:pPr>
              <a:buFont typeface="Arial" charset="0"/>
              <a:buNone/>
            </a:pPr>
            <a:r>
              <a:rPr lang="ru-RU" b="1" dirty="0" smtClean="0"/>
              <a:t>Объект </a:t>
            </a:r>
            <a:r>
              <a:rPr lang="ru-RU" b="1" dirty="0" smtClean="0"/>
              <a:t>исследования: </a:t>
            </a:r>
            <a:r>
              <a:rPr lang="ru-RU" dirty="0" smtClean="0"/>
              <a:t>лед и снег</a:t>
            </a:r>
            <a:r>
              <a:rPr lang="ru-RU" dirty="0" smtClean="0"/>
              <a:t>.</a:t>
            </a:r>
          </a:p>
          <a:p>
            <a:pPr>
              <a:buFont typeface="Arial" charset="0"/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r>
              <a:rPr lang="ru-RU" b="1" dirty="0" smtClean="0"/>
              <a:t>Предмет  исследования: </a:t>
            </a:r>
            <a:r>
              <a:rPr lang="ru-RU" dirty="0" smtClean="0"/>
              <a:t>процесс </a:t>
            </a:r>
            <a:r>
              <a:rPr lang="ru-RU" dirty="0" smtClean="0"/>
              <a:t>таяния льда</a:t>
            </a:r>
            <a:r>
              <a:rPr lang="ru-RU" dirty="0" smtClean="0"/>
              <a:t>.</a:t>
            </a:r>
          </a:p>
          <a:p>
            <a:pPr>
              <a:buFont typeface="Arial" charset="0"/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r>
              <a:rPr lang="ru-RU" b="1" dirty="0" smtClean="0"/>
              <a:t>Методы исследования: </a:t>
            </a:r>
            <a:r>
              <a:rPr lang="ru-RU" dirty="0" smtClean="0"/>
              <a:t>сбор информации, опыт, наблюдение, сравнительный анализ, обобщение,  </a:t>
            </a:r>
            <a:r>
              <a:rPr lang="ru-RU" dirty="0" smtClean="0"/>
              <a:t>фотографирование.</a:t>
            </a:r>
            <a:endParaRPr lang="ru-RU" dirty="0" smtClean="0"/>
          </a:p>
          <a:p>
            <a:pPr>
              <a:buFont typeface="Arial" charset="0"/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/>
              <a:t>Материалы и оборудование</a:t>
            </a:r>
          </a:p>
        </p:txBody>
      </p:sp>
      <p:sp>
        <p:nvSpPr>
          <p:cNvPr id="11267" name="Содержимое 3"/>
          <p:cNvSpPr>
            <a:spLocks noGrp="1"/>
          </p:cNvSpPr>
          <p:nvPr>
            <p:ph idx="1"/>
          </p:nvPr>
        </p:nvSpPr>
        <p:spPr>
          <a:xfrm>
            <a:off x="539750" y="1268412"/>
            <a:ext cx="8147050" cy="5589587"/>
          </a:xfrm>
        </p:spPr>
        <p:txBody>
          <a:bodyPr/>
          <a:lstStyle/>
          <a:p>
            <a:pPr>
              <a:buFontTx/>
              <a:buChar char="•"/>
            </a:pPr>
            <a:r>
              <a:rPr lang="ru-RU" sz="2000" dirty="0" smtClean="0">
                <a:cs typeface="Times New Roman" pitchFamily="18" charset="0"/>
              </a:rPr>
              <a:t>поднос;</a:t>
            </a:r>
            <a:endParaRPr lang="ru-RU" sz="2000" dirty="0" smtClean="0"/>
          </a:p>
          <a:p>
            <a:pPr>
              <a:buFontTx/>
              <a:buChar char="•"/>
            </a:pPr>
            <a:r>
              <a:rPr lang="ru-RU" sz="2000" dirty="0" smtClean="0">
                <a:cs typeface="Times New Roman" pitchFamily="18" charset="0"/>
              </a:rPr>
              <a:t>поваренная соль; </a:t>
            </a:r>
            <a:endParaRPr lang="ru-RU" sz="2000" dirty="0" smtClean="0"/>
          </a:p>
          <a:p>
            <a:pPr>
              <a:buFontTx/>
              <a:buChar char="•"/>
            </a:pPr>
            <a:r>
              <a:rPr lang="ru-RU" sz="2000" dirty="0" smtClean="0">
                <a:cs typeface="Times New Roman" pitchFamily="18" charset="0"/>
              </a:rPr>
              <a:t>пищевая сода;</a:t>
            </a:r>
            <a:endParaRPr lang="ru-RU" sz="2000" dirty="0" smtClean="0"/>
          </a:p>
          <a:p>
            <a:pPr>
              <a:buFontTx/>
              <a:buChar char="•"/>
            </a:pPr>
            <a:r>
              <a:rPr lang="ru-RU" sz="2000" dirty="0" smtClean="0">
                <a:cs typeface="Times New Roman" pitchFamily="18" charset="0"/>
              </a:rPr>
              <a:t>лимонная кислота (кристаллическая);</a:t>
            </a:r>
            <a:endParaRPr lang="ru-RU" sz="2000" dirty="0" smtClean="0"/>
          </a:p>
          <a:p>
            <a:pPr>
              <a:buFontTx/>
              <a:buChar char="•"/>
            </a:pPr>
            <a:r>
              <a:rPr lang="ru-RU" sz="2000" dirty="0" smtClean="0">
                <a:cs typeface="Times New Roman" pitchFamily="18" charset="0"/>
              </a:rPr>
              <a:t>речной песок;</a:t>
            </a:r>
            <a:endParaRPr lang="ru-RU" sz="2000" dirty="0" smtClean="0"/>
          </a:p>
          <a:p>
            <a:pPr>
              <a:buFontTx/>
              <a:buChar char="•"/>
            </a:pPr>
            <a:r>
              <a:rPr lang="ru-RU" sz="2000" dirty="0" smtClean="0">
                <a:cs typeface="Times New Roman" pitchFamily="18" charset="0"/>
              </a:rPr>
              <a:t> пищевые красители;</a:t>
            </a:r>
            <a:endParaRPr lang="ru-RU" sz="2000" dirty="0" smtClean="0"/>
          </a:p>
          <a:p>
            <a:pPr>
              <a:buFontTx/>
              <a:buChar char="•"/>
            </a:pPr>
            <a:r>
              <a:rPr lang="ru-RU" sz="2000" dirty="0" smtClean="0">
                <a:cs typeface="Times New Roman" pitchFamily="18" charset="0"/>
              </a:rPr>
              <a:t>Чайная и столовая </a:t>
            </a:r>
            <a:r>
              <a:rPr lang="ru-RU" sz="2000" dirty="0" smtClean="0">
                <a:cs typeface="Times New Roman" pitchFamily="18" charset="0"/>
              </a:rPr>
              <a:t>ложки;</a:t>
            </a:r>
            <a:endParaRPr lang="ru-RU" sz="2000" dirty="0" smtClean="0"/>
          </a:p>
          <a:p>
            <a:pPr>
              <a:buFontTx/>
              <a:buChar char="•"/>
            </a:pPr>
            <a:r>
              <a:rPr lang="ru-RU" sz="2000" dirty="0" smtClean="0">
                <a:cs typeface="Times New Roman" pitchFamily="18" charset="0"/>
              </a:rPr>
              <a:t>часы; </a:t>
            </a:r>
            <a:endParaRPr lang="ru-RU" sz="2000" dirty="0" smtClean="0"/>
          </a:p>
          <a:p>
            <a:pPr>
              <a:buFontTx/>
              <a:buChar char="•"/>
            </a:pPr>
            <a:r>
              <a:rPr lang="ru-RU" sz="2000" dirty="0" smtClean="0">
                <a:cs typeface="Times New Roman" pitchFamily="18" charset="0"/>
              </a:rPr>
              <a:t>термометр (спиртовой); </a:t>
            </a:r>
            <a:endParaRPr lang="ru-RU" sz="2000" dirty="0" smtClean="0"/>
          </a:p>
          <a:p>
            <a:pPr>
              <a:buFontTx/>
              <a:buChar char="•"/>
            </a:pPr>
            <a:r>
              <a:rPr lang="ru-RU" sz="2000" dirty="0" smtClean="0">
                <a:cs typeface="Times New Roman" pitchFamily="18" charset="0"/>
              </a:rPr>
              <a:t>блокнот и ручка для записей;</a:t>
            </a:r>
            <a:endParaRPr lang="ru-RU" sz="2000" dirty="0" smtClean="0"/>
          </a:p>
          <a:p>
            <a:pPr>
              <a:buFontTx/>
              <a:buChar char="•"/>
            </a:pPr>
            <a:r>
              <a:rPr lang="ru-RU" sz="2000" dirty="0" smtClean="0">
                <a:cs typeface="Times New Roman" pitchFamily="18" charset="0"/>
              </a:rPr>
              <a:t>фотоаппарат; </a:t>
            </a:r>
          </a:p>
          <a:p>
            <a:pPr>
              <a:buFontTx/>
              <a:buChar char="•"/>
            </a:pPr>
            <a:r>
              <a:rPr lang="ru-RU" sz="2000" dirty="0" smtClean="0">
                <a:cs typeface="Times New Roman" pitchFamily="18" charset="0"/>
              </a:rPr>
              <a:t>формочки для приготовления кубиков льда;</a:t>
            </a:r>
          </a:p>
          <a:p>
            <a:pPr>
              <a:buFontTx/>
              <a:buChar char="•"/>
            </a:pPr>
            <a:r>
              <a:rPr lang="ru-RU" sz="2000" dirty="0" smtClean="0">
                <a:cs typeface="Times New Roman" pitchFamily="18" charset="0"/>
              </a:rPr>
              <a:t>2 стакана</a:t>
            </a:r>
            <a:endParaRPr lang="ru-RU" sz="2000" dirty="0" smtClean="0"/>
          </a:p>
          <a:p>
            <a:pPr>
              <a:buFont typeface="Arial" charset="0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sz="2800" b="1" dirty="0" smtClean="0"/>
              <a:t>Опыт №1 «Влияние различных веществ </a:t>
            </a:r>
            <a:br>
              <a:rPr lang="ru-RU" sz="2800" b="1" dirty="0" smtClean="0"/>
            </a:br>
            <a:r>
              <a:rPr lang="ru-RU" sz="2800" b="1" dirty="0" smtClean="0"/>
              <a:t>на скорость таяния льда»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88632"/>
          </a:xfrm>
        </p:spPr>
        <p:txBody>
          <a:bodyPr/>
          <a:lstStyle/>
          <a:p>
            <a:pPr>
              <a:buNone/>
            </a:pPr>
            <a:r>
              <a:rPr lang="ru-RU" sz="1200" b="1" dirty="0" smtClean="0"/>
              <a:t>Цель исследования: </a:t>
            </a:r>
            <a:r>
              <a:rPr lang="ru-RU" sz="1200" dirty="0" smtClean="0"/>
              <a:t>изучить влияние различных веществ на скорость  таяния льда.</a:t>
            </a:r>
          </a:p>
          <a:p>
            <a:pPr>
              <a:buFont typeface="Arial" charset="0"/>
              <a:buNone/>
            </a:pPr>
            <a:r>
              <a:rPr lang="ru-RU" sz="1200" b="1" i="1" dirty="0" smtClean="0"/>
              <a:t>Подготовительный этап: 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1. Выяснили</a:t>
            </a:r>
            <a:r>
              <a:rPr lang="ru-RU" sz="1200" dirty="0" smtClean="0"/>
              <a:t>, что под скоростью таяния (плавления) льда понимают время, затраченное </a:t>
            </a:r>
            <a:r>
              <a:rPr lang="ru-RU" sz="1200" dirty="0" smtClean="0"/>
              <a:t>на его </a:t>
            </a:r>
            <a:r>
              <a:rPr lang="ru-RU" sz="1200" dirty="0" smtClean="0"/>
              <a:t>переход из твердого состояния в жидкое. </a:t>
            </a:r>
            <a:r>
              <a:rPr lang="ru-RU" sz="1200" dirty="0" smtClean="0"/>
              <a:t> Узнали</a:t>
            </a:r>
            <a:r>
              <a:rPr lang="ru-RU" sz="1200" dirty="0" smtClean="0"/>
              <a:t>, что реагент – это вещество, которое добавляют к другому веществу для определения его свойств и  качеств. </a:t>
            </a:r>
            <a:endParaRPr lang="ru-RU" sz="1200" dirty="0" smtClean="0"/>
          </a:p>
          <a:p>
            <a:pPr>
              <a:buFont typeface="Arial" charset="0"/>
              <a:buNone/>
            </a:pPr>
            <a:r>
              <a:rPr lang="ru-RU" sz="1200" dirty="0" smtClean="0"/>
              <a:t>          2. Взяли </a:t>
            </a:r>
            <a:r>
              <a:rPr lang="ru-RU" sz="1200" dirty="0" smtClean="0"/>
              <a:t>форму для приготовления льда, наполнили ячейки водой и оставили на сутки в морозильной камере холодильника.  </a:t>
            </a:r>
            <a:endParaRPr lang="ru-RU" sz="1200" dirty="0" smtClean="0"/>
          </a:p>
          <a:p>
            <a:pPr>
              <a:buFont typeface="Arial" charset="0"/>
              <a:buNone/>
            </a:pPr>
            <a:r>
              <a:rPr lang="ru-RU" sz="1200" b="1" i="1" dirty="0" smtClean="0"/>
              <a:t>Начальный этап:</a:t>
            </a:r>
            <a:endParaRPr lang="ru-RU" sz="1200" b="1" i="1" dirty="0" smtClean="0"/>
          </a:p>
          <a:p>
            <a:pPr>
              <a:buFont typeface="Arial" charset="0"/>
              <a:buNone/>
            </a:pPr>
            <a:r>
              <a:rPr lang="ru-RU" sz="1200" dirty="0" smtClean="0"/>
              <a:t>          1. Приготовили </a:t>
            </a:r>
            <a:r>
              <a:rPr lang="ru-RU" sz="1200" dirty="0" smtClean="0"/>
              <a:t>подносы, часы, блокнот и ручку, номерки, смесь поваренной соли и речного песка (в соотношении 1:1), отмерили в пронумерованные стаканчики по одной чайной ложке различных </a:t>
            </a:r>
            <a:r>
              <a:rPr lang="ru-RU" sz="1200" dirty="0" smtClean="0"/>
              <a:t>«реагентов».</a:t>
            </a:r>
          </a:p>
          <a:p>
            <a:pPr>
              <a:buFont typeface="Arial" charset="0"/>
              <a:buNone/>
            </a:pPr>
            <a:r>
              <a:rPr lang="ru-RU" sz="1200" dirty="0" smtClean="0"/>
              <a:t>№1    Поваренная соль</a:t>
            </a:r>
          </a:p>
          <a:p>
            <a:pPr>
              <a:buFont typeface="Arial" charset="0"/>
              <a:buNone/>
            </a:pPr>
            <a:r>
              <a:rPr lang="ru-RU" sz="1200" dirty="0" smtClean="0"/>
              <a:t>№2    Смесь речного песка и соли</a:t>
            </a:r>
          </a:p>
          <a:p>
            <a:pPr>
              <a:buFont typeface="Arial" charset="0"/>
              <a:buNone/>
            </a:pPr>
            <a:r>
              <a:rPr lang="ru-RU" sz="1200" dirty="0" smtClean="0"/>
              <a:t>№3    Речной песок</a:t>
            </a:r>
          </a:p>
          <a:p>
            <a:pPr>
              <a:buFont typeface="Arial" charset="0"/>
              <a:buNone/>
            </a:pPr>
            <a:r>
              <a:rPr lang="ru-RU" sz="1200" dirty="0" smtClean="0"/>
              <a:t>№4    Пищевая сода</a:t>
            </a:r>
          </a:p>
          <a:p>
            <a:pPr>
              <a:buFont typeface="Arial" charset="0"/>
              <a:buNone/>
            </a:pPr>
            <a:r>
              <a:rPr lang="ru-RU" sz="1200" dirty="0" smtClean="0"/>
              <a:t>№5    Лимонная кислота</a:t>
            </a:r>
          </a:p>
          <a:p>
            <a:pPr>
              <a:buFont typeface="Arial" charset="0"/>
              <a:buNone/>
            </a:pPr>
            <a:r>
              <a:rPr lang="ru-RU" sz="1200" dirty="0" smtClean="0"/>
              <a:t>№6    Пищевой краситель</a:t>
            </a:r>
          </a:p>
          <a:p>
            <a:pPr>
              <a:buFont typeface="Arial" charset="0"/>
              <a:buNone/>
            </a:pPr>
            <a:r>
              <a:rPr lang="ru-RU" sz="1200" dirty="0" smtClean="0"/>
              <a:t> </a:t>
            </a:r>
            <a:r>
              <a:rPr lang="ru-RU" sz="1200" dirty="0" smtClean="0"/>
              <a:t>          2. Измерили температуру воздуха в кабинете: + 21</a:t>
            </a:r>
            <a:r>
              <a:rPr lang="de-DE" sz="1200" dirty="0" smtClean="0"/>
              <a:t>º</a:t>
            </a:r>
            <a:r>
              <a:rPr lang="ru-RU" sz="1200" dirty="0" smtClean="0"/>
              <a:t> С</a:t>
            </a:r>
          </a:p>
          <a:p>
            <a:pPr>
              <a:buFont typeface="Arial" charset="0"/>
              <a:buNone/>
            </a:pPr>
            <a:r>
              <a:rPr lang="ru-RU" sz="1200" dirty="0" smtClean="0"/>
              <a:t>           3. Познакомились с правилами безопасной работы с используемыми веществами.</a:t>
            </a:r>
          </a:p>
          <a:p>
            <a:pPr>
              <a:buFont typeface="Arial" charset="0"/>
              <a:buNone/>
            </a:pPr>
            <a:r>
              <a:rPr lang="ru-RU" sz="1200" b="1" i="1" dirty="0" smtClean="0"/>
              <a:t>Основной этап:</a:t>
            </a:r>
          </a:p>
          <a:p>
            <a:pPr>
              <a:buFont typeface="Arial" charset="0"/>
              <a:buNone/>
            </a:pPr>
            <a:r>
              <a:rPr lang="ru-RU" sz="1200" dirty="0" smtClean="0"/>
              <a:t>         1. Принесли </a:t>
            </a:r>
            <a:r>
              <a:rPr lang="ru-RU" sz="1200" dirty="0" smtClean="0"/>
              <a:t>и разложили на подносе </a:t>
            </a:r>
            <a:r>
              <a:rPr lang="ru-RU" sz="1200" dirty="0" smtClean="0"/>
              <a:t>7 одинаковых по размеру кубиков льда (6 для реагентов и 1 «контрольный»). </a:t>
            </a:r>
          </a:p>
          <a:p>
            <a:pPr>
              <a:buFont typeface="Arial" charset="0"/>
              <a:buNone/>
            </a:pPr>
            <a:r>
              <a:rPr lang="ru-RU" sz="1200" dirty="0" smtClean="0"/>
              <a:t>         2. Одновременно </a:t>
            </a:r>
            <a:r>
              <a:rPr lang="ru-RU" sz="1200" dirty="0" smtClean="0"/>
              <a:t>высыпали подготовленные реагенты на  лёд и зафиксировали время начала эксперимента</a:t>
            </a:r>
            <a:r>
              <a:rPr lang="ru-RU" sz="1200" dirty="0" smtClean="0"/>
              <a:t>.</a:t>
            </a:r>
          </a:p>
          <a:p>
            <a:pPr>
              <a:buFont typeface="Arial" charset="0"/>
              <a:buNone/>
            </a:pPr>
            <a:r>
              <a:rPr lang="ru-RU" sz="1200" dirty="0" smtClean="0"/>
              <a:t>         3. Наблюдали </a:t>
            </a:r>
            <a:r>
              <a:rPr lang="ru-RU" sz="1200" dirty="0" smtClean="0"/>
              <a:t>за происходящими со льдом изменениями и фиксировали результаты в </a:t>
            </a:r>
            <a:r>
              <a:rPr lang="ru-RU" sz="1200" dirty="0" smtClean="0"/>
              <a:t>блокноте, вели фотосъемку.</a:t>
            </a:r>
          </a:p>
          <a:p>
            <a:pPr>
              <a:buFont typeface="Arial" charset="0"/>
              <a:buNone/>
            </a:pPr>
            <a:r>
              <a:rPr lang="ru-RU" sz="1200" b="1" i="1" dirty="0" smtClean="0"/>
              <a:t>Заключительный этап:</a:t>
            </a:r>
          </a:p>
          <a:p>
            <a:pPr>
              <a:buFont typeface="Arial" charset="0"/>
              <a:buNone/>
            </a:pPr>
            <a:r>
              <a:rPr lang="ru-RU" sz="1200" dirty="0" smtClean="0"/>
              <a:t> </a:t>
            </a:r>
            <a:r>
              <a:rPr lang="ru-RU" sz="1200" dirty="0" smtClean="0"/>
              <a:t>        1. Занесли полученные результаты в таблицу.</a:t>
            </a:r>
          </a:p>
          <a:p>
            <a:pPr>
              <a:buFont typeface="Arial" charset="0"/>
              <a:buNone/>
            </a:pPr>
            <a:r>
              <a:rPr lang="ru-RU" sz="1200" dirty="0" smtClean="0"/>
              <a:t> </a:t>
            </a:r>
            <a:r>
              <a:rPr lang="ru-RU" sz="1200" dirty="0" smtClean="0"/>
              <a:t>        2. Проанализировали полученные данные.</a:t>
            </a:r>
          </a:p>
          <a:p>
            <a:pPr>
              <a:buFont typeface="Arial" charset="0"/>
              <a:buNone/>
            </a:pPr>
            <a:r>
              <a:rPr lang="ru-RU" sz="1200" dirty="0" smtClean="0"/>
              <a:t> </a:t>
            </a:r>
            <a:r>
              <a:rPr lang="ru-RU" sz="1200" dirty="0" smtClean="0"/>
              <a:t>        3. По результатам эксперимента сделали вывод о том, как различные вещества влияют на скорость таяния льда.</a:t>
            </a:r>
          </a:p>
          <a:p>
            <a:pPr>
              <a:buFont typeface="Arial" charset="0"/>
              <a:buNone/>
            </a:pPr>
            <a:r>
              <a:rPr lang="ru-RU" sz="1200" dirty="0" smtClean="0"/>
              <a:t> </a:t>
            </a:r>
            <a:r>
              <a:rPr lang="ru-RU" sz="1200" dirty="0" smtClean="0"/>
              <a:t>        4. Подумали, как люди могут использовать полученные сведения.</a:t>
            </a:r>
            <a:endParaRPr lang="ru-RU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30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3960440" cy="2636912"/>
          </a:xfrm>
        </p:spPr>
      </p:pic>
      <p:pic>
        <p:nvPicPr>
          <p:cNvPr id="5" name="Рисунок 4" descr="DSC030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772816"/>
            <a:ext cx="2880320" cy="1916975"/>
          </a:xfrm>
          <a:prstGeom prst="rect">
            <a:avLst/>
          </a:prstGeom>
        </p:spPr>
      </p:pic>
      <p:pic>
        <p:nvPicPr>
          <p:cNvPr id="6" name="Содержимое 3" descr="DSC0302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659632" y="116632"/>
            <a:ext cx="4484368" cy="2985195"/>
          </a:xfrm>
        </p:spPr>
      </p:pic>
      <p:pic>
        <p:nvPicPr>
          <p:cNvPr id="8" name="Содержимое 3" descr="DSC030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499992" y="404664"/>
            <a:ext cx="464400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SC03022.JPG"/>
          <p:cNvPicPr>
            <a:picLocks noChangeAspect="1"/>
          </p:cNvPicPr>
          <p:nvPr/>
        </p:nvPicPr>
        <p:blipFill>
          <a:blip r:embed="rId6" cstate="print"/>
          <a:srcRect l="28608" t="25250" r="9233"/>
          <a:stretch>
            <a:fillRect/>
          </a:stretch>
        </p:blipFill>
        <p:spPr>
          <a:xfrm>
            <a:off x="3203848" y="2420888"/>
            <a:ext cx="2952328" cy="2131711"/>
          </a:xfrm>
          <a:prstGeom prst="rect">
            <a:avLst/>
          </a:prstGeom>
        </p:spPr>
      </p:pic>
      <p:pic>
        <p:nvPicPr>
          <p:cNvPr id="9" name="Рисунок 8" descr="DSC0302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504" y="3861048"/>
            <a:ext cx="4248472" cy="2880320"/>
          </a:xfrm>
          <a:prstGeom prst="rect">
            <a:avLst/>
          </a:prstGeom>
        </p:spPr>
      </p:pic>
      <p:pic>
        <p:nvPicPr>
          <p:cNvPr id="10" name="Рисунок 9" descr="DSC0302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92080" y="3717032"/>
            <a:ext cx="3851920" cy="3043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DSC030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3600400" cy="2396747"/>
          </a:xfrm>
        </p:spPr>
      </p:pic>
      <p:pic>
        <p:nvPicPr>
          <p:cNvPr id="8" name="Рисунок 7" descr="DSC03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916832"/>
            <a:ext cx="3168352" cy="2109137"/>
          </a:xfrm>
          <a:prstGeom prst="rect">
            <a:avLst/>
          </a:prstGeom>
        </p:spPr>
      </p:pic>
      <p:pic>
        <p:nvPicPr>
          <p:cNvPr id="7" name="Рисунок 6" descr="DSC030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16632"/>
            <a:ext cx="3785971" cy="2520280"/>
          </a:xfrm>
          <a:prstGeom prst="rect">
            <a:avLst/>
          </a:prstGeom>
        </p:spPr>
      </p:pic>
      <p:pic>
        <p:nvPicPr>
          <p:cNvPr id="10" name="Рисунок 9" descr="DSC030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3573016"/>
            <a:ext cx="2736304" cy="1821527"/>
          </a:xfrm>
          <a:prstGeom prst="rect">
            <a:avLst/>
          </a:prstGeom>
        </p:spPr>
      </p:pic>
      <p:pic>
        <p:nvPicPr>
          <p:cNvPr id="11" name="Рисунок 10" descr="DSC03075.JPG"/>
          <p:cNvPicPr>
            <a:picLocks noChangeAspect="1"/>
          </p:cNvPicPr>
          <p:nvPr/>
        </p:nvPicPr>
        <p:blipFill>
          <a:blip r:embed="rId6" cstate="print"/>
          <a:srcRect l="2532"/>
          <a:stretch>
            <a:fillRect/>
          </a:stretch>
        </p:blipFill>
        <p:spPr>
          <a:xfrm>
            <a:off x="3347864" y="4581128"/>
            <a:ext cx="2771800" cy="1893092"/>
          </a:xfrm>
          <a:prstGeom prst="rect">
            <a:avLst/>
          </a:prstGeom>
        </p:spPr>
      </p:pic>
      <p:pic>
        <p:nvPicPr>
          <p:cNvPr id="13" name="Рисунок 12" descr="DSC03077.JPG"/>
          <p:cNvPicPr>
            <a:picLocks noChangeAspect="1"/>
          </p:cNvPicPr>
          <p:nvPr/>
        </p:nvPicPr>
        <p:blipFill>
          <a:blip r:embed="rId7" cstate="print"/>
          <a:srcRect l="2774"/>
          <a:stretch>
            <a:fillRect/>
          </a:stretch>
        </p:blipFill>
        <p:spPr>
          <a:xfrm>
            <a:off x="5508104" y="3645024"/>
            <a:ext cx="2524086" cy="1728192"/>
          </a:xfrm>
          <a:prstGeom prst="rect">
            <a:avLst/>
          </a:prstGeom>
        </p:spPr>
      </p:pic>
      <p:pic>
        <p:nvPicPr>
          <p:cNvPr id="12" name="Рисунок 11" descr="DSC03078.JPG"/>
          <p:cNvPicPr>
            <a:picLocks noChangeAspect="1"/>
          </p:cNvPicPr>
          <p:nvPr/>
        </p:nvPicPr>
        <p:blipFill>
          <a:blip r:embed="rId8" cstate="print"/>
          <a:srcRect l="8221"/>
          <a:stretch>
            <a:fillRect/>
          </a:stretch>
        </p:blipFill>
        <p:spPr>
          <a:xfrm>
            <a:off x="6732240" y="4964608"/>
            <a:ext cx="2411760" cy="1749287"/>
          </a:xfrm>
          <a:prstGeom prst="rect">
            <a:avLst/>
          </a:prstGeom>
        </p:spPr>
      </p:pic>
      <p:pic>
        <p:nvPicPr>
          <p:cNvPr id="14" name="Рисунок 13" descr="DSC0306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504" y="4941168"/>
            <a:ext cx="2627784" cy="1749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992</Words>
  <Application>Microsoft Office PowerPoint</Application>
  <PresentationFormat>Экран (4:3)</PresentationFormat>
  <Paragraphs>163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Исследовательский проект « Влияние пищевых продуктов на скорость таяния льда»</vt:lpstr>
      <vt:lpstr>Актуальность исследования</vt:lpstr>
      <vt:lpstr>Цель и задачи исследования</vt:lpstr>
      <vt:lpstr>Гипотезы исследования</vt:lpstr>
      <vt:lpstr>Слайд 5</vt:lpstr>
      <vt:lpstr>Материалы и оборудование</vt:lpstr>
      <vt:lpstr>Опыт №1 «Влияние различных веществ  на скорость таяния льда»</vt:lpstr>
      <vt:lpstr>Слайд 8</vt:lpstr>
      <vt:lpstr>Слайд 9</vt:lpstr>
      <vt:lpstr>Таблица 1. Влияние различных веществ на скорость таяния льда</vt:lpstr>
      <vt:lpstr>Опыт №2 «Зависимость скорости плавления льда от количества реагента»</vt:lpstr>
      <vt:lpstr>Слайд 12</vt:lpstr>
      <vt:lpstr>Слайд 13</vt:lpstr>
      <vt:lpstr>Таблица 2. Зависимость скорости плавления льда от количества реагента</vt:lpstr>
      <vt:lpstr>Опыт №3 «Изменение температуры снега под    действием поваренной соли»</vt:lpstr>
      <vt:lpstr>Слайд 16</vt:lpstr>
      <vt:lpstr>Слайд 17</vt:lpstr>
      <vt:lpstr>Выводы </vt:lpstr>
      <vt:lpstr>Источники: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Школа</cp:lastModifiedBy>
  <cp:revision>71</cp:revision>
  <dcterms:created xsi:type="dcterms:W3CDTF">2015-07-26T16:37:03Z</dcterms:created>
  <dcterms:modified xsi:type="dcterms:W3CDTF">2020-02-24T19:58:07Z</dcterms:modified>
</cp:coreProperties>
</file>