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8" r:id="rId5"/>
    <p:sldId id="268" r:id="rId6"/>
    <p:sldId id="257" r:id="rId7"/>
    <p:sldId id="270" r:id="rId8"/>
    <p:sldId id="276" r:id="rId9"/>
    <p:sldId id="277" r:id="rId10"/>
    <p:sldId id="264" r:id="rId11"/>
    <p:sldId id="260" r:id="rId12"/>
    <p:sldId id="261" r:id="rId13"/>
    <p:sldId id="262" r:id="rId14"/>
    <p:sldId id="275" r:id="rId15"/>
    <p:sldId id="263" r:id="rId16"/>
    <p:sldId id="265" r:id="rId17"/>
    <p:sldId id="274" r:id="rId18"/>
    <p:sldId id="273" r:id="rId19"/>
    <p:sldId id="272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Исследовательский этап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«Влияние пищевых продуктов</a:t>
            </a:r>
            <a:br>
              <a:rPr lang="ru-RU" sz="4400" dirty="0" smtClean="0"/>
            </a:br>
            <a:r>
              <a:rPr lang="ru-RU" sz="4400" dirty="0" smtClean="0"/>
              <a:t> на скорость таяния льда»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7200928" cy="2286016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smtClean="0"/>
              <a:t>Команды      </a:t>
            </a:r>
            <a:r>
              <a:rPr lang="ru-RU" sz="2200" b="1" dirty="0" smtClean="0"/>
              <a:t>Пингвинята</a:t>
            </a:r>
          </a:p>
          <a:p>
            <a:r>
              <a:rPr lang="ru-RU" sz="2200" dirty="0" smtClean="0"/>
              <a:t>МОУ Октябрьской СОШ Некоузского МР</a:t>
            </a:r>
          </a:p>
          <a:p>
            <a:pPr lvl="0"/>
            <a:r>
              <a:rPr lang="ru-RU" sz="2200" dirty="0" smtClean="0"/>
              <a:t> Возрастная номинация  </a:t>
            </a:r>
          </a:p>
          <a:p>
            <a:pPr lvl="0"/>
            <a:r>
              <a:rPr lang="ru-RU" sz="2200" dirty="0" smtClean="0"/>
              <a:t>  учащиеся 1-4-х классов </a:t>
            </a:r>
          </a:p>
          <a:p>
            <a:r>
              <a:rPr lang="ru-RU" sz="2200" dirty="0" smtClean="0"/>
              <a:t>Руководитель     Меркушева Е.А</a:t>
            </a:r>
          </a:p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ctr"/>
            <a:r>
              <a:rPr lang="ru-RU" sz="2200" dirty="0" smtClean="0"/>
              <a:t>2020 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люди используют знания о таянии льда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372476" cy="526893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500" dirty="0" smtClean="0"/>
              <a:t>Люди  давно используют различные способы, чтобы растопить лед.  Их можно использовать в быту в качестве размораживателей.</a:t>
            </a:r>
          </a:p>
          <a:p>
            <a:pPr>
              <a:buNone/>
            </a:pPr>
            <a:r>
              <a:rPr lang="ru-RU" sz="5500" dirty="0" smtClean="0"/>
              <a:t>              Чаще всего люди используют  </a:t>
            </a:r>
            <a:r>
              <a:rPr lang="ru-RU" sz="5500" u="sng" dirty="0" smtClean="0"/>
              <a:t>реагенты в гололед</a:t>
            </a:r>
          </a:p>
          <a:p>
            <a:r>
              <a:rPr lang="ru-RU" sz="5500" b="1" dirty="0" smtClean="0"/>
              <a:t>Соль  – </a:t>
            </a:r>
            <a:r>
              <a:rPr lang="ru-RU" sz="5500" dirty="0" smtClean="0"/>
              <a:t>наиболее распространенный реагент.  Но вместе с водой соль уходит в почву, нанося вред окружающей среде. При использовании коммунальными службами соль наносит вред обуви и вызывает коррозии на автомобилях.  </a:t>
            </a:r>
          </a:p>
          <a:p>
            <a:r>
              <a:rPr lang="ru-RU" sz="5500" b="1" dirty="0" smtClean="0"/>
              <a:t>Песчано-соляная смесь (</a:t>
            </a:r>
            <a:r>
              <a:rPr lang="ru-RU" sz="5500" b="1" dirty="0" err="1" smtClean="0"/>
              <a:t>пескосоль</a:t>
            </a:r>
            <a:r>
              <a:rPr lang="ru-RU" sz="5500" b="1" dirty="0" smtClean="0"/>
              <a:t>) – </a:t>
            </a:r>
            <a:r>
              <a:rPr lang="ru-RU" sz="5500" dirty="0" smtClean="0"/>
              <a:t>второй по распространенности реагент для борьбы со льдом. Смесь чаще всего состоит из песка и соли в пропорции 30% - соли, 70% - песка. </a:t>
            </a:r>
          </a:p>
          <a:p>
            <a:r>
              <a:rPr lang="ru-RU" sz="5500" b="1" dirty="0" smtClean="0"/>
              <a:t>- Абразивные реагенты</a:t>
            </a:r>
            <a:r>
              <a:rPr lang="ru-RU" sz="5500" dirty="0" smtClean="0"/>
              <a:t> – песок. Он направлен на улучшение сцепления подошвы с поверхностью, но при этом он не помогает избавиться от льда. Главное преимущество данного вида реагентов – экологичность и простота использования.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692696"/>
            <a:ext cx="87154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Лед специально готовят в формочках. С помощью таких льдинок можно охладить любой напиток или блюдо.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Мешочек со льдом прикладывают к месту ушиба для ослабления боли.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как оттаять стекло или открыть дверь своей машины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как разморозить холодильник с труднодоступными воздуховодами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как сделать не замерзающим бетон или затирку для срочного ремонта.</a:t>
            </a:r>
          </a:p>
          <a:p>
            <a:endParaRPr lang="ru-RU" sz="2400" dirty="0" smtClean="0"/>
          </a:p>
          <a:p>
            <a:r>
              <a:rPr lang="ru-RU" sz="2400" dirty="0" smtClean="0"/>
              <a:t> Сталкиваясь с такими  проблемами, человек начинает перебирать возможные варианты их решения.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Опыт 2. Зависимость скорости плавления льда от количества реагента.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В первом опыте мы выяснили, что многие вещества ускоряют процесс плавления льда. А зависит ли это процесс от </a:t>
            </a:r>
            <a:r>
              <a:rPr lang="ru-RU" sz="2200" i="1" dirty="0" smtClean="0"/>
              <a:t>количества</a:t>
            </a:r>
            <a:r>
              <a:rPr lang="ru-RU" sz="2200" dirty="0" smtClean="0"/>
              <a:t> взятого реагента?</a:t>
            </a:r>
          </a:p>
          <a:p>
            <a:pPr>
              <a:buNone/>
            </a:pPr>
            <a:r>
              <a:rPr lang="ru-RU" sz="2200" i="1" u="sng" dirty="0" smtClean="0"/>
              <a:t>Гипотеза исследования</a:t>
            </a:r>
            <a:r>
              <a:rPr lang="ru-RU" sz="2200" i="1" dirty="0" smtClean="0"/>
              <a:t>: чем больше поваренной соли насыпать на лед, тем быстрее он растает.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Для проверки гипотезы проведем </a:t>
            </a:r>
            <a:r>
              <a:rPr lang="ru-RU" sz="2200" u="sng" dirty="0" smtClean="0"/>
              <a:t>эксперимент</a:t>
            </a:r>
            <a:r>
              <a:rPr lang="ru-RU" sz="2200" dirty="0" smtClean="0"/>
              <a:t>: </a:t>
            </a:r>
          </a:p>
          <a:p>
            <a:pPr lvl="0"/>
            <a:r>
              <a:rPr lang="ru-RU" sz="2200" dirty="0" smtClean="0"/>
              <a:t>Возьмем три одинаковые по размеру кубика льда и насыплем одновременно поваренную соль. </a:t>
            </a:r>
          </a:p>
          <a:p>
            <a:pPr lvl="0"/>
            <a:r>
              <a:rPr lang="ru-RU" sz="2200" dirty="0" smtClean="0"/>
              <a:t>На первый кубик высыплем 1 чайную ложку поваренной соли;</a:t>
            </a:r>
          </a:p>
          <a:p>
            <a:r>
              <a:rPr lang="ru-RU" sz="2200" dirty="0" smtClean="0"/>
              <a:t>На второй кубик – 2 чайные ложки соли;</a:t>
            </a:r>
          </a:p>
          <a:p>
            <a:r>
              <a:rPr lang="ru-RU" sz="2200" dirty="0" smtClean="0"/>
              <a:t>На третий – 3 чайные ложки соли. </a:t>
            </a:r>
          </a:p>
          <a:p>
            <a:pPr lvl="0"/>
            <a:r>
              <a:rPr lang="ru-RU" sz="2200" dirty="0" smtClean="0"/>
              <a:t>Заметим и запишем время таяния каждого кубика льда.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922774"/>
              </p:ext>
            </p:extLst>
          </p:nvPr>
        </p:nvGraphicFramePr>
        <p:xfrm>
          <a:off x="457200" y="1935163"/>
          <a:ext cx="8229628" cy="3855720"/>
        </p:xfrm>
        <a:graphic>
          <a:graphicData uri="http://schemas.openxmlformats.org/drawingml/2006/table">
            <a:tbl>
              <a:tblPr/>
              <a:tblGrid>
                <a:gridCol w="2056762"/>
                <a:gridCol w="2057622"/>
                <a:gridCol w="2057622"/>
                <a:gridCol w="2057622"/>
              </a:tblGrid>
              <a:tr h="49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  <a:cs typeface="Times New Roman"/>
                        </a:rPr>
                        <a:t>Количество реагента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j-lt"/>
                          <a:ea typeface="Times New Roman"/>
                          <a:cs typeface="Times New Roman"/>
                        </a:rPr>
                        <a:t>1 ложка</a:t>
                      </a:r>
                      <a:endParaRPr lang="ru-RU" sz="20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j-lt"/>
                          <a:ea typeface="Times New Roman"/>
                          <a:cs typeface="Times New Roman"/>
                        </a:rPr>
                        <a:t>2 ложки</a:t>
                      </a:r>
                      <a:endParaRPr lang="ru-RU" sz="20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  <a:cs typeface="Times New Roman"/>
                        </a:rPr>
                        <a:t>3 ложки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j-lt"/>
                          <a:ea typeface="Times New Roman"/>
                          <a:cs typeface="Times New Roman"/>
                        </a:rPr>
                        <a:t>35мин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j-lt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20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мин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j-lt"/>
                          <a:ea typeface="Times New Roman"/>
                          <a:cs typeface="Times New Roman"/>
                        </a:rPr>
                        <a:t>1ч.</a:t>
                      </a:r>
                      <a:r>
                        <a:rPr lang="ru-RU" sz="20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1</a:t>
                      </a:r>
                      <a:r>
                        <a:rPr lang="ru-RU" sz="2000" dirty="0" smtClean="0">
                          <a:latin typeface="+mj-lt"/>
                          <a:ea typeface="Times New Roman"/>
                          <a:cs typeface="Times New Roman"/>
                        </a:rPr>
                        <a:t>7 мин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+mj-lt"/>
                        </a:rPr>
                        <a:t>Мы предположили, что чем больше поваренной соли насыпать на лед, тем быстрее он растает,</a:t>
                      </a:r>
                      <a:r>
                        <a:rPr lang="ru-RU" sz="2000" i="0" baseline="0" dirty="0" smtClean="0">
                          <a:latin typeface="+mj-lt"/>
                        </a:rPr>
                        <a:t> но оказалось, что быстрее растаял лед там, где меньше соли. </a:t>
                      </a:r>
                      <a:r>
                        <a:rPr lang="ru-RU" sz="2000" i="0" dirty="0" smtClean="0"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    Значит, чем больше соли , тем ниже температура его плавления,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тем медленнее тает лед.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Гипотеза была сформулирована неправильно, она не верна.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713" marR="6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Гипотеза не подтвердилась</a:t>
            </a:r>
            <a:endParaRPr lang="ru-RU" sz="3600" dirty="0"/>
          </a:p>
        </p:txBody>
      </p:sp>
      <p:pic>
        <p:nvPicPr>
          <p:cNvPr id="4" name="Содержимое 3" descr="IMG_20200217_091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524275" cy="2643206"/>
          </a:xfrm>
        </p:spPr>
      </p:pic>
      <p:pic>
        <p:nvPicPr>
          <p:cNvPr id="5" name="Рисунок 4" descr="IMG_20200217_093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928670"/>
            <a:ext cx="3714776" cy="2786082"/>
          </a:xfrm>
          <a:prstGeom prst="rect">
            <a:avLst/>
          </a:prstGeom>
        </p:spPr>
      </p:pic>
      <p:pic>
        <p:nvPicPr>
          <p:cNvPr id="6" name="Рисунок 5" descr="IMG_20200217_095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929066"/>
            <a:ext cx="3571868" cy="2678902"/>
          </a:xfrm>
          <a:prstGeom prst="rect">
            <a:avLst/>
          </a:prstGeom>
        </p:spPr>
      </p:pic>
      <p:pic>
        <p:nvPicPr>
          <p:cNvPr id="7" name="Рисунок 6" descr="IMG_20200217_101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86190"/>
            <a:ext cx="3614377" cy="2786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762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592933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592933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Опыт 3. Изменение температуры снега (льда) под действием поваренной соли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Лед плавится и превращается в воду при нагревании. Но в опыте </a:t>
            </a:r>
            <a:r>
              <a:rPr lang="ru-RU" sz="2800" dirty="0" smtClean="0"/>
              <a:t>2</a:t>
            </a:r>
            <a:r>
              <a:rPr lang="ru-RU" sz="2000" dirty="0" smtClean="0"/>
              <a:t>, когда лед плавился в присутствии поваренной соли, его не нагревали. Почему же лед расплавился?</a:t>
            </a:r>
          </a:p>
          <a:p>
            <a:pPr>
              <a:buNone/>
            </a:pPr>
            <a:r>
              <a:rPr lang="ru-RU" sz="2000" i="1" u="sng" dirty="0" smtClean="0"/>
              <a:t>Гипотеза исследования</a:t>
            </a:r>
            <a:r>
              <a:rPr lang="ru-RU" sz="2000" i="1" dirty="0" smtClean="0"/>
              <a:t>: если снег в смеси с солью плавится, значит, его температура становится выше. </a:t>
            </a:r>
          </a:p>
          <a:p>
            <a:pPr algn="ctr">
              <a:buNone/>
            </a:pPr>
            <a:r>
              <a:rPr lang="ru-RU" sz="2000" u="sng" dirty="0" smtClean="0"/>
              <a:t>Проделаем следующий эксперимент:  </a:t>
            </a:r>
          </a:p>
          <a:p>
            <a:r>
              <a:rPr lang="ru-RU" sz="2000" dirty="0" smtClean="0"/>
              <a:t>Наполним два стакана одинакового объема снегом (примерно по половине стакана)</a:t>
            </a:r>
          </a:p>
          <a:p>
            <a:r>
              <a:rPr lang="ru-RU" sz="2000" dirty="0" smtClean="0"/>
              <a:t>Поместим в снег термометр и измерим температуру чистого снега. </a:t>
            </a:r>
          </a:p>
          <a:p>
            <a:r>
              <a:rPr lang="ru-RU" sz="2000" dirty="0" smtClean="0"/>
              <a:t> Поместим в один из стаканов со снегом </a:t>
            </a:r>
            <a:r>
              <a:rPr lang="ru-RU" sz="3200" dirty="0" smtClean="0"/>
              <a:t>2</a:t>
            </a:r>
            <a:r>
              <a:rPr lang="ru-RU" sz="2000" dirty="0" smtClean="0"/>
              <a:t> столовые ложки кристаллической поваренной соли,  отпустим термометр, будем аккуратно помешивать  и наблюдать за спиртовым столбиком на термометре. 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857272"/>
          </a:xfrm>
        </p:spPr>
        <p:txBody>
          <a:bodyPr/>
          <a:lstStyle/>
          <a:p>
            <a:r>
              <a:rPr lang="ru-RU" dirty="0" smtClean="0"/>
              <a:t>Результаты эксперимента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28670"/>
          <a:ext cx="8929719" cy="5793533"/>
        </p:xfrm>
        <a:graphic>
          <a:graphicData uri="http://schemas.openxmlformats.org/drawingml/2006/table">
            <a:tbl>
              <a:tblPr/>
              <a:tblGrid>
                <a:gridCol w="1928794"/>
                <a:gridCol w="4286280"/>
                <a:gridCol w="2714645"/>
              </a:tblGrid>
              <a:tr h="30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Фото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Показания термометра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Стакан с чистым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снегом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Около  0</a:t>
                      </a:r>
                      <a:r>
                        <a:rPr lang="ru-RU" sz="2000" baseline="30000" dirty="0" smtClean="0"/>
                        <a:t>0</a:t>
                      </a:r>
                      <a:r>
                        <a:rPr lang="ru-RU" sz="2000" dirty="0" smtClean="0"/>
                        <a:t>С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Стакан со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снегом)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 солью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Около -18</a:t>
                      </a:r>
                      <a:r>
                        <a:rPr lang="ru-RU" sz="2000" baseline="30000" dirty="0" smtClean="0"/>
                        <a:t>0</a:t>
                      </a:r>
                      <a:r>
                        <a:rPr lang="ru-RU" sz="2000" dirty="0" smtClean="0"/>
                        <a:t>С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IMG_20200217_112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285860"/>
            <a:ext cx="3429024" cy="2571768"/>
          </a:xfrm>
          <a:prstGeom prst="rect">
            <a:avLst/>
          </a:prstGeom>
        </p:spPr>
      </p:pic>
      <p:pic>
        <p:nvPicPr>
          <p:cNvPr id="8" name="Рисунок 7" descr="IMG_20200217_112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143380"/>
            <a:ext cx="350046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217_11243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2986088" cy="3143250"/>
          </a:xfrm>
        </p:spPr>
      </p:pic>
      <p:pic>
        <p:nvPicPr>
          <p:cNvPr id="5" name="Рисунок 4" descr="IMG_20200217_112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2800021" cy="2857520"/>
          </a:xfrm>
          <a:prstGeom prst="rect">
            <a:avLst/>
          </a:prstGeom>
        </p:spPr>
      </p:pic>
      <p:pic>
        <p:nvPicPr>
          <p:cNvPr id="6" name="Рисунок 5" descr="IMG_20200217_115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714752"/>
            <a:ext cx="2690832" cy="2857520"/>
          </a:xfrm>
          <a:prstGeom prst="rect">
            <a:avLst/>
          </a:prstGeom>
        </p:spPr>
      </p:pic>
      <p:pic>
        <p:nvPicPr>
          <p:cNvPr id="7" name="Рисунок 6" descr="IMG_20200217_112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14290"/>
            <a:ext cx="2630705" cy="31432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86116" y="1643050"/>
            <a:ext cx="2601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Кладем в стакан </a:t>
            </a:r>
          </a:p>
          <a:p>
            <a:r>
              <a:rPr lang="ru-RU" sz="2000" dirty="0" smtClean="0"/>
              <a:t>со снегом</a:t>
            </a:r>
          </a:p>
          <a:p>
            <a:r>
              <a:rPr lang="ru-RU" sz="2000" dirty="0" smtClean="0"/>
              <a:t> соль и размешиваем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4000504"/>
            <a:ext cx="2714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Снег тает, появляется вода, внизу на стакане иней. </a:t>
            </a:r>
          </a:p>
          <a:p>
            <a:endParaRPr lang="ru-RU" sz="2000" dirty="0" smtClean="0"/>
          </a:p>
          <a:p>
            <a:r>
              <a:rPr lang="ru-RU" sz="2000" dirty="0" smtClean="0"/>
              <a:t>Температура резко понижается , а потом постепенно начинает расти.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Температура в первом стакане со снегом была около </a:t>
            </a:r>
            <a:r>
              <a:rPr lang="ru-RU" sz="2800" dirty="0" smtClean="0"/>
              <a:t>0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С. </a:t>
            </a:r>
          </a:p>
          <a:p>
            <a:pPr fontAlgn="base"/>
            <a:r>
              <a:rPr lang="ru-RU" dirty="0" smtClean="0"/>
              <a:t>В другой стакан мы добавили соль и стали размешивать.  Когда появилась вода, температура стала падать, стакан покрылся инеем. Как так? </a:t>
            </a:r>
          </a:p>
          <a:p>
            <a:pPr fontAlgn="base"/>
            <a:r>
              <a:rPr lang="ru-RU" dirty="0" smtClean="0"/>
              <a:t>Учитель </a:t>
            </a:r>
            <a:r>
              <a:rPr lang="ru-RU" dirty="0" smtClean="0"/>
              <a:t>химии</a:t>
            </a:r>
            <a:r>
              <a:rPr lang="ru-RU" dirty="0" smtClean="0"/>
              <a:t> </a:t>
            </a:r>
            <a:r>
              <a:rPr lang="ru-RU" dirty="0" smtClean="0"/>
              <a:t>нам объяснил, что температура плавления чистой воды (в виде льда или снега) 0</a:t>
            </a:r>
            <a:r>
              <a:rPr lang="ru-RU" baseline="30000" dirty="0" smtClean="0"/>
              <a:t>0</a:t>
            </a:r>
            <a:r>
              <a:rPr lang="ru-RU" dirty="0" smtClean="0"/>
              <a:t>С. Если внести в лед поваренную соль, то лед начинает плавиться при более низких - минусовых температурах. Этот процесс требует очень больших затрат энергии. Ведь чтобы из твердого состояния вода перешла в жидкое, должен разрушиться порядок молекул (кристаллическая решетка). А энергия эта берется из окружающей среды, резко охлаждая все вокруг. Поэтому получается, что лед  тает, а температура смеси резко падает. </a:t>
            </a:r>
          </a:p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В нашем опыте  она понизилась до минус  </a:t>
            </a:r>
            <a:r>
              <a:rPr lang="ru-RU" dirty="0" smtClean="0"/>
              <a:t>-18°С</a:t>
            </a:r>
            <a:r>
              <a:rPr lang="ru-RU" dirty="0" smtClean="0"/>
              <a:t>, потом  медленно стала расти. Таким образом , гипотеза , что </a:t>
            </a:r>
            <a:r>
              <a:rPr lang="ru-RU" i="1" dirty="0" smtClean="0"/>
              <a:t>если снег в смеси с солью плавится, значит, его температура становится выше, </a:t>
            </a:r>
            <a:r>
              <a:rPr lang="ru-RU" dirty="0" smtClean="0"/>
              <a:t> не подтвердилась.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Выполняя исследовательский проект, мы сделали для себя много открытий о снеге и льде, добывали знания вместе с родителями из энциклопедий, интернета. </a:t>
            </a:r>
          </a:p>
          <a:p>
            <a:r>
              <a:rPr lang="ru-RU" dirty="0" smtClean="0"/>
              <a:t>Мы проводили опыты, наблюдали, учились анализировать опытные данные и делать выводы. Мы не все поняли, но нам было интересно.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Антарктида: сквозь льды и время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Участвуя в проекте «Антарктида: сквозь льды и время»,  посвященном изучению самого холодного и самого загадочного материка нашей планеты – Антарктиды,  мы узнали, что здесь находится основная часть мировых запасов льда.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Однако, исследования, проводимые учеными разных стран, указывают на то, что льды Антарктиды постепенно тают, их количество уменьшается из года в год. Причины таяния льда могут быть различны: это и потепление климата, и действие различных веществ, загрязняющих нашу планету. 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 Мы проведем свое исследование и выясним, какие вещества могут ускорить процесс таяния льда.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79296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  </a:t>
            </a:r>
          </a:p>
          <a:p>
            <a:r>
              <a:rPr lang="ru-RU" dirty="0" smtClean="0"/>
              <a:t>1 . С.А. Веретенникова, А. А. Клыков. М. « Четыре времени года», Просвещение. 1996 г.</a:t>
            </a:r>
          </a:p>
          <a:p>
            <a:r>
              <a:rPr lang="ru-RU" dirty="0" smtClean="0"/>
              <a:t>2. Большая энциклопедия школьника «Планета Земля». « Издательство </a:t>
            </a:r>
            <a:r>
              <a:rPr lang="ru-RU" dirty="0" err="1" smtClean="0"/>
              <a:t>Росмэн</a:t>
            </a:r>
            <a:r>
              <a:rPr lang="ru-RU" dirty="0" smtClean="0"/>
              <a:t>- Пресс», А. Ю. Бирюкова. 2001 г.</a:t>
            </a:r>
          </a:p>
          <a:p>
            <a:r>
              <a:rPr lang="ru-RU" dirty="0" smtClean="0"/>
              <a:t>3. «Всё обо всём» - М. 6 ЗАО «Планета детства», ООО « Издательство </a:t>
            </a:r>
            <a:r>
              <a:rPr lang="ru-RU" dirty="0" err="1" smtClean="0"/>
              <a:t>Астрель</a:t>
            </a:r>
            <a:r>
              <a:rPr lang="ru-RU" dirty="0" smtClean="0"/>
              <a:t>», АСТ, А. Брагин. 2001 г.</a:t>
            </a:r>
          </a:p>
          <a:p>
            <a:r>
              <a:rPr lang="ru-RU" dirty="0" smtClean="0"/>
              <a:t>4. Детская энциклопедия. «Я познаю мир». - М., ООО «Издательство АСТ». В. А. Маркин. 2001 г.</a:t>
            </a:r>
          </a:p>
          <a:p>
            <a:r>
              <a:rPr lang="ru-RU" dirty="0" smtClean="0"/>
              <a:t>5. «Физика в природе», М., </a:t>
            </a:r>
            <a:r>
              <a:rPr lang="ru-RU" dirty="0" err="1" smtClean="0"/>
              <a:t>Вербум</a:t>
            </a:r>
            <a:r>
              <a:rPr lang="ru-RU" dirty="0" smtClean="0"/>
              <a:t> – М, Л.В. Тарасов. « Снег и лёд» 2002 г.</a:t>
            </a:r>
          </a:p>
          <a:p>
            <a:r>
              <a:rPr lang="ru-RU" dirty="0" smtClean="0"/>
              <a:t>6.Энциклопедия юному эрудиту обо всём от А до Я. Москва, «Махаон». 2008</a:t>
            </a:r>
          </a:p>
          <a:p>
            <a:r>
              <a:rPr lang="ru-RU" dirty="0" smtClean="0"/>
              <a:t> 7. Интернет ресурсы.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                          </a:t>
            </a:r>
          </a:p>
          <a:p>
            <a:pPr lvl="0"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Необходимые материалы и оборудование: 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2400" dirty="0" smtClean="0"/>
              <a:t>формочки для приготовления кубиков льда;</a:t>
            </a:r>
          </a:p>
          <a:p>
            <a:pPr lvl="0"/>
            <a:r>
              <a:rPr lang="ru-RU" sz="2400" dirty="0" smtClean="0"/>
              <a:t>поднос;</a:t>
            </a:r>
          </a:p>
          <a:p>
            <a:pPr lvl="0"/>
            <a:r>
              <a:rPr lang="ru-RU" sz="2400" dirty="0" smtClean="0"/>
              <a:t>поваренная соль; </a:t>
            </a:r>
          </a:p>
          <a:p>
            <a:pPr lvl="0"/>
            <a:r>
              <a:rPr lang="ru-RU" sz="2400" dirty="0" smtClean="0"/>
              <a:t>пищевая сода;</a:t>
            </a:r>
          </a:p>
          <a:p>
            <a:pPr lvl="0"/>
            <a:r>
              <a:rPr lang="ru-RU" sz="2400" dirty="0" smtClean="0"/>
              <a:t>лимонная кислота (кристаллическая);</a:t>
            </a:r>
          </a:p>
          <a:p>
            <a:pPr lvl="0"/>
            <a:r>
              <a:rPr lang="ru-RU" sz="2400" dirty="0" smtClean="0"/>
              <a:t>речной песок;</a:t>
            </a:r>
          </a:p>
          <a:p>
            <a:pPr lvl="0"/>
            <a:r>
              <a:rPr lang="ru-RU" sz="2400" dirty="0" smtClean="0"/>
              <a:t> пищевые красители;</a:t>
            </a:r>
          </a:p>
          <a:p>
            <a:pPr lvl="0"/>
            <a:r>
              <a:rPr lang="ru-RU" sz="2400" dirty="0" smtClean="0"/>
              <a:t>чайные  ложки (можно пластиковые);</a:t>
            </a:r>
          </a:p>
          <a:p>
            <a:pPr lvl="0"/>
            <a:r>
              <a:rPr lang="ru-RU" sz="2400" dirty="0" smtClean="0"/>
              <a:t>часы или таймер на телефоне; </a:t>
            </a:r>
          </a:p>
          <a:p>
            <a:pPr lvl="0"/>
            <a:r>
              <a:rPr lang="ru-RU" sz="2400" dirty="0" smtClean="0"/>
              <a:t>термометр (спиртовой); </a:t>
            </a:r>
          </a:p>
          <a:p>
            <a:pPr lvl="0"/>
            <a:r>
              <a:rPr lang="ru-RU" sz="2400" dirty="0" smtClean="0"/>
              <a:t>блокнот и ручка для записей;</a:t>
            </a:r>
          </a:p>
          <a:p>
            <a:pPr lvl="0"/>
            <a:r>
              <a:rPr lang="ru-RU" sz="2400" dirty="0" smtClean="0"/>
              <a:t>Фотоаппарат </a:t>
            </a:r>
          </a:p>
          <a:p>
            <a:pPr lvl="0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200" b="1" dirty="0" smtClean="0"/>
              <a:t>ВНИМАНИЕ: не забывайте правила безопасной работы</a:t>
            </a:r>
            <a:r>
              <a:rPr lang="ru-RU" sz="2200" dirty="0" smtClean="0"/>
              <a:t>! Используемые в эксперименте вещества нельзя брать руками и пробовать их на вкус! Выполняйте эксперименты только с руководителем и под его наблюдением! 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Опыт 1.  Влияние различных веществ на скорость таяния льда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Под скоростью таяния льда понимают время, затраченное на его плавление (переход из твердого состояния в жидкое). Чем больше скорость таяния, тем меньше время, затраченное на этот процесс. </a:t>
            </a:r>
          </a:p>
          <a:p>
            <a:r>
              <a:rPr lang="ru-RU" sz="2200" dirty="0" smtClean="0"/>
              <a:t>Это процесс, при котором упорядоченная структура разрушается, кристаллы трансформируются сначала в кашицу, затем – в жидкое состояние. </a:t>
            </a:r>
          </a:p>
          <a:p>
            <a:r>
              <a:rPr lang="ru-RU" sz="2200" dirty="0" smtClean="0"/>
              <a:t>При температуре ноль градусов , которую называют </a:t>
            </a:r>
            <a:r>
              <a:rPr lang="ru-RU" sz="2200" b="1" i="1" dirty="0" smtClean="0"/>
              <a:t>температурой плавления</a:t>
            </a:r>
            <a:r>
              <a:rPr lang="ru-RU" sz="2200" dirty="0" smtClean="0"/>
              <a:t>, кристаллическая решётка твёрдого тела начинает разрушаться. Молекулы получают большую свободу. Они могут перескакивать и занимать другие положения. Вещество превращается в жидкость.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07223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Для поведения эксперимента нам нужен лед. Мы заморозили в холодильной камере воду в формочках и получили примерно одинаковые кубики льда. Лед разложили на тарелки. </a:t>
            </a:r>
          </a:p>
          <a:p>
            <a:r>
              <a:rPr lang="ru-RU" sz="2400" dirty="0" smtClean="0"/>
              <a:t>На кубики льда мы  одновременно насыпали по </a:t>
            </a:r>
            <a:r>
              <a:rPr lang="ru-RU" sz="3000" dirty="0" smtClean="0"/>
              <a:t>1</a:t>
            </a:r>
            <a:r>
              <a:rPr lang="ru-RU" sz="2400" dirty="0" smtClean="0"/>
              <a:t> ч.ложке заранее отмеренных разных веществ (реагентов), кроме одного (контрольного) обозначили их номерами. </a:t>
            </a:r>
          </a:p>
          <a:p>
            <a:pPr>
              <a:buNone/>
            </a:pPr>
            <a:r>
              <a:rPr lang="ru-RU" sz="2400" dirty="0" smtClean="0"/>
              <a:t>     № 1 – поваренная соль; </a:t>
            </a:r>
          </a:p>
          <a:p>
            <a:pPr>
              <a:buNone/>
            </a:pPr>
            <a:r>
              <a:rPr lang="ru-RU" sz="2400" dirty="0" smtClean="0"/>
              <a:t>     № 2 – речной песок;  </a:t>
            </a:r>
          </a:p>
          <a:p>
            <a:pPr>
              <a:buNone/>
            </a:pPr>
            <a:r>
              <a:rPr lang="ru-RU" sz="2400" dirty="0" smtClean="0"/>
              <a:t>     № 3 – смесь речного песка и соли; </a:t>
            </a:r>
          </a:p>
          <a:p>
            <a:pPr>
              <a:buNone/>
            </a:pPr>
            <a:r>
              <a:rPr lang="ru-RU" sz="2400" dirty="0" smtClean="0"/>
              <a:t>     № 4 – пищевая сода; </a:t>
            </a:r>
          </a:p>
          <a:p>
            <a:pPr>
              <a:buNone/>
            </a:pPr>
            <a:r>
              <a:rPr lang="ru-RU" sz="2400" dirty="0" smtClean="0"/>
              <a:t>     № 5- лимонная кислота;</a:t>
            </a:r>
          </a:p>
          <a:p>
            <a:pPr>
              <a:buNone/>
            </a:pPr>
            <a:r>
              <a:rPr lang="ru-RU" sz="2400" dirty="0" smtClean="0"/>
              <a:t>     № 6 -  пищевой краситель;</a:t>
            </a:r>
          </a:p>
          <a:p>
            <a:pPr>
              <a:buNone/>
            </a:pPr>
            <a:r>
              <a:rPr lang="ru-RU" sz="2400" dirty="0" smtClean="0"/>
              <a:t>     № 7 – кубик льда без реагента </a:t>
            </a:r>
          </a:p>
          <a:p>
            <a:r>
              <a:rPr lang="ru-RU" sz="2400" dirty="0" smtClean="0"/>
              <a:t>Заметили на часах (или на таймере) время, в течение которого будут плавиться кубики льда под действием различных реагентов.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8162" cy="1000124"/>
          </a:xfrm>
        </p:spPr>
        <p:txBody>
          <a:bodyPr/>
          <a:lstStyle/>
          <a:p>
            <a:r>
              <a:rPr lang="ru-RU" dirty="0" smtClean="0"/>
              <a:t>Результаты эксперимента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17984"/>
              </p:ext>
            </p:extLst>
          </p:nvPr>
        </p:nvGraphicFramePr>
        <p:xfrm>
          <a:off x="357158" y="1285860"/>
          <a:ext cx="8572559" cy="5418637"/>
        </p:xfrm>
        <a:graphic>
          <a:graphicData uri="http://schemas.openxmlformats.org/drawingml/2006/table">
            <a:tbl>
              <a:tblPr/>
              <a:tblGrid>
                <a:gridCol w="1192853"/>
                <a:gridCol w="982554"/>
                <a:gridCol w="869646"/>
                <a:gridCol w="956697"/>
                <a:gridCol w="1005825"/>
                <a:gridCol w="1079946"/>
                <a:gridCol w="1064433"/>
                <a:gridCol w="1420605"/>
              </a:tblGrid>
              <a:tr h="1086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Реагент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Поваренная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соль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Речной песок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Смесь речного песка и соли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Пищевая сода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Лимон-ная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кислота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Пищевой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краси-тель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Контроль-ный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кубик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35 мин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1ч 27 мин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47 мин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1ч 13 мин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1ч 15мин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ч 30 мин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5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ru-RU" sz="2000" dirty="0" smtClean="0"/>
                        <a:t>      Для данного эксперимента важно, чтобы все кубики льда имели одинаковый размер,</a:t>
                      </a:r>
                      <a:r>
                        <a:rPr lang="ru-RU" sz="2000" baseline="0" dirty="0" smtClean="0"/>
                        <a:t> чтобы точнее определить, как реагенты влияют на скорость таяния льда. 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Кусок льда, посыпанный солью, начал таять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раньше всех.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 замерзания воды О градусов Цельсия,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 замерзания солевого раствора ниже нее на несколько градусов. Поэтому когда мы посыпаем лед солью, на подтаявшей поверхности льдинки мы получаем солевой раствор, лед, посыпанный солью, начинает плавиться. 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Быстро растаял лед со смесью соли и песка.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третьем месте была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сода. 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928670"/>
            <a:ext cx="878684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2200" dirty="0" smtClean="0"/>
              <a:t>Затем почти одновременно растаял лед  с лимонной кислотой и лед с пищевым красителем. </a:t>
            </a:r>
          </a:p>
          <a:p>
            <a:r>
              <a:rPr lang="ru-RU" sz="2200" dirty="0"/>
              <a:t> </a:t>
            </a:r>
            <a:r>
              <a:rPr lang="ru-RU" sz="2200" dirty="0" smtClean="0"/>
              <a:t>         Лед  с песком таял дольше всех и растаял почти одновременно с контрольным кубиком льда. От песка лед не тает. Крупинки песка забиваются в трещинки льда, и он теряет свою скользкость. </a:t>
            </a:r>
          </a:p>
          <a:p>
            <a:r>
              <a:rPr lang="ru-RU" sz="2200" dirty="0"/>
              <a:t> </a:t>
            </a:r>
            <a:r>
              <a:rPr lang="ru-RU" sz="2200" dirty="0" smtClean="0"/>
              <a:t>        Снег</a:t>
            </a:r>
            <a:r>
              <a:rPr lang="ru-RU" sz="2200" dirty="0"/>
              <a:t>, в который мы не добавили никакого реагента, растаял последним.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        Таким образом, добавление в лед любых веществ приводит к ускорению таяния льда. Лучше всего на эту роль подходит поваренная соль.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Фотоотчет опыта 1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1920084"/>
            <a:ext cx="4281518" cy="4437873"/>
          </a:xfrm>
        </p:spPr>
        <p:txBody>
          <a:bodyPr>
            <a:normAutofit/>
          </a:bodyPr>
          <a:lstStyle/>
          <a:p>
            <a:r>
              <a:rPr lang="ru-RU" dirty="0" err="1" smtClean="0"/>
              <a:t>Ррр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200" dirty="0" smtClean="0"/>
              <a:t>Все готово к эксперименту. Опыт начался</a:t>
            </a:r>
            <a:endParaRPr lang="ru-RU" sz="2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10080" cy="443787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IMG_20200217_085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33" y="1928802"/>
            <a:ext cx="4095779" cy="3071834"/>
          </a:xfrm>
          <a:prstGeom prst="rect">
            <a:avLst/>
          </a:prstGeom>
        </p:spPr>
      </p:pic>
      <p:pic>
        <p:nvPicPr>
          <p:cNvPr id="4" name="Рисунок 3" descr="IMG_20200217_093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928802"/>
            <a:ext cx="4095779" cy="3071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4876" y="5286388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Вот уже растаял лед с солью и почти растаял лед со смесью соли и песка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217_095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9263" y="357167"/>
            <a:ext cx="4100454" cy="3071834"/>
          </a:xfrm>
          <a:prstGeom prst="rect">
            <a:avLst/>
          </a:prstGeom>
        </p:spPr>
      </p:pic>
      <p:pic>
        <p:nvPicPr>
          <p:cNvPr id="5" name="Рисунок 4" descr="IMG_20200217_094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191028" cy="3143272"/>
          </a:xfrm>
          <a:prstGeom prst="rect">
            <a:avLst/>
          </a:prstGeom>
        </p:spPr>
      </p:pic>
      <p:pic>
        <p:nvPicPr>
          <p:cNvPr id="6" name="Рисунок 5" descr="IMG_20200217_101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256"/>
            <a:ext cx="3143272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00438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Прошел почти час. Тает лед с содой. 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500438"/>
            <a:ext cx="442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Тает лед с лимонной кислотой и пищевым красителем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5857892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Последним </a:t>
            </a:r>
            <a:r>
              <a:rPr lang="ru-RU" sz="2200" smtClean="0"/>
              <a:t>растаял лед  </a:t>
            </a:r>
            <a:r>
              <a:rPr lang="ru-RU" sz="2200" dirty="0" smtClean="0"/>
              <a:t>с </a:t>
            </a:r>
            <a:r>
              <a:rPr lang="ru-RU" sz="2200" smtClean="0"/>
              <a:t>песком  и контрольный </a:t>
            </a:r>
            <a:r>
              <a:rPr lang="ru-RU" sz="2200" dirty="0" smtClean="0"/>
              <a:t>кубик льда</a:t>
            </a:r>
            <a:endParaRPr lang="ru-RU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</TotalTime>
  <Words>1307</Words>
  <Application>Microsoft Office PowerPoint</Application>
  <PresentationFormat>Экран (4:3)</PresentationFormat>
  <Paragraphs>192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Исследовательский этап «Влияние пищевых продуктов  на скорость таяния льда»</vt:lpstr>
      <vt:lpstr>Антарктида: сквозь льды и время</vt:lpstr>
      <vt:lpstr>Презентация PowerPoint</vt:lpstr>
      <vt:lpstr>Опыт 1.  Влияние различных веществ на скорость таяния льда</vt:lpstr>
      <vt:lpstr>Презентация PowerPoint</vt:lpstr>
      <vt:lpstr>Результаты эксперимента</vt:lpstr>
      <vt:lpstr>Презентация PowerPoint</vt:lpstr>
      <vt:lpstr>Фотоотчет опыта 1</vt:lpstr>
      <vt:lpstr>Презентация PowerPoint</vt:lpstr>
      <vt:lpstr>Как люди используют знания о таянии льда</vt:lpstr>
      <vt:lpstr>Презентация PowerPoint</vt:lpstr>
      <vt:lpstr>           Опыт 2. Зависимость скорости плавления льда от количества реагента.  </vt:lpstr>
      <vt:lpstr>Результаты эксперимента</vt:lpstr>
      <vt:lpstr>Гипотеза не подтвердилась</vt:lpstr>
      <vt:lpstr> Опыт 3. Изменение температуры снега (льда) под действием поваренной соли. </vt:lpstr>
      <vt:lpstr>Результаты эксперимента</vt:lpstr>
      <vt:lpstr>Презентация PowerPoint</vt:lpstr>
      <vt:lpstr>Вывод</vt:lpstr>
      <vt:lpstr>Заключение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Uchitel</cp:lastModifiedBy>
  <cp:revision>99</cp:revision>
  <dcterms:created xsi:type="dcterms:W3CDTF">2020-02-16T09:10:00Z</dcterms:created>
  <dcterms:modified xsi:type="dcterms:W3CDTF">2020-02-20T06:55:15Z</dcterms:modified>
</cp:coreProperties>
</file>