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0" r:id="rId6"/>
    <p:sldId id="262" r:id="rId7"/>
    <p:sldId id="261"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082340E-74DD-4A52-A2CF-685E437E1120}" type="datetimeFigureOut">
              <a:rPr lang="ru-RU" smtClean="0"/>
              <a:pPr/>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999EFF-1BE5-42E2-B686-E559542B235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2340E-74DD-4A52-A2CF-685E437E1120}" type="datetimeFigureOut">
              <a:rPr lang="ru-RU" smtClean="0"/>
              <a:pPr/>
              <a:t>25.02.2020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99EFF-1BE5-42E2-B686-E559542B235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2000" b="1" i="1" dirty="0" smtClean="0">
                <a:solidFill>
                  <a:schemeClr val="tx2"/>
                </a:solidFill>
              </a:rPr>
              <a:t/>
            </a:r>
            <a:br>
              <a:rPr lang="ru-RU" sz="2000" b="1" i="1" dirty="0" smtClean="0">
                <a:solidFill>
                  <a:schemeClr val="tx2"/>
                </a:solidFill>
              </a:rPr>
            </a:br>
            <a:r>
              <a:rPr lang="ru-RU" sz="2000" b="1" i="1" dirty="0" smtClean="0">
                <a:solidFill>
                  <a:schemeClr val="tx2"/>
                </a:solidFill>
              </a:rPr>
              <a:t/>
            </a:r>
            <a:br>
              <a:rPr lang="ru-RU" sz="2000" b="1" i="1" dirty="0" smtClean="0">
                <a:solidFill>
                  <a:schemeClr val="tx2"/>
                </a:solidFill>
              </a:rPr>
            </a:br>
            <a:r>
              <a:rPr lang="ru-RU" sz="2000" b="1" i="1" dirty="0" smtClean="0">
                <a:solidFill>
                  <a:schemeClr val="tx2"/>
                </a:solidFill>
              </a:rPr>
              <a:t/>
            </a:r>
            <a:br>
              <a:rPr lang="ru-RU" sz="2000" b="1" i="1" dirty="0" smtClean="0">
                <a:solidFill>
                  <a:schemeClr val="tx2"/>
                </a:solidFill>
              </a:rPr>
            </a:br>
            <a:r>
              <a:rPr lang="ru-RU" sz="2000" b="1" i="1" dirty="0" smtClean="0">
                <a:solidFill>
                  <a:schemeClr val="tx2"/>
                </a:solidFill>
              </a:rPr>
              <a:t/>
            </a:r>
            <a:br>
              <a:rPr lang="ru-RU" sz="2000" b="1" i="1" dirty="0" smtClean="0">
                <a:solidFill>
                  <a:schemeClr val="tx2"/>
                </a:solidFill>
              </a:rPr>
            </a:br>
            <a:r>
              <a:rPr lang="ru-RU" sz="2000" b="1" i="1" dirty="0" smtClean="0">
                <a:solidFill>
                  <a:schemeClr val="tx2"/>
                </a:solidFill>
              </a:rPr>
              <a:t>Открытый муниципальный проект «Антарктида: сквозь льды и время»</a:t>
            </a:r>
            <a:r>
              <a:rPr lang="ru-RU" sz="4000" b="1" i="1" dirty="0" smtClean="0"/>
              <a:t/>
            </a:r>
            <a:br>
              <a:rPr lang="ru-RU" sz="4000" b="1" i="1" dirty="0" smtClean="0"/>
            </a:br>
            <a:r>
              <a:rPr lang="ru-RU" sz="4000" b="1" i="1" dirty="0" smtClean="0"/>
              <a:t>Исследовательский этап</a:t>
            </a:r>
            <a:r>
              <a:rPr lang="ru-RU" dirty="0"/>
              <a:t/>
            </a:r>
            <a:br>
              <a:rPr lang="ru-RU" dirty="0"/>
            </a:br>
            <a:r>
              <a:rPr lang="ru-RU" sz="4000" b="1" dirty="0" smtClean="0">
                <a:solidFill>
                  <a:schemeClr val="tx2"/>
                </a:solidFill>
              </a:rPr>
              <a:t>Влияние </a:t>
            </a:r>
            <a:r>
              <a:rPr lang="ru-RU" sz="4000" b="1" dirty="0">
                <a:solidFill>
                  <a:schemeClr val="tx2"/>
                </a:solidFill>
              </a:rPr>
              <a:t>пищевых продуктов на скорость таяния </a:t>
            </a:r>
            <a:r>
              <a:rPr lang="ru-RU" sz="4000" b="1" dirty="0" smtClean="0">
                <a:solidFill>
                  <a:schemeClr val="tx2"/>
                </a:solidFill>
              </a:rPr>
              <a:t>льда</a:t>
            </a: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100" b="1" i="1" dirty="0" smtClean="0"/>
              <a:t>Возрастная категория </a:t>
            </a:r>
            <a:r>
              <a:rPr lang="ru-RU" sz="3100" b="1" i="1" dirty="0"/>
              <a:t>обучающиеся 5-7-х </a:t>
            </a:r>
            <a:r>
              <a:rPr lang="ru-RU" sz="3100" b="1" i="1" dirty="0" smtClean="0"/>
              <a:t>классов</a:t>
            </a:r>
            <a:r>
              <a:rPr lang="ru-RU" b="1" dirty="0" smtClean="0"/>
              <a:t/>
            </a:r>
            <a:br>
              <a:rPr lang="ru-RU" b="1" dirty="0" smtClean="0"/>
            </a:br>
            <a:r>
              <a:rPr lang="ru-RU" sz="4000" b="1" dirty="0" smtClean="0">
                <a:solidFill>
                  <a:schemeClr val="tx2"/>
                </a:solidFill>
              </a:rPr>
              <a:t>Команда «Пингвины</a:t>
            </a:r>
            <a:r>
              <a:rPr lang="ru-RU" sz="4000" b="1" dirty="0" smtClean="0">
                <a:solidFill>
                  <a:schemeClr val="tx2"/>
                </a:solidFill>
              </a:rPr>
              <a:t>»</a:t>
            </a:r>
            <a:br>
              <a:rPr lang="ru-RU" sz="4000" b="1" dirty="0" smtClean="0">
                <a:solidFill>
                  <a:schemeClr val="tx2"/>
                </a:solidFill>
              </a:rPr>
            </a:br>
            <a:r>
              <a:rPr lang="ru-RU" sz="2000" b="1" dirty="0" smtClean="0">
                <a:solidFill>
                  <a:schemeClr val="tx2"/>
                </a:solidFill>
              </a:rPr>
              <a:t>Руководитель: Соловьёва Елена Геннадьевна, учитель географии</a:t>
            </a:r>
            <a:r>
              <a:rPr lang="ru-RU" b="1" dirty="0" smtClean="0"/>
              <a:t/>
            </a:r>
            <a:br>
              <a:rPr lang="ru-RU" b="1" dirty="0" smtClean="0"/>
            </a:br>
            <a:r>
              <a:rPr lang="ru-RU" sz="3100" b="1" i="1" dirty="0" smtClean="0"/>
              <a:t>МОУ </a:t>
            </a:r>
            <a:r>
              <a:rPr lang="ru-RU" sz="3100" b="1" i="1" dirty="0" err="1" smtClean="0"/>
              <a:t>Покрово-Ситская</a:t>
            </a:r>
            <a:r>
              <a:rPr lang="ru-RU" sz="3100" b="1" i="1" dirty="0" smtClean="0"/>
              <a:t> СОШ</a:t>
            </a:r>
            <a:endParaRPr lang="ru-RU" sz="3100" i="1" dirty="0"/>
          </a:p>
        </p:txBody>
      </p:sp>
      <p:sp>
        <p:nvSpPr>
          <p:cNvPr id="3" name="Подзаголовок 2"/>
          <p:cNvSpPr>
            <a:spLocks noGrp="1"/>
          </p:cNvSpPr>
          <p:nvPr>
            <p:ph type="subTitle" idx="1"/>
          </p:nvPr>
        </p:nvSpPr>
        <p:spPr/>
        <p:txBody>
          <a:bodyPr/>
          <a:lstStyle/>
          <a:p>
            <a:endParaRPr lang="ru-RU" dirty="0"/>
          </a:p>
        </p:txBody>
      </p:sp>
      <p:pic>
        <p:nvPicPr>
          <p:cNvPr id="1026" name="Picture 2" descr="C:\Users\дом\Documents\Без названия.jpg"/>
          <p:cNvPicPr>
            <a:picLocks noChangeAspect="1" noChangeArrowheads="1"/>
          </p:cNvPicPr>
          <p:nvPr/>
        </p:nvPicPr>
        <p:blipFill>
          <a:blip r:embed="rId2" cstate="print"/>
          <a:srcRect/>
          <a:stretch>
            <a:fillRect/>
          </a:stretch>
        </p:blipFill>
        <p:spPr bwMode="auto">
          <a:xfrm>
            <a:off x="2339752" y="2060848"/>
            <a:ext cx="4608512" cy="24083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ОПЫТ</a:t>
            </a:r>
            <a:r>
              <a:rPr lang="ru-RU" sz="2200" dirty="0" smtClean="0"/>
              <a:t>1 . </a:t>
            </a:r>
            <a:r>
              <a:rPr lang="ru-RU" sz="2200" b="1" dirty="0" smtClean="0"/>
              <a:t>Влияние </a:t>
            </a:r>
            <a:r>
              <a:rPr lang="ru-RU" sz="2200" b="1" dirty="0"/>
              <a:t>различных веществ на скорость таяния льда</a:t>
            </a:r>
            <a:r>
              <a:rPr lang="ru-RU" dirty="0" smtClean="0"/>
              <a:t/>
            </a:r>
            <a:br>
              <a:rPr lang="ru-RU" dirty="0" smtClean="0"/>
            </a:br>
            <a:endParaRPr lang="ru-RU" dirty="0"/>
          </a:p>
        </p:txBody>
      </p:sp>
      <p:sp>
        <p:nvSpPr>
          <p:cNvPr id="3" name="Содержимое 2"/>
          <p:cNvSpPr>
            <a:spLocks noGrp="1"/>
          </p:cNvSpPr>
          <p:nvPr>
            <p:ph idx="1"/>
          </p:nvPr>
        </p:nvSpPr>
        <p:spPr>
          <a:xfrm>
            <a:off x="457200" y="836712"/>
            <a:ext cx="8229600" cy="5289451"/>
          </a:xfrm>
        </p:spPr>
        <p:txBody>
          <a:bodyPr>
            <a:normAutofit/>
          </a:bodyPr>
          <a:lstStyle/>
          <a:p>
            <a:pPr>
              <a:buNone/>
            </a:pPr>
            <a:endParaRPr lang="ru-RU" dirty="0"/>
          </a:p>
          <a:p>
            <a:pPr>
              <a:buNone/>
            </a:pPr>
            <a:r>
              <a:rPr lang="ru-RU" dirty="0"/>
              <a:t> </a:t>
            </a:r>
          </a:p>
          <a:p>
            <a:endParaRPr lang="ru-RU" dirty="0"/>
          </a:p>
        </p:txBody>
      </p:sp>
      <p:graphicFrame>
        <p:nvGraphicFramePr>
          <p:cNvPr id="4" name="Таблица 3"/>
          <p:cNvGraphicFramePr>
            <a:graphicFrameLocks noGrp="1"/>
          </p:cNvGraphicFramePr>
          <p:nvPr/>
        </p:nvGraphicFramePr>
        <p:xfrm>
          <a:off x="0" y="692697"/>
          <a:ext cx="8964488" cy="6165303"/>
        </p:xfrm>
        <a:graphic>
          <a:graphicData uri="http://schemas.openxmlformats.org/drawingml/2006/table">
            <a:tbl>
              <a:tblPr firstRow="1" bandRow="1">
                <a:tableStyleId>{5C22544A-7EE6-4342-B048-85BDC9FD1C3A}</a:tableStyleId>
              </a:tblPr>
              <a:tblGrid>
                <a:gridCol w="1120561"/>
                <a:gridCol w="1120561"/>
                <a:gridCol w="1120561"/>
                <a:gridCol w="1120561"/>
                <a:gridCol w="953852"/>
                <a:gridCol w="1080120"/>
                <a:gridCol w="1327711"/>
                <a:gridCol w="1120561"/>
              </a:tblGrid>
              <a:tr h="1757007">
                <a:tc>
                  <a:txBody>
                    <a:bodyPr/>
                    <a:lstStyle/>
                    <a:p>
                      <a:r>
                        <a:rPr lang="ru-RU" dirty="0" smtClean="0"/>
                        <a:t>Реагент</a:t>
                      </a:r>
                      <a:endParaRPr lang="ru-RU" dirty="0"/>
                    </a:p>
                  </a:txBody>
                  <a:tcPr/>
                </a:tc>
                <a:tc>
                  <a:txBody>
                    <a:bodyPr/>
                    <a:lstStyle/>
                    <a:p>
                      <a:r>
                        <a:rPr lang="ru-RU" dirty="0" smtClean="0"/>
                        <a:t>Речной песок</a:t>
                      </a:r>
                      <a:endParaRPr lang="ru-RU" dirty="0"/>
                    </a:p>
                  </a:txBody>
                  <a:tcPr/>
                </a:tc>
                <a:tc>
                  <a:txBody>
                    <a:bodyPr/>
                    <a:lstStyle/>
                    <a:p>
                      <a:r>
                        <a:rPr lang="ru-RU" dirty="0" smtClean="0"/>
                        <a:t>Поваренная соль</a:t>
                      </a:r>
                      <a:endParaRPr lang="ru-RU" dirty="0"/>
                    </a:p>
                  </a:txBody>
                  <a:tcPr/>
                </a:tc>
                <a:tc>
                  <a:txBody>
                    <a:bodyPr/>
                    <a:lstStyle/>
                    <a:p>
                      <a:r>
                        <a:rPr lang="ru-RU" dirty="0" smtClean="0"/>
                        <a:t>Смесь поваренной соли и речного песка</a:t>
                      </a:r>
                      <a:endParaRPr lang="ru-RU" dirty="0"/>
                    </a:p>
                  </a:txBody>
                  <a:tcPr/>
                </a:tc>
                <a:tc>
                  <a:txBody>
                    <a:bodyPr/>
                    <a:lstStyle/>
                    <a:p>
                      <a:r>
                        <a:rPr lang="ru-RU" dirty="0" smtClean="0"/>
                        <a:t>Пищевая сода</a:t>
                      </a:r>
                      <a:endParaRPr lang="ru-RU" dirty="0"/>
                    </a:p>
                  </a:txBody>
                  <a:tcPr/>
                </a:tc>
                <a:tc>
                  <a:txBody>
                    <a:bodyPr/>
                    <a:lstStyle/>
                    <a:p>
                      <a:r>
                        <a:rPr lang="ru-RU" dirty="0" smtClean="0"/>
                        <a:t>Лимонная кислота</a:t>
                      </a:r>
                      <a:endParaRPr lang="ru-RU" dirty="0"/>
                    </a:p>
                  </a:txBody>
                  <a:tcPr/>
                </a:tc>
                <a:tc>
                  <a:txBody>
                    <a:bodyPr/>
                    <a:lstStyle/>
                    <a:p>
                      <a:r>
                        <a:rPr lang="ru-RU" dirty="0" smtClean="0"/>
                        <a:t>Пищевой краситель</a:t>
                      </a:r>
                      <a:endParaRPr lang="ru-RU" dirty="0"/>
                    </a:p>
                  </a:txBody>
                  <a:tcPr/>
                </a:tc>
                <a:tc>
                  <a:txBody>
                    <a:bodyPr/>
                    <a:lstStyle/>
                    <a:p>
                      <a:r>
                        <a:rPr lang="ru-RU" dirty="0" smtClean="0"/>
                        <a:t>Контрольный кубик</a:t>
                      </a:r>
                      <a:endParaRPr lang="ru-RU" dirty="0"/>
                    </a:p>
                  </a:txBody>
                  <a:tcPr/>
                </a:tc>
              </a:tr>
              <a:tr h="1559089">
                <a:tc>
                  <a:txBody>
                    <a:bodyPr/>
                    <a:lstStyle/>
                    <a:p>
                      <a:r>
                        <a:rPr lang="ru-RU" dirty="0" smtClean="0"/>
                        <a:t>Время плавления</a:t>
                      </a:r>
                      <a:endParaRPr lang="ru-RU" dirty="0"/>
                    </a:p>
                  </a:txBody>
                  <a:tcPr/>
                </a:tc>
                <a:tc>
                  <a:txBody>
                    <a:bodyPr/>
                    <a:lstStyle/>
                    <a:p>
                      <a:r>
                        <a:rPr lang="ru-RU" dirty="0" smtClean="0"/>
                        <a:t>1ч.28мин</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1ч.14мин</a:t>
                      </a:r>
                    </a:p>
                    <a:p>
                      <a:endParaRPr lang="ru-RU" dirty="0"/>
                    </a:p>
                  </a:txBody>
                  <a:tcPr/>
                </a:tc>
                <a:tc>
                  <a:txBody>
                    <a:bodyPr/>
                    <a:lstStyle/>
                    <a:p>
                      <a:r>
                        <a:rPr lang="ru-RU" dirty="0" smtClean="0"/>
                        <a:t>1ч.26мин</a:t>
                      </a:r>
                      <a:endParaRPr lang="ru-RU" dirty="0"/>
                    </a:p>
                  </a:txBody>
                  <a:tcPr/>
                </a:tc>
                <a:tc>
                  <a:txBody>
                    <a:bodyPr/>
                    <a:lstStyle/>
                    <a:p>
                      <a:r>
                        <a:rPr lang="ru-RU" dirty="0" smtClean="0"/>
                        <a:t>1ч.47мин</a:t>
                      </a:r>
                      <a:endParaRPr lang="ru-RU" dirty="0"/>
                    </a:p>
                  </a:txBody>
                  <a:tcPr/>
                </a:tc>
                <a:tc>
                  <a:txBody>
                    <a:bodyPr/>
                    <a:lstStyle/>
                    <a:p>
                      <a:r>
                        <a:rPr lang="ru-RU" dirty="0" smtClean="0"/>
                        <a:t>1ч.58мин</a:t>
                      </a:r>
                      <a:endParaRPr lang="ru-RU" dirty="0"/>
                    </a:p>
                  </a:txBody>
                  <a:tcPr/>
                </a:tc>
                <a:tc>
                  <a:txBody>
                    <a:bodyPr/>
                    <a:lstStyle/>
                    <a:p>
                      <a:r>
                        <a:rPr lang="ru-RU" dirty="0" smtClean="0"/>
                        <a:t>2ч.00мин</a:t>
                      </a:r>
                      <a:endParaRPr lang="ru-RU" dirty="0"/>
                    </a:p>
                  </a:txBody>
                  <a:tcPr/>
                </a:tc>
                <a:tc>
                  <a:txBody>
                    <a:bodyPr/>
                    <a:lstStyle/>
                    <a:p>
                      <a:r>
                        <a:rPr lang="ru-RU" dirty="0" smtClean="0"/>
                        <a:t>1ч.56мин</a:t>
                      </a:r>
                      <a:endParaRPr lang="ru-RU" dirty="0"/>
                    </a:p>
                  </a:txBody>
                  <a:tcPr/>
                </a:tc>
              </a:tr>
              <a:tr h="2849207">
                <a:tc>
                  <a:txBody>
                    <a:bodyPr/>
                    <a:lstStyle/>
                    <a:p>
                      <a:r>
                        <a:rPr lang="ru-RU" dirty="0" smtClean="0"/>
                        <a:t>Вывод</a:t>
                      </a:r>
                      <a:endParaRPr lang="ru-RU" dirty="0"/>
                    </a:p>
                  </a:txBody>
                  <a:tcPr/>
                </a:tc>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Лед плавится  быстрее</a:t>
                      </a:r>
                      <a:r>
                        <a:rPr lang="ru-RU" sz="1800" kern="1200" baseline="0" dirty="0" smtClean="0">
                          <a:solidFill>
                            <a:schemeClr val="dk1"/>
                          </a:solidFill>
                          <a:latin typeface="+mn-lt"/>
                          <a:ea typeface="+mn-ea"/>
                          <a:cs typeface="+mn-cs"/>
                        </a:rPr>
                        <a:t> под действием поваренной соли.</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baseline="0" dirty="0" smtClean="0">
                          <a:solidFill>
                            <a:schemeClr val="dk1"/>
                          </a:solidFill>
                          <a:latin typeface="+mn-lt"/>
                          <a:ea typeface="+mn-ea"/>
                          <a:cs typeface="+mn-cs"/>
                        </a:rPr>
                        <a:t>Полученные сведения могут пригодиться нам в жизни при борьбе с гололедом.  Можно посыпать тропинки, покрытые льдом, солью и смесью соли и песка. Эти знания используются коммунальными и дорожными службами. Зимой дороги посыпают песчано-солевой смесью для удаления  наледи и уменьшения скользкости дорог и тротуаров.</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t> Для данного эксперимента важно, чтобы все кубики льда имели одинаковый размер. Это нужно для чистоты эксперимента. Если одни кубики будут разного</a:t>
                      </a:r>
                      <a:r>
                        <a:rPr lang="ru-RU" sz="1800" baseline="0" dirty="0" smtClean="0"/>
                        <a:t> </a:t>
                      </a:r>
                      <a:r>
                        <a:rPr lang="ru-RU" sz="1800" dirty="0" smtClean="0"/>
                        <a:t>размера, скорость</a:t>
                      </a:r>
                      <a:r>
                        <a:rPr lang="ru-RU" sz="1800" baseline="0" dirty="0" smtClean="0"/>
                        <a:t> их плавления будет разной</a:t>
                      </a:r>
                      <a:r>
                        <a:rPr lang="ru-RU" sz="1800" dirty="0" smtClean="0"/>
                        <a:t>.</a:t>
                      </a:r>
                      <a:endParaRPr lang="ru-RU" sz="1800" kern="1200" dirty="0" smtClean="0">
                        <a:solidFill>
                          <a:schemeClr val="dk1"/>
                        </a:solidFill>
                        <a:latin typeface="+mn-lt"/>
                        <a:ea typeface="+mn-ea"/>
                        <a:cs typeface="+mn-cs"/>
                      </a:endParaRPr>
                    </a:p>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l"/>
            <a:r>
              <a:rPr lang="ru-RU" sz="2000" dirty="0" smtClean="0"/>
              <a:t/>
            </a:r>
            <a:br>
              <a:rPr lang="ru-RU" sz="2000" dirty="0" smtClean="0"/>
            </a:br>
            <a:r>
              <a:rPr lang="ru-RU" sz="2000" dirty="0" smtClean="0"/>
              <a:t/>
            </a:r>
            <a:br>
              <a:rPr lang="ru-RU" sz="2000" dirty="0" smtClean="0"/>
            </a:br>
            <a:r>
              <a:rPr lang="ru-RU" sz="2000" dirty="0" smtClean="0"/>
              <a:t>Фотографии</a:t>
            </a:r>
            <a:br>
              <a:rPr lang="ru-RU" sz="2000" dirty="0" smtClean="0"/>
            </a:br>
            <a:r>
              <a:rPr lang="ru-RU" sz="2000" dirty="0" smtClean="0"/>
              <a:t/>
            </a:r>
            <a:br>
              <a:rPr lang="ru-RU" sz="2000" dirty="0" smtClean="0"/>
            </a:br>
            <a:r>
              <a:rPr lang="ru-RU" sz="2000" dirty="0" smtClean="0"/>
              <a:t>Начало опыта:                                       </a:t>
            </a:r>
            <a:endParaRPr lang="ru-RU" sz="2000" dirty="0"/>
          </a:p>
        </p:txBody>
      </p:sp>
      <p:sp>
        <p:nvSpPr>
          <p:cNvPr id="3" name="Содержимое 2"/>
          <p:cNvSpPr>
            <a:spLocks noGrp="1"/>
          </p:cNvSpPr>
          <p:nvPr>
            <p:ph idx="1"/>
          </p:nvPr>
        </p:nvSpPr>
        <p:spPr>
          <a:xfrm>
            <a:off x="323528" y="1600200"/>
            <a:ext cx="8496944" cy="4997152"/>
          </a:xfrm>
        </p:spPr>
        <p:txBody>
          <a:bodyPr>
            <a:normAutofit lnSpcReduction="10000"/>
          </a:bodyPr>
          <a:lstStyle/>
          <a:p>
            <a:pPr>
              <a:buNone/>
            </a:pPr>
            <a:endParaRPr lang="ru-RU" sz="2000" dirty="0" smtClean="0"/>
          </a:p>
          <a:p>
            <a:pPr>
              <a:buNone/>
            </a:pPr>
            <a:r>
              <a:rPr lang="ru-RU" sz="2000" dirty="0" smtClean="0"/>
              <a:t>Промежуточный этап:                      </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000" dirty="0" smtClean="0"/>
              <a:t>Окончание опыта : </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000" dirty="0" smtClean="0"/>
              <a:t>1- кубик льда с солью. 2- лед с речным песком. 3- лед со смесью речного песка и соли. 4 – лед с содой. 5 – лед с лимонной кислотой. </a:t>
            </a:r>
          </a:p>
          <a:p>
            <a:pPr>
              <a:buNone/>
            </a:pPr>
            <a:r>
              <a:rPr lang="ru-RU" sz="2000" dirty="0" smtClean="0"/>
              <a:t>6 – лед с пищевым красителем(желтым перламутровым ). 7 – контрольный кубик льда.                          </a:t>
            </a:r>
            <a:endParaRPr lang="ru-RU" sz="2000" dirty="0"/>
          </a:p>
        </p:txBody>
      </p:sp>
      <p:pic>
        <p:nvPicPr>
          <p:cNvPr id="4" name="Рисунок 3" descr="C:\Users\дом\Desktop\Новая папка\20200221_095659.jpg"/>
          <p:cNvPicPr/>
          <p:nvPr/>
        </p:nvPicPr>
        <p:blipFill>
          <a:blip r:embed="rId2" cstate="print"/>
          <a:srcRect/>
          <a:stretch>
            <a:fillRect/>
          </a:stretch>
        </p:blipFill>
        <p:spPr bwMode="auto">
          <a:xfrm>
            <a:off x="3851920" y="332656"/>
            <a:ext cx="2790470" cy="1570007"/>
          </a:xfrm>
          <a:prstGeom prst="rect">
            <a:avLst/>
          </a:prstGeom>
          <a:noFill/>
          <a:ln w="9525">
            <a:noFill/>
            <a:miter lim="800000"/>
            <a:headEnd/>
            <a:tailEnd/>
          </a:ln>
        </p:spPr>
      </p:pic>
      <p:pic>
        <p:nvPicPr>
          <p:cNvPr id="5" name="Рисунок 4" descr="C:\Users\дом\Desktop\Новая папка\20200221_102235.jpg"/>
          <p:cNvPicPr/>
          <p:nvPr/>
        </p:nvPicPr>
        <p:blipFill>
          <a:blip r:embed="rId3" cstate="print"/>
          <a:srcRect/>
          <a:stretch>
            <a:fillRect/>
          </a:stretch>
        </p:blipFill>
        <p:spPr bwMode="auto">
          <a:xfrm>
            <a:off x="3203848" y="1988840"/>
            <a:ext cx="2750029" cy="1547254"/>
          </a:xfrm>
          <a:prstGeom prst="rect">
            <a:avLst/>
          </a:prstGeom>
          <a:noFill/>
          <a:ln w="9525">
            <a:noFill/>
            <a:miter lim="800000"/>
            <a:headEnd/>
            <a:tailEnd/>
          </a:ln>
        </p:spPr>
      </p:pic>
      <p:pic>
        <p:nvPicPr>
          <p:cNvPr id="6" name="Рисунок 5" descr="C:\Users\дом\Desktop\Новая папка\20200221_110609.jpg"/>
          <p:cNvPicPr/>
          <p:nvPr/>
        </p:nvPicPr>
        <p:blipFill>
          <a:blip r:embed="rId4" cstate="print"/>
          <a:srcRect/>
          <a:stretch>
            <a:fillRect/>
          </a:stretch>
        </p:blipFill>
        <p:spPr bwMode="auto">
          <a:xfrm>
            <a:off x="3923928" y="3645024"/>
            <a:ext cx="2801788" cy="15763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ОПЫТ 2 . </a:t>
            </a:r>
            <a:r>
              <a:rPr lang="ru-RU" sz="2000" b="1" dirty="0"/>
              <a:t>Изменение объема снега (воды) при его таянии</a:t>
            </a:r>
            <a:endParaRPr lang="ru-RU" sz="2000" dirty="0"/>
          </a:p>
        </p:txBody>
      </p:sp>
      <p:graphicFrame>
        <p:nvGraphicFramePr>
          <p:cNvPr id="4" name="Содержимое 3"/>
          <p:cNvGraphicFramePr>
            <a:graphicFrameLocks noGrp="1"/>
          </p:cNvGraphicFramePr>
          <p:nvPr>
            <p:ph idx="1"/>
          </p:nvPr>
        </p:nvGraphicFramePr>
        <p:xfrm>
          <a:off x="395536" y="1268760"/>
          <a:ext cx="8291264" cy="5006910"/>
        </p:xfrm>
        <a:graphic>
          <a:graphicData uri="http://schemas.openxmlformats.org/drawingml/2006/table">
            <a:tbl>
              <a:tblPr firstRow="1" bandRow="1">
                <a:tableStyleId>{5C22544A-7EE6-4342-B048-85BDC9FD1C3A}</a:tableStyleId>
              </a:tblPr>
              <a:tblGrid>
                <a:gridCol w="1751563"/>
                <a:gridCol w="3361005"/>
                <a:gridCol w="3178696"/>
              </a:tblGrid>
              <a:tr h="603365">
                <a:tc>
                  <a:txBody>
                    <a:bodyPr/>
                    <a:lstStyle/>
                    <a:p>
                      <a:endParaRPr lang="ru-RU" dirty="0"/>
                    </a:p>
                  </a:txBody>
                  <a:tcPr/>
                </a:tc>
                <a:tc>
                  <a:txBody>
                    <a:bodyPr/>
                    <a:lstStyle/>
                    <a:p>
                      <a:r>
                        <a:rPr lang="ru-RU" dirty="0" smtClean="0"/>
                        <a:t>Начальный этап</a:t>
                      </a:r>
                      <a:endParaRPr lang="ru-RU" dirty="0"/>
                    </a:p>
                  </a:txBody>
                  <a:tcPr/>
                </a:tc>
                <a:tc>
                  <a:txBody>
                    <a:bodyPr/>
                    <a:lstStyle/>
                    <a:p>
                      <a:r>
                        <a:rPr lang="ru-RU" dirty="0" smtClean="0"/>
                        <a:t>Результаты эксперимента</a:t>
                      </a:r>
                      <a:endParaRPr lang="ru-RU" dirty="0"/>
                    </a:p>
                  </a:txBody>
                  <a:tcPr/>
                </a:tc>
              </a:tr>
              <a:tr h="2276955">
                <a:tc>
                  <a:txBody>
                    <a:bodyPr/>
                    <a:lstStyle/>
                    <a:p>
                      <a:r>
                        <a:rPr lang="ru-RU" dirty="0" smtClean="0"/>
                        <a:t>Фотография</a:t>
                      </a:r>
                      <a:endParaRPr lang="ru-RU" dirty="0"/>
                    </a:p>
                  </a:txBody>
                  <a:tcPr/>
                </a:tc>
                <a:tc>
                  <a: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txBody>
                  <a:tcPr/>
                </a:tc>
                <a:tc>
                  <a:txBody>
                    <a:bodyPr/>
                    <a:lstStyle/>
                    <a:p>
                      <a:endParaRPr lang="ru-RU" dirty="0"/>
                    </a:p>
                  </a:txBody>
                  <a:tcPr/>
                </a:tc>
              </a:tr>
              <a:tr h="654505">
                <a:tc>
                  <a:txBody>
                    <a:bodyPr/>
                    <a:lstStyle/>
                    <a:p>
                      <a:r>
                        <a:rPr lang="ru-RU" dirty="0" smtClean="0"/>
                        <a:t>Уровень снега(воды)</a:t>
                      </a:r>
                      <a:endParaRPr lang="ru-RU" dirty="0"/>
                    </a:p>
                  </a:txBody>
                  <a:tcPr/>
                </a:tc>
                <a:tc>
                  <a:txBody>
                    <a:bodyPr/>
                    <a:lstStyle/>
                    <a:p>
                      <a:r>
                        <a:rPr lang="ru-RU" dirty="0" smtClean="0"/>
                        <a:t>5см</a:t>
                      </a:r>
                    </a:p>
                    <a:p>
                      <a:endParaRPr lang="ru-RU" dirty="0" smtClean="0"/>
                    </a:p>
                  </a:txBody>
                  <a:tcPr/>
                </a:tc>
                <a:tc>
                  <a:txBody>
                    <a:bodyPr/>
                    <a:lstStyle/>
                    <a:p>
                      <a:r>
                        <a:rPr lang="ru-RU" dirty="0" smtClean="0"/>
                        <a:t>2см</a:t>
                      </a:r>
                      <a:endParaRPr lang="ru-RU" dirty="0"/>
                    </a:p>
                  </a:txBody>
                  <a:tcPr/>
                </a:tc>
              </a:tr>
              <a:tr h="935007">
                <a:tc>
                  <a:txBody>
                    <a:bodyPr/>
                    <a:lstStyle/>
                    <a:p>
                      <a:r>
                        <a:rPr lang="ru-RU" dirty="0" smtClean="0"/>
                        <a:t>Объяснение результатов эксперимента</a:t>
                      </a:r>
                      <a:endParaRPr lang="ru-RU" dirty="0"/>
                    </a:p>
                  </a:txBody>
                  <a:tcPr/>
                </a:tc>
                <a:tc gridSpan="2">
                  <a:txBody>
                    <a:bodyPr/>
                    <a:lstStyle/>
                    <a:p>
                      <a:r>
                        <a:rPr lang="ru-RU" sz="1800" kern="1200" dirty="0" smtClean="0">
                          <a:solidFill>
                            <a:schemeClr val="dk1"/>
                          </a:solidFill>
                          <a:latin typeface="+mn-lt"/>
                          <a:ea typeface="+mn-ea"/>
                          <a:cs typeface="+mn-cs"/>
                        </a:rPr>
                        <a:t>Объем воды меньше, чем объем снега</a:t>
                      </a:r>
                      <a:r>
                        <a:rPr lang="ru-RU" sz="1800" kern="1200" baseline="0" dirty="0" smtClean="0">
                          <a:solidFill>
                            <a:schemeClr val="dk1"/>
                          </a:solidFill>
                          <a:latin typeface="+mn-lt"/>
                          <a:ea typeface="+mn-ea"/>
                          <a:cs typeface="+mn-cs"/>
                        </a:rPr>
                        <a:t> потому, что снег рыхлый, между частицами снега пространства много. Между молекулами воды расстояния уменьшаются. Плотность  снега меньше, чем плотность воды. </a:t>
                      </a:r>
                      <a:endParaRPr lang="ru-RU" dirty="0"/>
                    </a:p>
                  </a:txBody>
                  <a:tcPr/>
                </a:tc>
                <a:tc hMerge="1">
                  <a:txBody>
                    <a:bodyPr/>
                    <a:lstStyle/>
                    <a:p>
                      <a:endParaRPr lang="ru-RU" dirty="0"/>
                    </a:p>
                  </a:txBody>
                  <a:tcPr/>
                </a:tc>
              </a:tr>
            </a:tbl>
          </a:graphicData>
        </a:graphic>
      </p:graphicFrame>
      <p:pic>
        <p:nvPicPr>
          <p:cNvPr id="5" name="Picture 2" descr="C:\Users\Светлана\Desktop\этап 3 ОПЫТЫ\20200220_114411.jpg"/>
          <p:cNvPicPr>
            <a:picLocks noChangeAspect="1" noChangeArrowheads="1"/>
          </p:cNvPicPr>
          <p:nvPr/>
        </p:nvPicPr>
        <p:blipFill>
          <a:blip r:embed="rId2" cstate="print"/>
          <a:srcRect/>
          <a:stretch>
            <a:fillRect/>
          </a:stretch>
        </p:blipFill>
        <p:spPr bwMode="auto">
          <a:xfrm>
            <a:off x="2483768" y="2132856"/>
            <a:ext cx="2867155" cy="1612775"/>
          </a:xfrm>
          <a:prstGeom prst="rect">
            <a:avLst/>
          </a:prstGeom>
          <a:noFill/>
        </p:spPr>
      </p:pic>
      <p:pic>
        <p:nvPicPr>
          <p:cNvPr id="6" name="Рисунок 5" descr="C:\Users\Светлана\Desktop\этап 3 ОПЫТЫ\20200220_132738.jpg"/>
          <p:cNvPicPr/>
          <p:nvPr/>
        </p:nvPicPr>
        <p:blipFill>
          <a:blip r:embed="rId3" cstate="print"/>
          <a:srcRect/>
          <a:stretch>
            <a:fillRect/>
          </a:stretch>
        </p:blipFill>
        <p:spPr bwMode="auto">
          <a:xfrm>
            <a:off x="5796136" y="2204864"/>
            <a:ext cx="2592288" cy="158417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t>Опыт 3. Влияние загрязнений на скорость таяния снега</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251520" y="764705"/>
          <a:ext cx="8496944" cy="6017672"/>
        </p:xfrm>
        <a:graphic>
          <a:graphicData uri="http://schemas.openxmlformats.org/drawingml/2006/table">
            <a:tbl>
              <a:tblPr firstRow="1" bandRow="1">
                <a:tableStyleId>{5C22544A-7EE6-4342-B048-85BDC9FD1C3A}</a:tableStyleId>
              </a:tblPr>
              <a:tblGrid>
                <a:gridCol w="1570864"/>
                <a:gridCol w="4093766"/>
                <a:gridCol w="2832314"/>
              </a:tblGrid>
              <a:tr h="396023">
                <a:tc>
                  <a:txBody>
                    <a:bodyPr/>
                    <a:lstStyle/>
                    <a:p>
                      <a:endParaRPr lang="ru-RU" dirty="0"/>
                    </a:p>
                  </a:txBody>
                  <a:tcPr/>
                </a:tc>
                <a:tc>
                  <a:txBody>
                    <a:bodyPr/>
                    <a:lstStyle/>
                    <a:p>
                      <a:r>
                        <a:rPr lang="ru-RU" dirty="0" smtClean="0"/>
                        <a:t>                                             Чистый снег</a:t>
                      </a:r>
                      <a:endParaRPr lang="ru-RU" dirty="0"/>
                    </a:p>
                  </a:txBody>
                  <a:tcPr/>
                </a:tc>
                <a:tc>
                  <a:txBody>
                    <a:bodyPr/>
                    <a:lstStyle/>
                    <a:p>
                      <a:r>
                        <a:rPr lang="ru-RU" dirty="0" smtClean="0"/>
                        <a:t>Снег с углем(золой)</a:t>
                      </a:r>
                      <a:endParaRPr lang="ru-RU" dirty="0"/>
                    </a:p>
                  </a:txBody>
                  <a:tcPr/>
                </a:tc>
              </a:tr>
              <a:tr h="3561415">
                <a:tc>
                  <a:txBody>
                    <a:bodyPr/>
                    <a:lstStyle/>
                    <a:p>
                      <a:r>
                        <a:rPr lang="ru-RU" dirty="0" smtClean="0"/>
                        <a:t>Фотография</a:t>
                      </a:r>
                      <a:endParaRPr lang="ru-RU" dirty="0"/>
                    </a:p>
                  </a:txBody>
                  <a:tcPr/>
                </a:tc>
                <a:tc>
                  <a: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a:txBody>
                  <a:tcPr/>
                </a:tc>
                <a:tc>
                  <a:txBody>
                    <a:bodyPr/>
                    <a:lstStyle/>
                    <a:p>
                      <a:endParaRPr lang="ru-RU" dirty="0"/>
                    </a:p>
                  </a:txBody>
                  <a:tcPr/>
                </a:tc>
              </a:tr>
              <a:tr h="623248">
                <a:tc>
                  <a:txBody>
                    <a:bodyPr/>
                    <a:lstStyle/>
                    <a:p>
                      <a:r>
                        <a:rPr lang="ru-RU" dirty="0" smtClean="0"/>
                        <a:t>Время таяния снега</a:t>
                      </a:r>
                      <a:endParaRPr lang="ru-RU" dirty="0"/>
                    </a:p>
                  </a:txBody>
                  <a:tcPr/>
                </a:tc>
                <a:tc>
                  <a:txBody>
                    <a:bodyPr/>
                    <a:lstStyle/>
                    <a:p>
                      <a:r>
                        <a:rPr lang="ru-RU" dirty="0" smtClean="0"/>
                        <a:t>                                                    1ч.8мин</a:t>
                      </a:r>
                      <a:endParaRPr lang="ru-RU" dirty="0"/>
                    </a:p>
                  </a:txBody>
                  <a:tcPr/>
                </a:tc>
                <a:tc>
                  <a:txBody>
                    <a:bodyPr/>
                    <a:lstStyle/>
                    <a:p>
                      <a:r>
                        <a:rPr lang="ru-RU" dirty="0" smtClean="0"/>
                        <a:t>     1ч. 2 мин</a:t>
                      </a:r>
                      <a:endParaRPr lang="ru-RU" dirty="0"/>
                    </a:p>
                  </a:txBody>
                  <a:tcPr/>
                </a:tc>
              </a:tr>
              <a:tr h="1323969">
                <a:tc>
                  <a:txBody>
                    <a:bodyPr/>
                    <a:lstStyle/>
                    <a:p>
                      <a:r>
                        <a:rPr lang="ru-RU" dirty="0" smtClean="0"/>
                        <a:t>Вывод</a:t>
                      </a:r>
                      <a:r>
                        <a:rPr lang="ru-RU" baseline="0" dirty="0" smtClean="0"/>
                        <a:t> и объяснение результатов эксперимента</a:t>
                      </a:r>
                      <a:endParaRPr lang="ru-RU"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Грязный снег растаял быстрее</a:t>
                      </a:r>
                      <a:r>
                        <a:rPr lang="ru-RU" sz="1800" kern="1200" baseline="0" dirty="0" smtClean="0">
                          <a:solidFill>
                            <a:schemeClr val="dk1"/>
                          </a:solidFill>
                          <a:latin typeface="+mn-lt"/>
                          <a:ea typeface="+mn-ea"/>
                          <a:cs typeface="+mn-cs"/>
                        </a:rPr>
                        <a:t> потому, что темная поверхность  лучше поглощает солнечное излучение и быстрее нагревается.</a:t>
                      </a:r>
                      <a:endParaRPr lang="ru-RU" sz="1800" kern="1200" dirty="0" smtClean="0">
                        <a:solidFill>
                          <a:schemeClr val="dk1"/>
                        </a:solidFill>
                        <a:latin typeface="+mn-lt"/>
                        <a:ea typeface="+mn-ea"/>
                        <a:cs typeface="+mn-cs"/>
                      </a:endParaRPr>
                    </a:p>
                    <a:p>
                      <a:endParaRPr lang="ru-RU" dirty="0"/>
                    </a:p>
                  </a:txBody>
                  <a:tcPr/>
                </a:tc>
                <a:tc hMerge="1">
                  <a:txBody>
                    <a:bodyPr/>
                    <a:lstStyle/>
                    <a:p>
                      <a:endParaRPr lang="ru-RU" dirty="0"/>
                    </a:p>
                  </a:txBody>
                  <a:tcPr/>
                </a:tc>
              </a:tr>
            </a:tbl>
          </a:graphicData>
        </a:graphic>
      </p:graphicFrame>
      <p:pic>
        <p:nvPicPr>
          <p:cNvPr id="5" name="Рисунок 4" descr="C:\Users\дом\Desktop\Новая папка\20200220_124103.jpg"/>
          <p:cNvPicPr/>
          <p:nvPr/>
        </p:nvPicPr>
        <p:blipFill>
          <a:blip r:embed="rId2" cstate="print"/>
          <a:srcRect/>
          <a:stretch>
            <a:fillRect/>
          </a:stretch>
        </p:blipFill>
        <p:spPr bwMode="auto">
          <a:xfrm>
            <a:off x="2195736" y="1628800"/>
            <a:ext cx="6336704" cy="295232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ru-RU" sz="2200" b="1" dirty="0"/>
              <a:t>Опыт 4. Изменение объема  воды при ее замерзании</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179512" y="548680"/>
          <a:ext cx="8964488" cy="6385661"/>
        </p:xfrm>
        <a:graphic>
          <a:graphicData uri="http://schemas.openxmlformats.org/drawingml/2006/table">
            <a:tbl>
              <a:tblPr firstRow="1" bandRow="1">
                <a:tableStyleId>{5C22544A-7EE6-4342-B048-85BDC9FD1C3A}</a:tableStyleId>
              </a:tblPr>
              <a:tblGrid>
                <a:gridCol w="2599728"/>
                <a:gridCol w="3376597"/>
                <a:gridCol w="2988163"/>
              </a:tblGrid>
              <a:tr h="626720">
                <a:tc>
                  <a:txBody>
                    <a:bodyPr/>
                    <a:lstStyle/>
                    <a:p>
                      <a:endParaRPr lang="ru-RU" dirty="0"/>
                    </a:p>
                  </a:txBody>
                  <a:tcPr/>
                </a:tc>
                <a:tc>
                  <a:txBody>
                    <a:bodyPr/>
                    <a:lstStyle/>
                    <a:p>
                      <a:r>
                        <a:rPr lang="ru-RU" dirty="0" smtClean="0"/>
                        <a:t>Объём воды</a:t>
                      </a:r>
                      <a:r>
                        <a:rPr lang="ru-RU" baseline="0" dirty="0" smtClean="0"/>
                        <a:t> до замораживания</a:t>
                      </a:r>
                      <a:endParaRPr lang="ru-RU" dirty="0"/>
                    </a:p>
                  </a:txBody>
                  <a:tcPr/>
                </a:tc>
                <a:tc>
                  <a:txBody>
                    <a:bodyPr/>
                    <a:lstStyle/>
                    <a:p>
                      <a:r>
                        <a:rPr lang="ru-RU" dirty="0" smtClean="0"/>
                        <a:t>Объём образовавшегося льда</a:t>
                      </a:r>
                      <a:endParaRPr lang="ru-RU" dirty="0"/>
                    </a:p>
                  </a:txBody>
                  <a:tcPr/>
                </a:tc>
              </a:tr>
              <a:tr h="626720">
                <a:tc>
                  <a:txBody>
                    <a:bodyPr/>
                    <a:lstStyle/>
                    <a:p>
                      <a:r>
                        <a:rPr lang="ru-RU" dirty="0" smtClean="0"/>
                        <a:t>Гипотеза</a:t>
                      </a:r>
                      <a:endParaRPr lang="ru-RU" dirty="0"/>
                    </a:p>
                  </a:txBody>
                  <a:tcPr/>
                </a:tc>
                <a:tc gridSpan="2">
                  <a:txBody>
                    <a:bodyPr/>
                    <a:lstStyle/>
                    <a:p>
                      <a:r>
                        <a:rPr lang="ru-RU" dirty="0" smtClean="0"/>
                        <a:t>Мы предполагаем,</a:t>
                      </a:r>
                      <a:r>
                        <a:rPr lang="ru-RU" baseline="0" dirty="0" smtClean="0"/>
                        <a:t> что при замерзании воды ее объем увеличится.</a:t>
                      </a:r>
                      <a:endParaRPr lang="ru-RU" dirty="0"/>
                    </a:p>
                  </a:txBody>
                  <a:tcPr/>
                </a:tc>
                <a:tc hMerge="1">
                  <a:txBody>
                    <a:bodyPr/>
                    <a:lstStyle/>
                    <a:p>
                      <a:endParaRPr lang="ru-RU" dirty="0"/>
                    </a:p>
                  </a:txBody>
                  <a:tcPr/>
                </a:tc>
              </a:tr>
              <a:tr h="2728061">
                <a:tc>
                  <a:txBody>
                    <a:bodyPr/>
                    <a:lstStyle/>
                    <a:p>
                      <a:r>
                        <a:rPr lang="ru-RU" dirty="0" smtClean="0"/>
                        <a:t>Фотография</a:t>
                      </a:r>
                      <a:endParaRPr lang="ru-RU" dirty="0"/>
                    </a:p>
                  </a:txBody>
                  <a:tcPr/>
                </a:tc>
                <a:tc>
                  <a:txBody>
                    <a:bodyPr/>
                    <a:lstStyle/>
                    <a:p>
                      <a:endParaRPr lang="ru-RU" dirty="0" smtClean="0"/>
                    </a:p>
                    <a:p>
                      <a:r>
                        <a:rPr lang="ru-RU" dirty="0" smtClean="0"/>
                        <a:t>Объём воды до замораживания отмечен маркером на фото </a:t>
                      </a:r>
                    </a:p>
                    <a:p>
                      <a:endParaRPr lang="ru-RU" dirty="0" smtClean="0"/>
                    </a:p>
                    <a:p>
                      <a:endParaRPr lang="ru-RU" dirty="0" smtClean="0"/>
                    </a:p>
                    <a:p>
                      <a:endParaRPr lang="ru-RU" dirty="0" smtClean="0"/>
                    </a:p>
                    <a:p>
                      <a:endParaRPr lang="ru-RU" dirty="0" smtClean="0"/>
                    </a:p>
                  </a:txBody>
                  <a:tcPr/>
                </a:tc>
                <a:tc>
                  <a:txBody>
                    <a:bodyPr/>
                    <a:lstStyle/>
                    <a:p>
                      <a:endParaRPr lang="ru-RU" dirty="0"/>
                    </a:p>
                  </a:txBody>
                  <a:tcPr/>
                </a:tc>
              </a:tr>
              <a:tr h="626720">
                <a:tc>
                  <a:txBody>
                    <a:bodyPr/>
                    <a:lstStyle/>
                    <a:p>
                      <a:r>
                        <a:rPr lang="ru-RU" dirty="0" smtClean="0"/>
                        <a:t>Высота уровня воды</a:t>
                      </a:r>
                    </a:p>
                    <a:p>
                      <a:r>
                        <a:rPr lang="ru-RU" dirty="0" smtClean="0"/>
                        <a:t>(льда)</a:t>
                      </a:r>
                      <a:r>
                        <a:rPr lang="ru-RU" baseline="0" dirty="0" smtClean="0"/>
                        <a:t> в стакане (в см.)</a:t>
                      </a:r>
                      <a:endParaRPr lang="ru-RU" dirty="0"/>
                    </a:p>
                  </a:txBody>
                  <a:tcPr/>
                </a:tc>
                <a:tc>
                  <a:txBody>
                    <a:bodyPr/>
                    <a:lstStyle/>
                    <a:p>
                      <a:r>
                        <a:rPr lang="ru-RU" dirty="0" smtClean="0"/>
                        <a:t>   5см                                                                                          </a:t>
                      </a:r>
                    </a:p>
                    <a:p>
                      <a:r>
                        <a:rPr lang="ru-RU" dirty="0" smtClean="0"/>
                        <a:t>                                                                                                       </a:t>
                      </a:r>
                      <a:endParaRPr lang="ru-RU" dirty="0"/>
                    </a:p>
                  </a:txBody>
                  <a:tcPr/>
                </a:tc>
                <a:tc>
                  <a:txBody>
                    <a:bodyPr/>
                    <a:lstStyle/>
                    <a:p>
                      <a:r>
                        <a:rPr lang="ru-RU" dirty="0" smtClean="0"/>
                        <a:t>6см</a:t>
                      </a:r>
                      <a:endParaRPr lang="ru-RU" dirty="0"/>
                    </a:p>
                  </a:txBody>
                  <a:tcPr/>
                </a:tc>
              </a:tr>
              <a:tr h="1701098">
                <a:tc>
                  <a:txBody>
                    <a:bodyPr/>
                    <a:lstStyle/>
                    <a:p>
                      <a:r>
                        <a:rPr lang="ru-RU" dirty="0" smtClean="0"/>
                        <a:t>Объяснение результатов эксперимента</a:t>
                      </a:r>
                      <a:endParaRPr lang="ru-RU" dirty="0"/>
                    </a:p>
                  </a:txBody>
                  <a:tcPr/>
                </a:tc>
                <a:tc gridSpan="2">
                  <a:txBody>
                    <a:bodyPr/>
                    <a:lstStyle/>
                    <a:p>
                      <a:r>
                        <a:rPr lang="ru-RU" dirty="0" smtClean="0"/>
                        <a:t>Гипотеза подтвердилась. Объем увеличился, так как при замерзании, то есть при переходе из жидкого состояния в твердое, вода расширяется.  Молекулы льда выстраиваются друг за другом на определенном расстоянии и лед</a:t>
                      </a:r>
                      <a:r>
                        <a:rPr lang="ru-RU" baseline="0" dirty="0" smtClean="0"/>
                        <a:t> занимает больше места, в воде молекулы располагаются хаотично и занимают меньше места.</a:t>
                      </a:r>
                      <a:endParaRPr lang="ru-RU" dirty="0"/>
                    </a:p>
                  </a:txBody>
                  <a:tcPr/>
                </a:tc>
                <a:tc hMerge="1">
                  <a:txBody>
                    <a:bodyPr/>
                    <a:lstStyle/>
                    <a:p>
                      <a:endParaRPr lang="ru-RU"/>
                    </a:p>
                  </a:txBody>
                  <a:tcPr/>
                </a:tc>
              </a:tr>
            </a:tbl>
          </a:graphicData>
        </a:graphic>
      </p:graphicFrame>
      <p:pic>
        <p:nvPicPr>
          <p:cNvPr id="5" name="Рисунок 4" descr="C:\Users\дом\Desktop\Новая папка\20200221_155028.jpg"/>
          <p:cNvPicPr/>
          <p:nvPr/>
        </p:nvPicPr>
        <p:blipFill>
          <a:blip r:embed="rId2" cstate="print"/>
          <a:srcRect/>
          <a:stretch>
            <a:fillRect/>
          </a:stretch>
        </p:blipFill>
        <p:spPr bwMode="auto">
          <a:xfrm>
            <a:off x="6247322" y="2492896"/>
            <a:ext cx="2896678" cy="1629763"/>
          </a:xfrm>
          <a:prstGeom prst="rect">
            <a:avLst/>
          </a:prstGeom>
          <a:noFill/>
          <a:ln w="9525">
            <a:noFill/>
            <a:miter lim="800000"/>
            <a:headEnd/>
            <a:tailEnd/>
          </a:ln>
        </p:spPr>
      </p:pic>
      <p:cxnSp>
        <p:nvCxnSpPr>
          <p:cNvPr id="7" name="Прямая со стрелкой 6"/>
          <p:cNvCxnSpPr/>
          <p:nvPr/>
        </p:nvCxnSpPr>
        <p:spPr>
          <a:xfrm>
            <a:off x="5436096" y="2708920"/>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28998"/>
          </a:xfrm>
        </p:spPr>
        <p:txBody>
          <a:bodyPr>
            <a:normAutofit fontScale="90000"/>
          </a:bodyPr>
          <a:lstStyle/>
          <a:p>
            <a:r>
              <a:rPr lang="ru-RU" sz="2200" b="1" dirty="0"/>
              <a:t>Опыт 5. Влияние плотности снега на скорость его плавления</a:t>
            </a:r>
            <a:r>
              <a:rPr lang="ru-RU" sz="2200" dirty="0"/>
              <a:t/>
            </a:r>
            <a:br>
              <a:rPr lang="ru-RU" sz="2200" dirty="0"/>
            </a:br>
            <a:r>
              <a:rPr lang="ru-RU" sz="2200" b="1" dirty="0"/>
              <a:t> </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323528" y="548680"/>
          <a:ext cx="8640960" cy="6309320"/>
        </p:xfrm>
        <a:graphic>
          <a:graphicData uri="http://schemas.openxmlformats.org/drawingml/2006/table">
            <a:tbl>
              <a:tblPr firstRow="1" bandRow="1">
                <a:tableStyleId>{5C22544A-7EE6-4342-B048-85BDC9FD1C3A}</a:tableStyleId>
              </a:tblPr>
              <a:tblGrid>
                <a:gridCol w="2203474"/>
                <a:gridCol w="3557166"/>
                <a:gridCol w="2880320"/>
              </a:tblGrid>
              <a:tr h="457160">
                <a:tc>
                  <a:txBody>
                    <a:bodyPr/>
                    <a:lstStyle/>
                    <a:p>
                      <a:endParaRPr lang="ru-RU" dirty="0"/>
                    </a:p>
                  </a:txBody>
                  <a:tcPr/>
                </a:tc>
                <a:tc>
                  <a:txBody>
                    <a:bodyPr/>
                    <a:lstStyle/>
                    <a:p>
                      <a:r>
                        <a:rPr lang="ru-RU" dirty="0" smtClean="0"/>
                        <a:t>Рыхлый комок снега</a:t>
                      </a:r>
                      <a:endParaRPr lang="ru-RU" dirty="0"/>
                    </a:p>
                  </a:txBody>
                  <a:tcPr/>
                </a:tc>
                <a:tc>
                  <a:txBody>
                    <a:bodyPr/>
                    <a:lstStyle/>
                    <a:p>
                      <a:r>
                        <a:rPr lang="ru-RU" dirty="0" smtClean="0"/>
                        <a:t>Плотный комок снега</a:t>
                      </a:r>
                      <a:endParaRPr lang="ru-RU" dirty="0"/>
                    </a:p>
                  </a:txBody>
                  <a:tcPr/>
                </a:tc>
              </a:tr>
              <a:tr h="347305">
                <a:tc>
                  <a:txBody>
                    <a:bodyPr/>
                    <a:lstStyle/>
                    <a:p>
                      <a:r>
                        <a:rPr lang="ru-RU" dirty="0" smtClean="0"/>
                        <a:t>Гипотеза</a:t>
                      </a:r>
                      <a:endParaRPr lang="ru-RU" dirty="0"/>
                    </a:p>
                  </a:txBody>
                  <a:tcPr/>
                </a:tc>
                <a:tc gridSpan="2">
                  <a:txBody>
                    <a:bodyPr/>
                    <a:lstStyle/>
                    <a:p>
                      <a:r>
                        <a:rPr lang="ru-RU" dirty="0" smtClean="0"/>
                        <a:t>Рыхлый комок растает быстрее</a:t>
                      </a:r>
                      <a:endParaRPr lang="ru-RU" dirty="0"/>
                    </a:p>
                  </a:txBody>
                  <a:tcPr/>
                </a:tc>
                <a:tc hMerge="1">
                  <a:txBody>
                    <a:bodyPr/>
                    <a:lstStyle/>
                    <a:p>
                      <a:endParaRPr lang="ru-RU" dirty="0"/>
                    </a:p>
                  </a:txBody>
                  <a:tcPr/>
                </a:tc>
              </a:tr>
              <a:tr h="3212571">
                <a:tc>
                  <a:txBody>
                    <a:bodyPr/>
                    <a:lstStyle/>
                    <a:p>
                      <a:r>
                        <a:rPr lang="ru-RU" dirty="0" smtClean="0"/>
                        <a:t>Фотография</a:t>
                      </a:r>
                      <a:endParaRPr lang="ru-RU" dirty="0"/>
                    </a:p>
                  </a:txBody>
                  <a:tcPr/>
                </a:tc>
                <a:tc>
                  <a: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txBody>
                  <a:tcPr/>
                </a:tc>
                <a:tc>
                  <a:txBody>
                    <a:bodyPr/>
                    <a:lstStyle/>
                    <a:p>
                      <a:endParaRPr lang="ru-RU" dirty="0"/>
                    </a:p>
                  </a:txBody>
                  <a:tcPr/>
                </a:tc>
              </a:tr>
              <a:tr h="607784">
                <a:tc>
                  <a:txBody>
                    <a:bodyPr/>
                    <a:lstStyle/>
                    <a:p>
                      <a:r>
                        <a:rPr lang="ru-RU" dirty="0" smtClean="0"/>
                        <a:t>Время плавления</a:t>
                      </a:r>
                      <a:endParaRPr lang="ru-RU" dirty="0"/>
                    </a:p>
                  </a:txBody>
                  <a:tcPr/>
                </a:tc>
                <a:tc>
                  <a:txBody>
                    <a:bodyPr/>
                    <a:lstStyle/>
                    <a:p>
                      <a:r>
                        <a:rPr lang="ru-RU" dirty="0" smtClean="0"/>
                        <a:t>                          1ч.10мин</a:t>
                      </a:r>
                    </a:p>
                    <a:p>
                      <a:endParaRPr lang="ru-RU" dirty="0"/>
                    </a:p>
                  </a:txBody>
                  <a:tcPr/>
                </a:tc>
                <a:tc>
                  <a:txBody>
                    <a:bodyPr/>
                    <a:lstStyle/>
                    <a:p>
                      <a:r>
                        <a:rPr lang="ru-RU" dirty="0" smtClean="0"/>
                        <a:t>1ч.40мин</a:t>
                      </a:r>
                      <a:endParaRPr lang="ru-RU" dirty="0"/>
                    </a:p>
                  </a:txBody>
                  <a:tcPr/>
                </a:tc>
              </a:tr>
              <a:tr h="1389220">
                <a:tc>
                  <a:txBody>
                    <a:bodyPr/>
                    <a:lstStyle/>
                    <a:p>
                      <a:r>
                        <a:rPr lang="ru-RU" dirty="0" smtClean="0"/>
                        <a:t>Объяснение результатов эксперимента</a:t>
                      </a:r>
                      <a:endParaRPr lang="ru-RU" dirty="0"/>
                    </a:p>
                  </a:txBody>
                  <a:tcPr/>
                </a:tc>
                <a:tc gridSpan="2">
                  <a:txBody>
                    <a:bodyPr/>
                    <a:lstStyle/>
                    <a:p>
                      <a:r>
                        <a:rPr lang="ru-RU" dirty="0" smtClean="0"/>
                        <a:t>Рыхлый комок снега растаял быстрее, то есть</a:t>
                      </a:r>
                      <a:r>
                        <a:rPr lang="ru-RU" baseline="0" dirty="0" smtClean="0"/>
                        <a:t> скорость  его плавления больше. Это объясняется тем, что в рыхлый комок теплый воздух попадает внутрь, так как расстояния между частицами в нем больше. Плотный комок согревается только снаружи.</a:t>
                      </a:r>
                      <a:endParaRPr lang="ru-RU" dirty="0"/>
                    </a:p>
                  </a:txBody>
                  <a:tcPr/>
                </a:tc>
                <a:tc hMerge="1">
                  <a:txBody>
                    <a:bodyPr/>
                    <a:lstStyle/>
                    <a:p>
                      <a:endParaRPr lang="ru-RU" dirty="0"/>
                    </a:p>
                  </a:txBody>
                  <a:tcPr/>
                </a:tc>
              </a:tr>
            </a:tbl>
          </a:graphicData>
        </a:graphic>
      </p:graphicFrame>
      <p:pic>
        <p:nvPicPr>
          <p:cNvPr id="5" name="Рисунок 4" descr="C:\Users\Светлана\Desktop\этап 3 ОПЫТЫ\20200220_114943.jpg"/>
          <p:cNvPicPr/>
          <p:nvPr/>
        </p:nvPicPr>
        <p:blipFill>
          <a:blip r:embed="rId2" cstate="print"/>
          <a:srcRect/>
          <a:stretch>
            <a:fillRect/>
          </a:stretch>
        </p:blipFill>
        <p:spPr bwMode="auto">
          <a:xfrm>
            <a:off x="3419872" y="1412776"/>
            <a:ext cx="4680520" cy="1728192"/>
          </a:xfrm>
          <a:prstGeom prst="rect">
            <a:avLst/>
          </a:prstGeom>
          <a:noFill/>
          <a:ln w="9525">
            <a:noFill/>
            <a:miter lim="800000"/>
            <a:headEnd/>
            <a:tailEnd/>
          </a:ln>
        </p:spPr>
      </p:pic>
      <p:pic>
        <p:nvPicPr>
          <p:cNvPr id="7" name="Рисунок 6" descr="C:\Users\дом\Desktop\Новая папка\20200220_124204.jpg"/>
          <p:cNvPicPr/>
          <p:nvPr/>
        </p:nvPicPr>
        <p:blipFill>
          <a:blip r:embed="rId3" cstate="print"/>
          <a:srcRect/>
          <a:stretch>
            <a:fillRect/>
          </a:stretch>
        </p:blipFill>
        <p:spPr bwMode="auto">
          <a:xfrm>
            <a:off x="3419872" y="3212976"/>
            <a:ext cx="4608512" cy="151216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normAutofit fontScale="92500" lnSpcReduction="20000"/>
          </a:bodyPr>
          <a:lstStyle/>
          <a:p>
            <a:r>
              <a:rPr lang="ru-RU" b="1" i="1" dirty="0" smtClean="0"/>
              <a:t>Мы  стали настоящими исследователями, так как  провели эксперименты, позволяющие выяснить, какие вещества больше всего влияют на процесс таяния льда. Мы узнали, как влияет плотность на таяние снега, как изменяется объем воды при переходе её в твердое состояние и наоборот,  научились формулировать гипотезы и проверять их экспериментально</a:t>
            </a:r>
          </a:p>
          <a:p>
            <a:r>
              <a:rPr lang="ru-RU" b="1" i="1" dirty="0" smtClean="0"/>
              <a:t>Нам было очень интересно!</a:t>
            </a: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526</Words>
  <Application>Microsoft Office PowerPoint</Application>
  <PresentationFormat>Экран (4:3)</PresentationFormat>
  <Paragraphs>115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    Открытый муниципальный проект «Антарктида: сквозь льды и время» Исследовательский этап Влияние пищевых продуктов на скорость таяния льда     Возрастная категория обучающиеся 5-7-х классов Команда «Пингвины» Руководитель: Соловьёва Елена Геннадьевна, учитель географии МОУ Покрово-Ситская СОШ</vt:lpstr>
      <vt:lpstr>ОПЫТ1 . Влияние различных веществ на скорость таяния льда </vt:lpstr>
      <vt:lpstr>  Фотографии  Начало опыта:                                       </vt:lpstr>
      <vt:lpstr>ОПЫТ 2 . Изменение объема снега (воды) при его таянии</vt:lpstr>
      <vt:lpstr>Опыт 3. Влияние загрязнений на скорость таяния снега </vt:lpstr>
      <vt:lpstr>Опыт 4. Изменение объема  воды при ее замерзании </vt:lpstr>
      <vt:lpstr>Опыт 5. Влияние плотности снега на скорость его плавления   </vt:lpstr>
      <vt:lpstr>Спасибо за внимание</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Исследовательский этап Влияние пищевых продуктов на скорость таяния льда Возрастная категория обучающиеся 5-7-х классов</dc:title>
  <dc:creator>дом</dc:creator>
  <cp:lastModifiedBy>дом</cp:lastModifiedBy>
  <cp:revision>24</cp:revision>
  <dcterms:created xsi:type="dcterms:W3CDTF">2020-02-19T16:27:22Z</dcterms:created>
  <dcterms:modified xsi:type="dcterms:W3CDTF">2020-02-25T13:54:47Z</dcterms:modified>
</cp:coreProperties>
</file>