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3" r:id="rId8"/>
    <p:sldId id="267" r:id="rId9"/>
    <p:sldId id="261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149080"/>
            <a:ext cx="8276456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Исследовательское задание, 3 этап 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Команда «Полярная станция»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4000" dirty="0" smtClean="0"/>
              <a:t>МОУ </a:t>
            </a:r>
            <a:r>
              <a:rPr lang="ru-RU" sz="4000" dirty="0" err="1" smtClean="0"/>
              <a:t>Брейтовская</a:t>
            </a:r>
            <a:r>
              <a:rPr lang="ru-RU" sz="4000" dirty="0" smtClean="0"/>
              <a:t> СОШ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093296"/>
            <a:ext cx="7920880" cy="76470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Возрастная номинация: 8-11 классы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856984" cy="64807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69" name="Picture 1" descr="C:\Users\Дарья\Desktop\исслед этап антарктида\IMG_4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5400600" cy="3602158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Опыт 3. Зависимость скорости замерзания раствора от его концентрации (продолжение)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856984" cy="64807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1916832"/>
          <a:ext cx="8064896" cy="4158984"/>
        </p:xfrm>
        <a:graphic>
          <a:graphicData uri="http://schemas.openxmlformats.org/drawingml/2006/table">
            <a:tbl>
              <a:tblPr/>
              <a:tblGrid>
                <a:gridCol w="1296145"/>
                <a:gridCol w="3600400"/>
                <a:gridCol w="1368152"/>
                <a:gridCol w="1800199"/>
              </a:tblGrid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Номер раствора и его концентрация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Фото разных этапов эксперимента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Время до момента  замерзания раствора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Скорость замерзания (относительно других растворов)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Раствор 3 (10%)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Через 60 мин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Медленнее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Раствор 4 (15%)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Через 90 мин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остался полужидким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Совсем медленно, почти не замерз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Вывод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Наша гипотеза подтвердилась.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 увеличением количества соли в воде, она замерзает медленнее. Значит температура замерзания раствора с большей долей соли ниже, чем температура  затвердевания раствора с меньшей долей соли. Сильно концентрированные растворы не замерзают (как одно из озер в Антарктиде).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C:\Users\Дарья\Desktop\исслед этап антарктида\L-XBw0_3J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52936"/>
            <a:ext cx="2712302" cy="203422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Выводы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2592288"/>
          </a:xfrm>
        </p:spPr>
        <p:txBody>
          <a:bodyPr/>
          <a:lstStyle/>
          <a:p>
            <a:pPr>
              <a:buClr>
                <a:srgbClr val="C00000"/>
              </a:buClr>
              <a:buSzPct val="81000"/>
              <a:buFont typeface="Wingdings" pitchFamily="2" charset="2"/>
              <a:buChar char="q"/>
            </a:pPr>
            <a:r>
              <a:rPr lang="ru-RU" sz="1800" dirty="0" smtClean="0"/>
              <a:t>Проделав опыты со снегом и льдом мы поняли, что таяние льдов (в том числе в Антарктиде) могут вызывать самые разные загрязняющие его вещества.</a:t>
            </a:r>
          </a:p>
          <a:p>
            <a:pPr>
              <a:buClr>
                <a:srgbClr val="C00000"/>
              </a:buClr>
              <a:buSzPct val="81000"/>
              <a:buFont typeface="Wingdings" pitchFamily="2" charset="2"/>
              <a:buChar char="q"/>
            </a:pPr>
            <a:r>
              <a:rPr lang="ru-RU" sz="1800" dirty="0" smtClean="0"/>
              <a:t>Мы узнали о тепловых явлениях, происходящих с веществами при их растворении.</a:t>
            </a:r>
          </a:p>
          <a:p>
            <a:pPr>
              <a:buClr>
                <a:srgbClr val="C00000"/>
              </a:buClr>
              <a:buSzPct val="81000"/>
              <a:buFont typeface="Wingdings" pitchFamily="2" charset="2"/>
              <a:buChar char="q"/>
            </a:pPr>
            <a:r>
              <a:rPr lang="ru-RU" sz="1800" dirty="0" smtClean="0"/>
              <a:t>Научились формулировать гипотезу и проверять ее экспериментально.</a:t>
            </a:r>
          </a:p>
          <a:p>
            <a:pPr>
              <a:buClr>
                <a:srgbClr val="C00000"/>
              </a:buClr>
              <a:buSzPct val="81000"/>
              <a:buFont typeface="Wingdings" pitchFamily="2" charset="2"/>
              <a:buChar char="q"/>
            </a:pPr>
            <a:r>
              <a:rPr lang="ru-RU" sz="1800" dirty="0" smtClean="0"/>
              <a:t>Думаем, что эти знания пригодятся нам в жизни и в учебе.</a:t>
            </a:r>
          </a:p>
          <a:p>
            <a:pPr>
              <a:buClr>
                <a:srgbClr val="C00000"/>
              </a:buClr>
              <a:buSzPct val="81000"/>
              <a:buFont typeface="Wingdings" pitchFamily="2" charset="2"/>
              <a:buChar char="q"/>
            </a:pPr>
            <a:r>
              <a:rPr lang="ru-RU" sz="1800" dirty="0" smtClean="0"/>
              <a:t>Всем командам желаем успешного выполнения заданий проекта!</a:t>
            </a:r>
          </a:p>
          <a:p>
            <a:pPr>
              <a:buClr>
                <a:srgbClr val="C00000"/>
              </a:buClr>
              <a:buSzPct val="81000"/>
              <a:buNone/>
            </a:pPr>
            <a:endParaRPr lang="ru-RU" sz="1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856984" cy="64807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Дарья\Desktop\исслед этап антарктида\IMG_4735.JPG"/>
          <p:cNvPicPr>
            <a:picLocks noChangeAspect="1" noChangeArrowheads="1"/>
          </p:cNvPicPr>
          <p:nvPr/>
        </p:nvPicPr>
        <p:blipFill>
          <a:blip r:embed="rId2" cstate="print"/>
          <a:srcRect t="26206" r="18751"/>
          <a:stretch>
            <a:fillRect/>
          </a:stretch>
        </p:blipFill>
        <p:spPr bwMode="auto">
          <a:xfrm>
            <a:off x="2555776" y="4005064"/>
            <a:ext cx="3982151" cy="241231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Опыт1.  Влияние различных веществ на скорость плавления льда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412776"/>
          <a:ext cx="7920879" cy="4139078"/>
        </p:xfrm>
        <a:graphic>
          <a:graphicData uri="http://schemas.openxmlformats.org/drawingml/2006/table">
            <a:tbl>
              <a:tblPr/>
              <a:tblGrid>
                <a:gridCol w="1144670"/>
                <a:gridCol w="942863"/>
                <a:gridCol w="834516"/>
                <a:gridCol w="918051"/>
                <a:gridCol w="965194"/>
                <a:gridCol w="1036323"/>
                <a:gridCol w="1021436"/>
                <a:gridCol w="1057826"/>
              </a:tblGrid>
              <a:tr h="913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Реагент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Поваренная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№ 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Речной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песок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№ 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Смесь речного песка и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соли № 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Пищевая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№ 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Лимонная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кислота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№ 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Пищевой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краситель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№ 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Контроль-ный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кубик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№7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17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Время плавления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льда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(мин)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23,34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35,35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49,47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45,15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44,35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52,12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Вывод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Реагентом, который больше всего ускоряет процесс плавления льда, является поваренная соль (хлорид натрия).  По сравнению с контрольным  кубиком скорость плавления увеличилась в 2,2 раза.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Смесь поваренной соли и речного песка – это второй реагент,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который  усиливает процесс плавления.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Далее реагенты распределились так: речной песок, краситель, лимонная кислота,    сода.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Самая маленькая скорость плавления оказалась у чистого льда, это значит, что любое вещество, загрязняющее лед , ускоряет процесс его таяния.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79512" y="188640"/>
            <a:ext cx="8856984" cy="64807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Ответы на вопросы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976664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800" dirty="0" smtClean="0"/>
              <a:t>Для проведения этого эксперимента важно, чтобы размер кубиков был одинаков, так как от этого зависит время плавления льда.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800" dirty="0" smtClean="0"/>
              <a:t>Реагенты нужно высыпать одновременно, чтобы отсчет времени был одинаков. Количество реагента тоже должно быть одинаково.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800" dirty="0" smtClean="0"/>
              <a:t>На скорость плавления влияет  температура в помещении, где проводится эксперимент.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800" dirty="0" smtClean="0"/>
              <a:t>Влияет то, как реагент распределился по поверхности кубика. Если кубик покрыт плотно, то таяние затруднено, теплых воздух не проходит.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800" dirty="0" smtClean="0"/>
              <a:t>Знания о влиянии реагентов на процесс таяния льда применяют коммунальные службы для борьбы с гололедом на дороге. Чаще всего используется смесь речного песка и поваренной соли. Соль топит лед, а песок увеличивает силу трения. </a:t>
            </a:r>
            <a:endParaRPr lang="ru-RU" sz="18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ru-RU" sz="18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ru-RU" sz="18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ru-RU" sz="18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ru-RU" sz="18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ru-RU" sz="18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ru-RU" sz="1800" dirty="0" smtClean="0"/>
          </a:p>
          <a:p>
            <a:pPr algn="just">
              <a:buClr>
                <a:srgbClr val="C00000"/>
              </a:buCl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            Начало </a:t>
            </a:r>
            <a:r>
              <a:rPr lang="ru-RU" sz="1800" dirty="0" smtClean="0"/>
              <a:t>эксперимента                                           Результат эксперимента</a:t>
            </a:r>
            <a:endParaRPr lang="ru-RU" sz="1800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sz="1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856984" cy="64807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1" name="Picture 1" descr="C:\Users\Дарья\Desktop\исслед этап антарктида\IMG_4765.JPG"/>
          <p:cNvPicPr>
            <a:picLocks noChangeAspect="1" noChangeArrowheads="1"/>
          </p:cNvPicPr>
          <p:nvPr/>
        </p:nvPicPr>
        <p:blipFill>
          <a:blip r:embed="rId2" cstate="print"/>
          <a:srcRect t="6283" b="8899"/>
          <a:stretch>
            <a:fillRect/>
          </a:stretch>
        </p:blipFill>
        <p:spPr bwMode="auto">
          <a:xfrm>
            <a:off x="899592" y="4437112"/>
            <a:ext cx="3240360" cy="1833174"/>
          </a:xfrm>
          <a:prstGeom prst="roundRect">
            <a:avLst/>
          </a:prstGeom>
          <a:noFill/>
        </p:spPr>
      </p:pic>
      <p:pic>
        <p:nvPicPr>
          <p:cNvPr id="5122" name="Picture 2" descr="C:\Users\Дарья\Desktop\исслед этап антарктида\IMG_4804.JPG"/>
          <p:cNvPicPr>
            <a:picLocks noChangeAspect="1" noChangeArrowheads="1"/>
          </p:cNvPicPr>
          <p:nvPr/>
        </p:nvPicPr>
        <p:blipFill>
          <a:blip r:embed="rId3" cstate="print"/>
          <a:srcRect t="3657"/>
          <a:stretch>
            <a:fillRect/>
          </a:stretch>
        </p:blipFill>
        <p:spPr bwMode="auto">
          <a:xfrm>
            <a:off x="5148064" y="4149080"/>
            <a:ext cx="3096344" cy="1989717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Опыт 2. Изменение температуры снега  под действием поваренной соли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748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Гипотеза исследования: </a:t>
            </a:r>
            <a:r>
              <a:rPr lang="ru-RU" sz="1800" i="1" dirty="0" smtClean="0"/>
              <a:t>если снег в смеси с солью плавится, значит, его температура становится выше. </a:t>
            </a:r>
            <a:endParaRPr lang="ru-RU" sz="1800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856984" cy="64807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988840"/>
          <a:ext cx="8208912" cy="4057261"/>
        </p:xfrm>
        <a:graphic>
          <a:graphicData uri="http://schemas.openxmlformats.org/drawingml/2006/table">
            <a:tbl>
              <a:tblPr/>
              <a:tblGrid>
                <a:gridCol w="2088232"/>
                <a:gridCol w="3816424"/>
                <a:gridCol w="2304256"/>
              </a:tblGrid>
              <a:tr h="289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Фото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Показания термометра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3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Стакан с чистым  снегом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  0</a:t>
                      </a:r>
                      <a:r>
                        <a:rPr lang="ru-RU" sz="14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С    (-273К)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Стакан со снегом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и солью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- 7</a:t>
                      </a:r>
                      <a:r>
                        <a:rPr lang="ru-RU" sz="14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С     (-280К)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Тип реакции по тепловому эффекту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Это эндотермический</a:t>
                      </a: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процесс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, так как идет с поглощением теплоты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" descr="C:\Users\Дарья\Desktop\исслед этап антарктид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76872"/>
            <a:ext cx="1528646" cy="2608560"/>
          </a:xfrm>
          <a:prstGeom prst="roundRect">
            <a:avLst/>
          </a:prstGeom>
          <a:noFill/>
        </p:spPr>
      </p:pic>
      <p:pic>
        <p:nvPicPr>
          <p:cNvPr id="4098" name="Picture 2" descr="C:\Users\Дарья\Desktop\исслед этап антарктида\IMG_4740.JPG"/>
          <p:cNvPicPr>
            <a:picLocks noChangeAspect="1" noChangeArrowheads="1"/>
          </p:cNvPicPr>
          <p:nvPr/>
        </p:nvPicPr>
        <p:blipFill>
          <a:blip r:embed="rId3" cstate="print"/>
          <a:srcRect l="18919" t="28881" r="19165" b="6222"/>
          <a:stretch>
            <a:fillRect/>
          </a:stretch>
        </p:blipFill>
        <p:spPr bwMode="auto">
          <a:xfrm>
            <a:off x="4067944" y="2276872"/>
            <a:ext cx="2016225" cy="316835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Опыт 2. Изменение температуры снега  под действием поваренной соли (продолжение)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412776"/>
          <a:ext cx="8208912" cy="1162812"/>
        </p:xfrm>
        <a:graphic>
          <a:graphicData uri="http://schemas.openxmlformats.org/drawingml/2006/table">
            <a:tbl>
              <a:tblPr/>
              <a:tblGrid>
                <a:gridCol w="2016224"/>
                <a:gridCol w="6192688"/>
              </a:tblGrid>
              <a:tr h="289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Расчет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с∆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  где    с- удельная теплоемкость воды с=4,187 Дж/г*К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- 7    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4,187 Дж/г*К • (-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7)= -29,3 кДж/г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Вывод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a typeface="Times New Roman"/>
                          <a:cs typeface="Times New Roman"/>
                        </a:rPr>
                        <a:t>Гипотеза о повышении температуры смеси не верна, так как мы увидели, что при смешивании снега с поваренной солью температура  понижается.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554" name="Picture 2" descr="C:\Users\Дарья\Desktop\исслед этап антарктида\IMG_4796.JPG"/>
          <p:cNvPicPr>
            <a:picLocks noChangeAspect="1" noChangeArrowheads="1"/>
          </p:cNvPicPr>
          <p:nvPr/>
        </p:nvPicPr>
        <p:blipFill>
          <a:blip r:embed="rId2" cstate="print"/>
          <a:srcRect t="9422"/>
          <a:stretch>
            <a:fillRect/>
          </a:stretch>
        </p:blipFill>
        <p:spPr bwMode="auto">
          <a:xfrm>
            <a:off x="755576" y="2780928"/>
            <a:ext cx="2038899" cy="2768824"/>
          </a:xfrm>
          <a:prstGeom prst="roundRect">
            <a:avLst/>
          </a:prstGeom>
          <a:noFill/>
        </p:spPr>
      </p:pic>
      <p:pic>
        <p:nvPicPr>
          <p:cNvPr id="23555" name="Picture 3" descr="C:\Users\Дарья\Desktop\исслед этап антарктида\IMG_4800.JPG"/>
          <p:cNvPicPr>
            <a:picLocks noChangeAspect="1" noChangeArrowheads="1"/>
          </p:cNvPicPr>
          <p:nvPr/>
        </p:nvPicPr>
        <p:blipFill>
          <a:blip r:embed="rId3" cstate="print"/>
          <a:srcRect t="12837"/>
          <a:stretch>
            <a:fillRect/>
          </a:stretch>
        </p:blipFill>
        <p:spPr bwMode="auto">
          <a:xfrm>
            <a:off x="3419872" y="2780928"/>
            <a:ext cx="2091171" cy="2732766"/>
          </a:xfrm>
          <a:prstGeom prst="roundRect">
            <a:avLst/>
          </a:prstGeom>
          <a:noFill/>
        </p:spPr>
      </p:pic>
      <p:pic>
        <p:nvPicPr>
          <p:cNvPr id="23556" name="Picture 4" descr="C:\Users\Дарья\Desktop\исслед этап антарктида\IMG_4811.JPG"/>
          <p:cNvPicPr>
            <a:picLocks noChangeAspect="1" noChangeArrowheads="1"/>
          </p:cNvPicPr>
          <p:nvPr/>
        </p:nvPicPr>
        <p:blipFill>
          <a:blip r:embed="rId4" cstate="print"/>
          <a:srcRect t="21992" b="7634"/>
          <a:stretch>
            <a:fillRect/>
          </a:stretch>
        </p:blipFill>
        <p:spPr bwMode="auto">
          <a:xfrm>
            <a:off x="5868144" y="2780928"/>
            <a:ext cx="2593426" cy="2736304"/>
          </a:xfrm>
          <a:prstGeom prst="round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558924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55576" y="56612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Но, через некоторое время температура соленого снега стала повышаться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en-US" dirty="0" smtClean="0"/>
              <a:t>t =  +4</a:t>
            </a:r>
            <a:r>
              <a:rPr lang="en-US" baseline="30000" dirty="0" smtClean="0"/>
              <a:t>0</a:t>
            </a:r>
            <a:r>
              <a:rPr lang="en-US" dirty="0" smtClean="0"/>
              <a:t>C                                         t =  +6</a:t>
            </a:r>
            <a:r>
              <a:rPr lang="en-US" baseline="30000" dirty="0" smtClean="0"/>
              <a:t>0</a:t>
            </a:r>
            <a:r>
              <a:rPr lang="en-US" dirty="0" smtClean="0"/>
              <a:t>C                                     t = + 12</a:t>
            </a:r>
            <a:r>
              <a:rPr lang="en-US" baseline="30000" dirty="0" smtClean="0"/>
              <a:t>0</a:t>
            </a:r>
            <a:r>
              <a:rPr lang="en-US" dirty="0" smtClean="0"/>
              <a:t>C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188640"/>
            <a:ext cx="8856984" cy="64807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Объяснение результатов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1"/>
            <a:ext cx="8229600" cy="252028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800" dirty="0" smtClean="0">
                <a:ea typeface="Times New Roman"/>
                <a:cs typeface="Times New Roman"/>
              </a:rPr>
              <a:t>Температура смеси понизилась, так как на разрушение кристаллической решетки соли тратится энергия. Это эндотермический процесс.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800" dirty="0" smtClean="0">
                <a:ea typeface="Times New Roman"/>
                <a:cs typeface="Times New Roman"/>
              </a:rPr>
              <a:t>Через некоторое время снег с солью стал плавиться и его температура за час поднялась до + 13</a:t>
            </a:r>
            <a:r>
              <a:rPr lang="ru-RU" sz="1800" baseline="30000" dirty="0" smtClean="0">
                <a:ea typeface="Times New Roman"/>
                <a:cs typeface="Times New Roman"/>
              </a:rPr>
              <a:t>0</a:t>
            </a:r>
            <a:r>
              <a:rPr lang="ru-RU" sz="1800" dirty="0" smtClean="0">
                <a:ea typeface="Times New Roman"/>
                <a:cs typeface="Times New Roman"/>
              </a:rPr>
              <a:t>С, в то время как  температура чистого снега осталась в пределах +1+2 </a:t>
            </a:r>
            <a:r>
              <a:rPr lang="ru-RU" sz="1800" baseline="30000" dirty="0" smtClean="0">
                <a:ea typeface="Times New Roman"/>
                <a:cs typeface="Times New Roman"/>
              </a:rPr>
              <a:t>0</a:t>
            </a:r>
            <a:r>
              <a:rPr lang="ru-RU" sz="1800" dirty="0" smtClean="0">
                <a:ea typeface="Times New Roman"/>
                <a:cs typeface="Times New Roman"/>
              </a:rPr>
              <a:t>С.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800" dirty="0" smtClean="0">
                <a:ea typeface="Times New Roman"/>
                <a:cs typeface="Times New Roman"/>
              </a:rPr>
              <a:t>Причина повышения температуры раствора – процесс гидратации, то есть взаимодействия воды и соли с образованием гидратов. При образовании новых химических связей теплота всегда выделяется.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sz="1800" dirty="0" smtClean="0">
              <a:ea typeface="Times New Roman"/>
              <a:cs typeface="Times New Roman"/>
            </a:endParaRPr>
          </a:p>
          <a:p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856984" cy="64807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Опыт 3. Расчеты для приготовления растворов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856984" cy="64807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5" y="1196753"/>
          <a:ext cx="8352930" cy="1742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384572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Раствор 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Раствор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Раствор 3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Раствор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5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Массовая доля соли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481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Масса раствора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100г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100г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24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Масса соли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1г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5г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10г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15г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5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Масса воды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99г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95г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90г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85г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2529" name="Picture 1" descr="C:\Users\Дарья\Desktop\исслед этап антарктида\IMG_4771.JPG"/>
          <p:cNvPicPr>
            <a:picLocks noChangeAspect="1" noChangeArrowheads="1"/>
          </p:cNvPicPr>
          <p:nvPr/>
        </p:nvPicPr>
        <p:blipFill>
          <a:blip r:embed="rId2" cstate="print"/>
          <a:srcRect l="9095" r="24205" b="22727"/>
          <a:stretch>
            <a:fillRect/>
          </a:stretch>
        </p:blipFill>
        <p:spPr bwMode="auto">
          <a:xfrm>
            <a:off x="467544" y="3212976"/>
            <a:ext cx="3384376" cy="2615200"/>
          </a:xfrm>
          <a:prstGeom prst="roundRect">
            <a:avLst/>
          </a:prstGeom>
          <a:noFill/>
        </p:spPr>
      </p:pic>
      <p:pic>
        <p:nvPicPr>
          <p:cNvPr id="22531" name="Picture 3" descr="C:\Users\Дарья\Desktop\исслед этап антарктида\IMG_4775.JPG"/>
          <p:cNvPicPr>
            <a:picLocks noChangeAspect="1" noChangeArrowheads="1"/>
          </p:cNvPicPr>
          <p:nvPr/>
        </p:nvPicPr>
        <p:blipFill>
          <a:blip r:embed="rId3" cstate="print"/>
          <a:srcRect l="14139" t="10599" r="34959" b="51243"/>
          <a:stretch>
            <a:fillRect/>
          </a:stretch>
        </p:blipFill>
        <p:spPr bwMode="auto">
          <a:xfrm>
            <a:off x="4427984" y="3068960"/>
            <a:ext cx="3312368" cy="1656184"/>
          </a:xfrm>
          <a:prstGeom prst="roundRect">
            <a:avLst/>
          </a:prstGeom>
          <a:noFill/>
        </p:spPr>
      </p:pic>
      <p:pic>
        <p:nvPicPr>
          <p:cNvPr id="22532" name="Picture 4" descr="C:\Users\Дарья\Desktop\исслед этап антарктида\IMG_4777.JPG"/>
          <p:cNvPicPr>
            <a:picLocks noChangeAspect="1" noChangeArrowheads="1"/>
          </p:cNvPicPr>
          <p:nvPr/>
        </p:nvPicPr>
        <p:blipFill>
          <a:blip r:embed="rId4" cstate="print"/>
          <a:srcRect l="23568" t="22469" r="10491" b="36338"/>
          <a:stretch>
            <a:fillRect/>
          </a:stretch>
        </p:blipFill>
        <p:spPr bwMode="auto">
          <a:xfrm>
            <a:off x="4572000" y="5085184"/>
            <a:ext cx="3283624" cy="136815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Приготовление растворов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856984" cy="64807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9" name="Picture 3" descr="C:\Users\Дарья\Desktop\исслед этап антарктида\IMG_47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4104457" cy="2736304"/>
          </a:xfrm>
          <a:prstGeom prst="roundRect">
            <a:avLst/>
          </a:prstGeom>
          <a:noFill/>
        </p:spPr>
      </p:pic>
      <p:pic>
        <p:nvPicPr>
          <p:cNvPr id="24581" name="Picture 5" descr="C:\Users\Дарья\Desktop\исслед этап антарктида\IMG_4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53022"/>
            <a:ext cx="3508648" cy="2340241"/>
          </a:xfrm>
          <a:prstGeom prst="round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4048" y="155679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Необходимую массу соли мы взвешивал на электронных весах.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458112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Воду отмеряли мерным цилиндром. Так как плотность воды равна 1 г/мл, то масса воды равна ее объему.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Опыт 3. Зависимость скорости замерзания раствора от его концентрации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892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Гипотеза: </a:t>
            </a:r>
            <a:r>
              <a:rPr lang="ru-RU" sz="1800" i="1" dirty="0" smtClean="0"/>
              <a:t>мы предполагаем, что чем больше соли содержится в растворе, тем медленнее он будет замерзать.</a:t>
            </a:r>
            <a:endParaRPr lang="ru-RU" sz="1800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856984" cy="64807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844824"/>
          <a:ext cx="8064896" cy="4433688"/>
        </p:xfrm>
        <a:graphic>
          <a:graphicData uri="http://schemas.openxmlformats.org/drawingml/2006/table">
            <a:tbl>
              <a:tblPr/>
              <a:tblGrid>
                <a:gridCol w="1296145"/>
                <a:gridCol w="3312367"/>
                <a:gridCol w="1656185"/>
                <a:gridCol w="1800199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Номер раствора и его концентрация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Фото разных этапов эксперимента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Время до момента  замерзания раствора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Скорость замерзания (относительно других растворов)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Раствор 1 (1%)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Замерз через 30 мин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Быстрее всех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Раствор 2 (5%)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Почти застыл через 30 мин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Чуть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медленнее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Picture 1" descr="C:\Users\Дарья\Desktop\исслед этап антарктида\UaAziCqwy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2232248" cy="1674186"/>
          </a:xfrm>
          <a:prstGeom prst="roundRect">
            <a:avLst/>
          </a:prstGeom>
          <a:noFill/>
        </p:spPr>
      </p:pic>
      <p:pic>
        <p:nvPicPr>
          <p:cNvPr id="2050" name="Picture 2" descr="C:\Users\Дарья\Desktop\исслед этап антарктида\L-XBw0_3JwY.jpg"/>
          <p:cNvPicPr>
            <a:picLocks noChangeAspect="1" noChangeArrowheads="1"/>
          </p:cNvPicPr>
          <p:nvPr/>
        </p:nvPicPr>
        <p:blipFill>
          <a:blip r:embed="rId3" cstate="print"/>
          <a:srcRect l="2469" r="9877" b="17695"/>
          <a:stretch>
            <a:fillRect/>
          </a:stretch>
        </p:blipFill>
        <p:spPr bwMode="auto">
          <a:xfrm>
            <a:off x="2195736" y="4653136"/>
            <a:ext cx="2164560" cy="152433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815</Words>
  <Application>Microsoft Office PowerPoint</Application>
  <PresentationFormat>Экран (4:3)</PresentationFormat>
  <Paragraphs>155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Исследовательское задание, 3 этап  Команда «Полярная станция» МОУ Брейтовская СОШ</vt:lpstr>
      <vt:lpstr>  Опыт1.  Влияние различных веществ на скорость плавления льда </vt:lpstr>
      <vt:lpstr>Ответы на вопросы</vt:lpstr>
      <vt:lpstr> Опыт 2. Изменение температуры снега  под действием поваренной соли </vt:lpstr>
      <vt:lpstr>Опыт 2. Изменение температуры снега  под действием поваренной соли (продолжение)</vt:lpstr>
      <vt:lpstr>Объяснение результатов</vt:lpstr>
      <vt:lpstr>Опыт 3. Расчеты для приготовления растворов</vt:lpstr>
      <vt:lpstr>Приготовление растворов</vt:lpstr>
      <vt:lpstr>Опыт 3. Зависимость скорости замерзания раствора от его концентрации</vt:lpstr>
      <vt:lpstr>Опыт 3. Зависимость скорости замерзания раствора от его концентрации (продолжение)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Исследовательское задание  Команда «Полярная станция» МОУ Брейтовская СОШ</dc:title>
  <dc:creator>Дарья</dc:creator>
  <cp:lastModifiedBy>Дарья</cp:lastModifiedBy>
  <cp:revision>31</cp:revision>
  <dcterms:created xsi:type="dcterms:W3CDTF">2020-02-21T16:03:39Z</dcterms:created>
  <dcterms:modified xsi:type="dcterms:W3CDTF">2020-02-24T17:02:07Z</dcterms:modified>
</cp:coreProperties>
</file>