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65" r:id="rId9"/>
    <p:sldId id="271" r:id="rId10"/>
    <p:sldId id="273" r:id="rId11"/>
    <p:sldId id="268" r:id="rId12"/>
    <p:sldId id="275" r:id="rId13"/>
    <p:sldId id="276" r:id="rId14"/>
    <p:sldId id="270" r:id="rId15"/>
    <p:sldId id="281" r:id="rId16"/>
    <p:sldId id="277" r:id="rId17"/>
    <p:sldId id="278" r:id="rId18"/>
    <p:sldId id="279" r:id="rId19"/>
    <p:sldId id="282" r:id="rId20"/>
    <p:sldId id="283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E631B-076B-4853-AF58-9A3D5826028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FB42-E75F-42F6-A19C-419222664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1FB42-E75F-42F6-A19C-4192226640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1FB42-E75F-42F6-A19C-4192226640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16F9-7B84-4284-BB9B-458417FB6D3B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7BD3-322F-4F14-AC78-C3083B43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16F9-7B84-4284-BB9B-458417FB6D3B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7BD3-322F-4F14-AC78-C3083B43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16F9-7B84-4284-BB9B-458417FB6D3B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7BD3-322F-4F14-AC78-C3083B43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16F9-7B84-4284-BB9B-458417FB6D3B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7BD3-322F-4F14-AC78-C3083B43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16F9-7B84-4284-BB9B-458417FB6D3B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7BD3-322F-4F14-AC78-C3083B43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16F9-7B84-4284-BB9B-458417FB6D3B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7BD3-322F-4F14-AC78-C3083B43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16F9-7B84-4284-BB9B-458417FB6D3B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7BD3-322F-4F14-AC78-C3083B43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16F9-7B84-4284-BB9B-458417FB6D3B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7BD3-322F-4F14-AC78-C3083B43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16F9-7B84-4284-BB9B-458417FB6D3B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7BD3-322F-4F14-AC78-C3083B43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16F9-7B84-4284-BB9B-458417FB6D3B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7BD3-322F-4F14-AC78-C3083B43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16F9-7B84-4284-BB9B-458417FB6D3B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7BD3-322F-4F14-AC78-C3083B43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16F9-7B84-4284-BB9B-458417FB6D3B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7BD3-322F-4F14-AC78-C3083B43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krasivie-fony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5184575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Открытый муниципальный проект «Антарктида сквозь льды и время»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Исследовательский этап</a:t>
            </a:r>
            <a:r>
              <a:rPr lang="ru-RU" b="1" dirty="0" smtClean="0"/>
              <a:t>: «Влияние пищевых продуктов на скорость таяния льда»</a:t>
            </a:r>
            <a:br>
              <a:rPr lang="ru-RU" b="1" dirty="0" smtClean="0"/>
            </a:br>
            <a:r>
              <a:rPr lang="ru-RU" sz="3200" b="1" dirty="0" smtClean="0">
                <a:latin typeface="+mn-lt"/>
              </a:rPr>
              <a:t>Возрастная категория: дошкольники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Команда «</a:t>
            </a:r>
            <a:r>
              <a:rPr lang="ru-RU" sz="3200" b="1" dirty="0" err="1" smtClean="0">
                <a:latin typeface="+mn-lt"/>
              </a:rPr>
              <a:t>ПОЛЮСята</a:t>
            </a:r>
            <a:r>
              <a:rPr lang="ru-RU" sz="3200" b="1" dirty="0" smtClean="0">
                <a:latin typeface="+mn-lt"/>
              </a:rPr>
              <a:t>»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МОУ </a:t>
            </a:r>
            <a:r>
              <a:rPr lang="ru-RU" sz="3200" b="1" dirty="0" err="1" smtClean="0">
                <a:latin typeface="+mn-lt"/>
              </a:rPr>
              <a:t>Гореловская</a:t>
            </a:r>
            <a:r>
              <a:rPr lang="ru-RU" sz="3200" b="1" dirty="0" smtClean="0">
                <a:latin typeface="+mn-lt"/>
              </a:rPr>
              <a:t> ООШ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Руководитель: Смирнова Ю.А.</a:t>
            </a:r>
            <a:endParaRPr lang="ru-RU" sz="3200" b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Задание№4.</a:t>
            </a: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2200" dirty="0" smtClean="0"/>
              <a:t> Необходимое </a:t>
            </a:r>
            <a:r>
              <a:rPr lang="ru-RU" sz="2200" dirty="0"/>
              <a:t>количество реагентов нужно отмерить заранее.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Содержимое 4" descr="IMG_20200213_1026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8711" y="1600200"/>
            <a:ext cx="2715578" cy="4525963"/>
          </a:xfrm>
        </p:spPr>
      </p:pic>
      <p:pic>
        <p:nvPicPr>
          <p:cNvPr id="6" name="Содержимое 5" descr="IMG_20200213_10250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09711" y="1600200"/>
            <a:ext cx="2715578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Задание№5.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dirty="0" smtClean="0"/>
              <a:t> </a:t>
            </a:r>
            <a:r>
              <a:rPr lang="ru-RU" sz="2000" dirty="0"/>
              <a:t>Заметьте на часах (или на таймере) время, в течение которого будут плавиться кубики льда под действием различных реагентов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IMG_20200214_1019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Задание №5/1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200" dirty="0" smtClean="0"/>
              <a:t>Сравните время таяния льда под влиянием различных реагентов </a:t>
            </a:r>
            <a:r>
              <a:rPr lang="ru-RU" sz="2200" dirty="0"/>
              <a:t>со временем таяния последнего «контрольного» кубика льда, который не был посыпан.</a:t>
            </a:r>
          </a:p>
        </p:txBody>
      </p:sp>
      <p:pic>
        <p:nvPicPr>
          <p:cNvPr id="5" name="Содержимое 4" descr="IMG_20200214_11091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1844824"/>
            <a:ext cx="2715578" cy="4525963"/>
          </a:xfrm>
        </p:spPr>
      </p:pic>
      <p:pic>
        <p:nvPicPr>
          <p:cNvPr id="6" name="Содержимое 5" descr="IMG_20200214_11375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292080" y="1772816"/>
            <a:ext cx="2715578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Задание №5/2.</a:t>
            </a:r>
            <a:r>
              <a:rPr lang="ru-RU" sz="3100" b="1" i="1" dirty="0" smtClean="0"/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200" dirty="0" smtClean="0"/>
              <a:t>Полученные результаты (время плавления или таяния льда) занесите в таблицу, в графу «</a:t>
            </a:r>
            <a:r>
              <a:rPr lang="ru-RU" sz="2200" i="1" dirty="0" smtClean="0"/>
              <a:t>Время плавления льда</a:t>
            </a:r>
            <a:r>
              <a:rPr lang="ru-RU" sz="2200" dirty="0" smtClean="0"/>
              <a:t>».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5" name="Содержимое 4" descr="IMG_20200214_1138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8711" y="1600200"/>
            <a:ext cx="2715578" cy="4525963"/>
          </a:xfrm>
        </p:spPr>
      </p:pic>
      <p:pic>
        <p:nvPicPr>
          <p:cNvPr id="6" name="Содержимое 5" descr="IMG_20200214_11391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09711" y="1600200"/>
            <a:ext cx="2715578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Задание №5/3.</a:t>
            </a:r>
            <a:br>
              <a:rPr lang="ru-RU" sz="2800" b="1" dirty="0" smtClean="0"/>
            </a:br>
            <a:r>
              <a:rPr lang="ru-RU" sz="2200" dirty="0" smtClean="0"/>
              <a:t>Таблица оформления результатов опыта</a:t>
            </a:r>
            <a:r>
              <a:rPr lang="ru-RU" sz="2200" b="1" dirty="0" smtClean="0"/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800" b="1" dirty="0" smtClean="0"/>
              <a:t>«</a:t>
            </a:r>
            <a:r>
              <a:rPr lang="ru-RU" sz="2800" b="1" i="1" dirty="0" smtClean="0"/>
              <a:t>Время плавления льда</a:t>
            </a:r>
            <a:r>
              <a:rPr lang="ru-RU" sz="2800" b="1" dirty="0" smtClean="0"/>
              <a:t>».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3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497699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Реагент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Поваренная соль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Речной песок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Смесь речного песка и соли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Пищевая сода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Лимонная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Пищевой краситель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Контрольный кубик</a:t>
                      </a:r>
                      <a:endParaRPr lang="ru-RU" dirty="0"/>
                    </a:p>
                  </a:txBody>
                  <a:tcPr/>
                </a:tc>
              </a:tr>
              <a:tr h="1497699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плавления льда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</a:p>
                    <a:p>
                      <a:r>
                        <a:rPr lang="ru-RU" dirty="0" smtClean="0"/>
                        <a:t>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 минуты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</a:p>
                    <a:p>
                      <a:r>
                        <a:rPr lang="ru-RU" dirty="0" smtClean="0"/>
                        <a:t>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</a:t>
                      </a:r>
                    </a:p>
                    <a:p>
                      <a:r>
                        <a:rPr lang="ru-RU" dirty="0" smtClean="0"/>
                        <a:t>минуты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 минута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</a:t>
                      </a:r>
                    </a:p>
                    <a:p>
                      <a:r>
                        <a:rPr lang="ru-RU" dirty="0" smtClean="0"/>
                        <a:t>минут</a:t>
                      </a:r>
                      <a:endParaRPr lang="ru-RU" dirty="0"/>
                    </a:p>
                  </a:txBody>
                  <a:tcPr/>
                </a:tc>
              </a:tr>
              <a:tr h="1137658"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место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3050"/>
            <a:ext cx="4752528" cy="77968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Вывод №1</a:t>
            </a:r>
            <a:endParaRPr lang="ru-RU" sz="4000" dirty="0"/>
          </a:p>
        </p:txBody>
      </p:sp>
      <p:pic>
        <p:nvPicPr>
          <p:cNvPr id="6" name="Содержимое 5" descr="iU-EEAX5zj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275" y="1340768"/>
            <a:ext cx="4835525" cy="4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3008313" cy="5771183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Задание№1:</a:t>
            </a:r>
          </a:p>
          <a:p>
            <a:r>
              <a:rPr lang="ru-RU" sz="2000" b="1" dirty="0" smtClean="0"/>
              <a:t> </a:t>
            </a:r>
            <a:r>
              <a:rPr lang="ru-RU" sz="2000" dirty="0" smtClean="0"/>
              <a:t>Для данного эксперимента важно, чтобы все кубики льда имели одинаковый размер. Почему?</a:t>
            </a:r>
          </a:p>
          <a:p>
            <a:r>
              <a:rPr lang="ru-RU" sz="2800" b="1" dirty="0" smtClean="0"/>
              <a:t>Вывод№1: </a:t>
            </a:r>
          </a:p>
          <a:p>
            <a:r>
              <a:rPr lang="ru-RU" sz="2000" dirty="0" smtClean="0"/>
              <a:t>Разные по размеру кубики льда и тают по разному, более крупный тает дольше, а нам нужно выяснить , какой из реагентов быстрее расплавит лед , поэтому кубики должны быть равными по размеру, иначе выводы будут неверными.</a:t>
            </a:r>
          </a:p>
          <a:p>
            <a:endParaRPr lang="ru-RU" sz="2800" b="1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320480" cy="11521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Вывод№2</a:t>
            </a:r>
            <a:endParaRPr lang="ru-RU" sz="4000" dirty="0"/>
          </a:p>
        </p:txBody>
      </p:sp>
      <p:pic>
        <p:nvPicPr>
          <p:cNvPr id="5" name="Содержимое 4" descr="IMG_20200214_1122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4402832" cy="42484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 </a:t>
            </a:r>
            <a:r>
              <a:rPr lang="ru-RU" sz="3000" b="1" dirty="0" smtClean="0"/>
              <a:t>Задание №5/1</a:t>
            </a:r>
            <a:r>
              <a:rPr lang="ru-RU" sz="3300" b="1" dirty="0" smtClean="0"/>
              <a:t>: </a:t>
            </a:r>
          </a:p>
          <a:p>
            <a:r>
              <a:rPr lang="ru-RU" sz="2200" dirty="0" smtClean="0"/>
              <a:t>Сравните время таяния «контрольного» кубика со временем таяния кубиков под действием различных реагентов .</a:t>
            </a:r>
          </a:p>
          <a:p>
            <a:endParaRPr lang="ru-RU" sz="2000" dirty="0" smtClean="0"/>
          </a:p>
          <a:p>
            <a:r>
              <a:rPr lang="ru-RU" sz="3000" b="1" dirty="0" smtClean="0"/>
              <a:t>Вывод №2: </a:t>
            </a:r>
          </a:p>
          <a:p>
            <a:r>
              <a:rPr lang="ru-RU" sz="2200" dirty="0" smtClean="0"/>
              <a:t>Под действием реагентов №1, №3, №4. №5, №6 кубик льда растаял быстрее, а под воздействием речного песка таяние льда замедлилось, хотя он и стал пористым и нескользким, но растаял позже «контрольного» кубика. </a:t>
            </a:r>
            <a:endParaRPr lang="ru-RU" sz="2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3050"/>
            <a:ext cx="3384376" cy="8516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Вывод№3</a:t>
            </a:r>
            <a:endParaRPr lang="ru-RU" sz="4000" dirty="0"/>
          </a:p>
        </p:txBody>
      </p:sp>
      <p:pic>
        <p:nvPicPr>
          <p:cNvPr id="5" name="Содержимое 4" descr="IMG_20200214_1109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348751" cy="4392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Задание№6: </a:t>
            </a:r>
          </a:p>
          <a:p>
            <a:r>
              <a:rPr lang="ru-RU" sz="2000" dirty="0" smtClean="0"/>
              <a:t>По результатам эксперимента сформулируйте вывод о том, под действием какого реагента лед плавится быстрее.</a:t>
            </a:r>
          </a:p>
          <a:p>
            <a:endParaRPr lang="ru-RU" sz="2000" dirty="0" smtClean="0"/>
          </a:p>
          <a:p>
            <a:r>
              <a:rPr lang="ru-RU" sz="2800" b="1" dirty="0" smtClean="0"/>
              <a:t>Вывод№3:</a:t>
            </a:r>
          </a:p>
          <a:p>
            <a:r>
              <a:rPr lang="ru-RU" sz="2800" b="1" dirty="0" smtClean="0"/>
              <a:t> </a:t>
            </a:r>
            <a:r>
              <a:rPr lang="ru-RU" sz="2000" dirty="0" smtClean="0"/>
              <a:t>Под действием поваренной соли лед растаял быстрее всего. Этот «реагент» занял первое место среди остальных веществ.</a:t>
            </a:r>
          </a:p>
          <a:p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Задание№7: </a:t>
            </a:r>
            <a:r>
              <a:rPr lang="ru-RU" sz="2000" dirty="0" smtClean="0"/>
              <a:t>Подумайте, для чего могут вам пригодиться полученные сведения о таянии льда. Как люди используют эти знания?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19256" cy="1008112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/>
              <a:t>        </a:t>
            </a:r>
            <a:r>
              <a:rPr lang="ru-RU" sz="3300" dirty="0" smtClean="0"/>
              <a:t>Вывод№3: </a:t>
            </a:r>
            <a:r>
              <a:rPr lang="ru-RU" b="0" dirty="0" smtClean="0"/>
              <a:t>Под действием поваренной соли лед растаял быстрее всего. Этот «реагент» занял первое место среди остальных веществ. Смесь соли и песка на третьем месте.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348880"/>
            <a:ext cx="4040188" cy="396043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3300" b="1" dirty="0" smtClean="0"/>
              <a:t>Применение №1:</a:t>
            </a:r>
          </a:p>
          <a:p>
            <a:pPr>
              <a:buNone/>
            </a:pPr>
            <a:r>
              <a:rPr lang="ru-RU" sz="2600" dirty="0" smtClean="0"/>
              <a:t>       При гололеде и гололедице,</a:t>
            </a:r>
          </a:p>
          <a:p>
            <a:pPr>
              <a:buNone/>
            </a:pPr>
            <a:r>
              <a:rPr lang="ru-RU" sz="2600" dirty="0" smtClean="0"/>
              <a:t>       чтобы не было скользко и было меньше аварий дороги посыпают смесью соли и песка. Соль разъедает лёд, а песок способствует увеличению сцепления между шинами машин и поверхностью дороги. Смесь сыплют на середину дороги, но шинами машин она разносится по всей поверхности, в том числе и по обочинам, по которым нередко в зимнее время ходят пешеходы.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41081" y="1340769"/>
            <a:ext cx="45719" cy="648072"/>
          </a:xfrm>
        </p:spPr>
        <p:txBody>
          <a:bodyPr/>
          <a:lstStyle/>
          <a:p>
            <a:r>
              <a:rPr lang="ru-RU" dirty="0" smtClean="0"/>
              <a:t>                </a:t>
            </a:r>
            <a:endParaRPr lang="ru-RU" sz="2800" dirty="0"/>
          </a:p>
        </p:txBody>
      </p:sp>
      <p:pic>
        <p:nvPicPr>
          <p:cNvPr id="7" name="Содержимое 6" descr="222_Gxp0za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20888"/>
            <a:ext cx="4041775" cy="352839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Применение №2:</a:t>
            </a:r>
            <a:endParaRPr lang="ru-RU" sz="2400" dirty="0">
              <a:latin typeface="+mn-lt"/>
            </a:endParaRPr>
          </a:p>
        </p:txBody>
      </p:sp>
      <p:pic>
        <p:nvPicPr>
          <p:cNvPr id="5" name="Содержимое 4" descr="обледенени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4464496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145435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России есть местности с высокой  влажностью  воздуха. При резком похолодании на всех поверхностях образуется  толстая ледяная корка, которая угрожает жизни и здоровью людей, а  также может разрушить некоторые сооружения. Во избежание трагических последствий обледенения обрабатывают солью, что способствует их быстрому таянию  и последующему меньшему </a:t>
            </a:r>
            <a:r>
              <a:rPr lang="ru-RU" sz="2000" dirty="0" err="1" smtClean="0"/>
              <a:t>намерзанию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Цель: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-</a:t>
            </a:r>
            <a:r>
              <a:rPr lang="ru-RU" sz="2000" dirty="0" smtClean="0"/>
              <a:t>способствовать </a:t>
            </a:r>
            <a:r>
              <a:rPr lang="ru-RU" sz="2000" dirty="0"/>
              <a:t>развитию у детей познавательной активности, любознательности, стремления к самостоятельному познанию и размышлению.</a:t>
            </a:r>
          </a:p>
        </p:txBody>
      </p:sp>
      <p:pic>
        <p:nvPicPr>
          <p:cNvPr id="10" name="Содержимое 9" descr="IMG_20200210_1303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74991" y="273050"/>
            <a:ext cx="3511868" cy="58531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6968" y="-3429000"/>
            <a:ext cx="18288000" cy="13716000"/>
          </a:xfrm>
          <a:prstGeom prst="rect">
            <a:avLst/>
          </a:prstGeom>
          <a:noFill/>
        </p:spPr>
      </p:pic>
      <p:pic>
        <p:nvPicPr>
          <p:cNvPr id="5" name="Содержимое 4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1556792"/>
            <a:ext cx="4608512" cy="4392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2837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Вывод №2: </a:t>
            </a:r>
            <a:br>
              <a:rPr lang="ru-RU" sz="2800" dirty="0" smtClean="0"/>
            </a:br>
            <a:r>
              <a:rPr lang="ru-RU" sz="2200" b="0" dirty="0" smtClean="0"/>
              <a:t>Под воздействием речного песка таяние льда замедлилось, хотя он и стал пористым и нескользким, но растаял позже «контрольного» кубика. </a:t>
            </a:r>
            <a:br>
              <a:rPr lang="ru-RU" sz="2200" b="0" dirty="0" smtClean="0"/>
            </a:br>
            <a:endParaRPr lang="ru-RU" sz="22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smtClean="0">
                <a:solidFill>
                  <a:prstClr val="black"/>
                </a:solidFill>
                <a:ea typeface="+mj-ea"/>
                <a:cs typeface="+mj-cs"/>
              </a:rPr>
              <a:t>Применение №3:</a:t>
            </a:r>
          </a:p>
          <a:p>
            <a:r>
              <a:rPr lang="ru-RU" sz="2000" smtClean="0">
                <a:solidFill>
                  <a:prstClr val="black"/>
                </a:solidFill>
                <a:ea typeface="+mj-ea"/>
                <a:cs typeface="+mj-cs"/>
              </a:rPr>
              <a:t>Лед широко применяется в рыбной промышленности. </a:t>
            </a:r>
            <a:r>
              <a:rPr lang="ru-RU" sz="2000" smtClean="0"/>
              <a:t>Рыбу  эффективно охлаждают водным льдом. При этом используется как естественный лёд, вырубаемый крупными блоками в зимнее время на чистых водоёмах или намороженный в холодное время послойно на горизонтальных площадках с брызгальными  установками. Для его сохранения в летнее время его засыпают песком или опилками.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spasibo-za-vnimani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Задачи:</a:t>
            </a:r>
            <a:endParaRPr lang="ru-RU" sz="2800" dirty="0"/>
          </a:p>
        </p:txBody>
      </p:sp>
      <p:pic>
        <p:nvPicPr>
          <p:cNvPr id="5" name="Содержимое 4" descr="IMG_20200213_10235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74991" y="273050"/>
            <a:ext cx="3511868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3008313" cy="4907087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ru-RU" sz="1600" dirty="0" smtClean="0"/>
              <a:t>развивать </a:t>
            </a:r>
            <a:r>
              <a:rPr lang="ru-RU" sz="1600" dirty="0"/>
              <a:t>у детей элементарные представления об основных физических свойствах  </a:t>
            </a:r>
            <a:r>
              <a:rPr lang="ru-RU" sz="1600" dirty="0" smtClean="0"/>
              <a:t>льда при его взаимодействии с различными веществами.</a:t>
            </a:r>
          </a:p>
          <a:p>
            <a:pPr>
              <a:buFontTx/>
              <a:buChar char="-"/>
            </a:pPr>
            <a:r>
              <a:rPr lang="ru-RU" sz="1600" dirty="0"/>
              <a:t> </a:t>
            </a:r>
            <a:r>
              <a:rPr lang="ru-RU" sz="1600" dirty="0" smtClean="0"/>
              <a:t>создать условия для возможности определения детьми скорости плавления льда под воздействием  «реагентов».</a:t>
            </a:r>
          </a:p>
          <a:p>
            <a:pPr>
              <a:buFontTx/>
              <a:buChar char="-"/>
            </a:pPr>
            <a:r>
              <a:rPr lang="ru-RU" sz="1600" dirty="0"/>
              <a:t> </a:t>
            </a:r>
            <a:r>
              <a:rPr lang="ru-RU" sz="1600" dirty="0" smtClean="0"/>
              <a:t>способствовать развитию умения сравнивать время таяния льда с различными реагентами и «контрольного» кубика и делать  соответствующие выводы.</a:t>
            </a:r>
          </a:p>
          <a:p>
            <a:pPr>
              <a:buFontTx/>
              <a:buChar char="-"/>
            </a:pPr>
            <a:r>
              <a:rPr lang="ru-RU" sz="1600" dirty="0" smtClean="0"/>
              <a:t>содействовать формированию самостоятельности</a:t>
            </a:r>
            <a:r>
              <a:rPr lang="ru-RU" sz="1600" dirty="0"/>
              <a:t>, наблюдательности, элементарного самоконтроля и </a:t>
            </a:r>
            <a:r>
              <a:rPr lang="ru-RU" sz="1600" dirty="0" err="1"/>
              <a:t>саморегуляции</a:t>
            </a:r>
            <a:r>
              <a:rPr lang="ru-RU" sz="1600" dirty="0"/>
              <a:t> своих </a:t>
            </a:r>
            <a:r>
              <a:rPr lang="ru-RU" sz="1600" dirty="0" smtClean="0"/>
              <a:t>действий.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Материалы и оборудование: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35100"/>
            <a:ext cx="3672408" cy="4691063"/>
          </a:xfrm>
        </p:spPr>
        <p:txBody>
          <a:bodyPr>
            <a:noAutofit/>
          </a:bodyPr>
          <a:lstStyle/>
          <a:p>
            <a:pPr lvl="0"/>
            <a:r>
              <a:rPr lang="ru-RU" sz="2000" b="1" i="1" dirty="0" smtClean="0"/>
              <a:t>-</a:t>
            </a:r>
            <a:r>
              <a:rPr lang="ru-RU" sz="2000" dirty="0" smtClean="0"/>
              <a:t>формочки </a:t>
            </a:r>
            <a:r>
              <a:rPr lang="ru-RU" sz="2000" dirty="0"/>
              <a:t>для приготовления кубиков льда;</a:t>
            </a:r>
          </a:p>
          <a:p>
            <a:pPr lvl="0"/>
            <a:r>
              <a:rPr lang="ru-RU" sz="2000" dirty="0" smtClean="0"/>
              <a:t>-поднос</a:t>
            </a:r>
            <a:r>
              <a:rPr lang="ru-RU" sz="2000" dirty="0"/>
              <a:t>;</a:t>
            </a:r>
          </a:p>
          <a:p>
            <a:pPr lvl="0"/>
            <a:r>
              <a:rPr lang="ru-RU" sz="2000" dirty="0" smtClean="0"/>
              <a:t>-поваренная </a:t>
            </a:r>
            <a:r>
              <a:rPr lang="ru-RU" sz="2000" dirty="0"/>
              <a:t>соль; </a:t>
            </a:r>
          </a:p>
          <a:p>
            <a:pPr lvl="0"/>
            <a:r>
              <a:rPr lang="ru-RU" sz="2000" dirty="0" smtClean="0"/>
              <a:t>-пищевая </a:t>
            </a:r>
            <a:r>
              <a:rPr lang="ru-RU" sz="2000" dirty="0"/>
              <a:t>сода;</a:t>
            </a:r>
          </a:p>
          <a:p>
            <a:pPr lvl="0"/>
            <a:r>
              <a:rPr lang="ru-RU" sz="2000" dirty="0" smtClean="0"/>
              <a:t>-лимонная </a:t>
            </a:r>
            <a:r>
              <a:rPr lang="ru-RU" sz="2000" dirty="0"/>
              <a:t>кислота (кристаллическая);</a:t>
            </a:r>
          </a:p>
          <a:p>
            <a:pPr lvl="0"/>
            <a:r>
              <a:rPr lang="ru-RU" sz="2000" dirty="0" smtClean="0"/>
              <a:t>-речной </a:t>
            </a:r>
            <a:r>
              <a:rPr lang="ru-RU" sz="2000" dirty="0"/>
              <a:t>песок;</a:t>
            </a:r>
          </a:p>
          <a:p>
            <a:pPr lvl="0"/>
            <a:r>
              <a:rPr lang="ru-RU" sz="2000" dirty="0" smtClean="0"/>
              <a:t>-пищевые </a:t>
            </a:r>
            <a:r>
              <a:rPr lang="ru-RU" sz="2000" dirty="0"/>
              <a:t>красители;</a:t>
            </a:r>
          </a:p>
          <a:p>
            <a:pPr lvl="0"/>
            <a:r>
              <a:rPr lang="ru-RU" sz="2000" dirty="0" smtClean="0"/>
              <a:t>-чайные  </a:t>
            </a:r>
            <a:r>
              <a:rPr lang="ru-RU" sz="2000" dirty="0"/>
              <a:t>ложки (можно пластиковые);</a:t>
            </a:r>
          </a:p>
          <a:p>
            <a:pPr lvl="0"/>
            <a:r>
              <a:rPr lang="ru-RU" sz="2000" dirty="0" smtClean="0"/>
              <a:t>-часы </a:t>
            </a:r>
            <a:r>
              <a:rPr lang="ru-RU" sz="2000" dirty="0"/>
              <a:t>или таймер на телефоне; </a:t>
            </a:r>
          </a:p>
          <a:p>
            <a:pPr lvl="0"/>
            <a:r>
              <a:rPr lang="ru-RU" sz="2000" dirty="0" smtClean="0"/>
              <a:t>-доска и мел </a:t>
            </a:r>
            <a:r>
              <a:rPr lang="ru-RU" sz="2000" dirty="0"/>
              <a:t>для записей;</a:t>
            </a:r>
          </a:p>
          <a:p>
            <a:pPr lvl="0"/>
            <a:r>
              <a:rPr lang="ru-RU" sz="2000" dirty="0" smtClean="0"/>
              <a:t>- два набора магнитных цифр от 1 до 7.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7" name="Содержимое 6" descr="IMG_20200213_1011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74991" y="273050"/>
            <a:ext cx="3511868" cy="58531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94720" cy="995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Правила безопасной работы:</a:t>
            </a:r>
            <a:endParaRPr lang="ru-RU" sz="2800" dirty="0"/>
          </a:p>
        </p:txBody>
      </p:sp>
      <p:pic>
        <p:nvPicPr>
          <p:cNvPr id="6" name="Содержимое 5" descr="IMG_20200206_1305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620688"/>
            <a:ext cx="3511868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>
            <a:noAutofit/>
          </a:bodyPr>
          <a:lstStyle/>
          <a:p>
            <a:r>
              <a:rPr lang="ru-RU" sz="1800" b="1" dirty="0"/>
              <a:t>При работе с песком, </a:t>
            </a:r>
            <a:r>
              <a:rPr lang="ru-RU" sz="1800" b="1" dirty="0" smtClean="0"/>
              <a:t>сыпучими веществами:</a:t>
            </a:r>
            <a:endParaRPr lang="ru-RU" sz="1800" b="1" dirty="0"/>
          </a:p>
          <a:p>
            <a:r>
              <a:rPr lang="ru-RU" sz="1800" dirty="0" smtClean="0"/>
              <a:t>-работать </a:t>
            </a:r>
            <a:r>
              <a:rPr lang="ru-RU" sz="1800" dirty="0"/>
              <a:t>только под руководством </a:t>
            </a:r>
            <a:r>
              <a:rPr lang="ru-RU" sz="1800" dirty="0" smtClean="0"/>
              <a:t>взрослого</a:t>
            </a:r>
            <a:r>
              <a:rPr lang="ru-RU" sz="1800" dirty="0"/>
              <a:t>;</a:t>
            </a:r>
          </a:p>
          <a:p>
            <a:r>
              <a:rPr lang="ru-RU" sz="1800" dirty="0"/>
              <a:t>-</a:t>
            </a:r>
            <a:r>
              <a:rPr lang="ru-RU" sz="1800" dirty="0" smtClean="0"/>
              <a:t>песком </a:t>
            </a:r>
            <a:r>
              <a:rPr lang="ru-RU" sz="1800" dirty="0"/>
              <a:t>не бросаться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-не пробовать неизвестные вещества;</a:t>
            </a:r>
            <a:endParaRPr lang="ru-RU" sz="1800" dirty="0"/>
          </a:p>
          <a:p>
            <a:r>
              <a:rPr lang="ru-RU" sz="1800" dirty="0" smtClean="0"/>
              <a:t>-не </a:t>
            </a:r>
            <a:r>
              <a:rPr lang="ru-RU" sz="1800" dirty="0"/>
              <a:t>трогать грязными руками </a:t>
            </a:r>
            <a:r>
              <a:rPr lang="ru-RU" sz="1800" dirty="0" smtClean="0"/>
              <a:t>глаза;</a:t>
            </a:r>
          </a:p>
          <a:p>
            <a:r>
              <a:rPr lang="ru-RU" sz="1800" dirty="0" smtClean="0"/>
              <a:t> -не </a:t>
            </a:r>
            <a:r>
              <a:rPr lang="ru-RU" sz="1800" dirty="0"/>
              <a:t>подносить руки к лицу;</a:t>
            </a:r>
          </a:p>
          <a:p>
            <a:r>
              <a:rPr lang="ru-RU" sz="1800" dirty="0" smtClean="0"/>
              <a:t>-после </a:t>
            </a:r>
            <a:r>
              <a:rPr lang="ru-RU" sz="1800" dirty="0"/>
              <a:t>работы убрать оборудование на место;</a:t>
            </a:r>
          </a:p>
          <a:p>
            <a:r>
              <a:rPr lang="ru-RU" sz="1800" dirty="0" smtClean="0"/>
              <a:t>-тщательно </a:t>
            </a:r>
            <a:r>
              <a:rPr lang="ru-RU" sz="1800" dirty="0"/>
              <a:t>вымыть руки</a:t>
            </a:r>
            <a:r>
              <a:rPr lang="ru-RU" sz="1800" dirty="0" smtClean="0"/>
              <a:t>.</a:t>
            </a:r>
          </a:p>
          <a:p>
            <a:r>
              <a:rPr lang="ru-RU" sz="1800" b="1" dirty="0"/>
              <a:t>При работе со </a:t>
            </a:r>
            <a:r>
              <a:rPr lang="ru-RU" sz="1800" b="1" dirty="0" smtClean="0"/>
              <a:t>льдом и снегом:</a:t>
            </a:r>
            <a:endParaRPr lang="ru-RU" sz="1800" b="1" dirty="0"/>
          </a:p>
          <a:p>
            <a:r>
              <a:rPr lang="ru-RU" sz="1800" dirty="0" smtClean="0"/>
              <a:t>-не </a:t>
            </a:r>
            <a:r>
              <a:rPr lang="ru-RU" sz="1800" dirty="0"/>
              <a:t>брать </a:t>
            </a:r>
            <a:r>
              <a:rPr lang="ru-RU" sz="1800" dirty="0" smtClean="0"/>
              <a:t>снег или лед </a:t>
            </a:r>
            <a:r>
              <a:rPr lang="ru-RU" sz="1800" dirty="0"/>
              <a:t>в рот, он холодный, </a:t>
            </a:r>
            <a:r>
              <a:rPr lang="ru-RU" sz="1800" dirty="0" smtClean="0"/>
              <a:t>грязный.</a:t>
            </a:r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b="1" dirty="0" smtClean="0"/>
              <a:t>Задание№1.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 </a:t>
            </a:r>
            <a:r>
              <a:rPr lang="ru-RU" sz="2200" dirty="0" smtClean="0"/>
              <a:t>Возьмите   формочку для приготовления льда, наполните ячейки  водой и оставьте на сутки в морозильной камере холодильника.</a:t>
            </a:r>
            <a:br>
              <a:rPr lang="ru-RU" sz="2200" dirty="0" smtClean="0"/>
            </a:br>
            <a:r>
              <a:rPr lang="ru-RU" sz="2200" dirty="0" smtClean="0"/>
              <a:t> Кубики льда должны иметь одинаковый размер.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Содержимое 3" descr="IMG_20200213_0819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44864" y="2133600"/>
            <a:ext cx="6654272" cy="39925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Задание№2.  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2200" b="1" i="1" dirty="0" smtClean="0"/>
              <a:t> </a:t>
            </a:r>
            <a:r>
              <a:rPr lang="ru-RU" sz="2200" dirty="0" smtClean="0"/>
              <a:t>Заранее приготовьте смесь поваренной соли и речного песка: </a:t>
            </a:r>
            <a:br>
              <a:rPr lang="ru-RU" sz="2200" dirty="0" smtClean="0"/>
            </a:br>
            <a:r>
              <a:rPr lang="ru-RU" sz="2200" dirty="0" smtClean="0"/>
              <a:t>1 чайная ложка соли + 1 чайная ложка речного песка.</a:t>
            </a:r>
            <a:endParaRPr lang="ru-RU" sz="2200" dirty="0"/>
          </a:p>
        </p:txBody>
      </p:sp>
      <p:pic>
        <p:nvPicPr>
          <p:cNvPr id="5" name="Содержимое 4" descr="IMG_20200211_1016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8711" y="1600200"/>
            <a:ext cx="2715578" cy="4525963"/>
          </a:xfrm>
        </p:spPr>
      </p:pic>
      <p:pic>
        <p:nvPicPr>
          <p:cNvPr id="6" name="Содержимое 5" descr="IMG_20200211_10340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09711" y="1600200"/>
            <a:ext cx="2715578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/>
              <a:t/>
            </a:r>
            <a:br>
              <a:rPr lang="ru-RU" sz="3100" i="1" dirty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b="1" dirty="0" smtClean="0"/>
              <a:t>Задание№3.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 smtClean="0">
                <a:latin typeface="+mn-lt"/>
              </a:rPr>
              <a:t>Выложите </a:t>
            </a:r>
            <a:r>
              <a:rPr lang="ru-RU" sz="2200" dirty="0">
                <a:latin typeface="+mn-lt"/>
              </a:rPr>
              <a:t>получившиеся кусочки льда на поднос</a:t>
            </a:r>
            <a:r>
              <a:rPr lang="ru-RU" sz="2200" dirty="0" smtClean="0">
                <a:latin typeface="+mn-lt"/>
              </a:rPr>
              <a:t>,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с помощью номерков пометьте их. 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6" name="Содержимое 5" descr="IMG_20200214_1017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krasivie-fony-dlya-prezentaci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Задание№4.</a:t>
            </a: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2200" dirty="0" smtClean="0"/>
              <a:t>Посыпьте все кубики льда кроме одного (контрольного)  различными «реагентами». 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Реагенты: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/>
              <a:t>№ 1 – </a:t>
            </a:r>
            <a:r>
              <a:rPr lang="ru-RU" i="1" dirty="0" smtClean="0"/>
              <a:t>поваренная соль; </a:t>
            </a:r>
            <a:endParaRPr lang="ru-RU" i="1" dirty="0"/>
          </a:p>
          <a:p>
            <a:r>
              <a:rPr lang="ru-RU" i="1" dirty="0"/>
              <a:t>№ 2 – </a:t>
            </a:r>
            <a:r>
              <a:rPr lang="ru-RU" i="1" dirty="0" smtClean="0"/>
              <a:t>речной песок;  </a:t>
            </a:r>
            <a:endParaRPr lang="ru-RU" i="1" dirty="0"/>
          </a:p>
          <a:p>
            <a:r>
              <a:rPr lang="ru-RU" i="1" dirty="0"/>
              <a:t>№ 3 – </a:t>
            </a:r>
            <a:r>
              <a:rPr lang="ru-RU" i="1" dirty="0" smtClean="0"/>
              <a:t>смесь </a:t>
            </a:r>
            <a:r>
              <a:rPr lang="ru-RU" i="1" dirty="0"/>
              <a:t>речного песка и соли; </a:t>
            </a:r>
          </a:p>
          <a:p>
            <a:r>
              <a:rPr lang="ru-RU" i="1" dirty="0"/>
              <a:t>№ 4 – </a:t>
            </a:r>
            <a:r>
              <a:rPr lang="ru-RU" i="1" dirty="0" smtClean="0"/>
              <a:t>пищевая сода; </a:t>
            </a:r>
            <a:endParaRPr lang="ru-RU" i="1" dirty="0"/>
          </a:p>
          <a:p>
            <a:r>
              <a:rPr lang="ru-RU" i="1" dirty="0"/>
              <a:t>№ 5- </a:t>
            </a:r>
            <a:r>
              <a:rPr lang="ru-RU" i="1" dirty="0" smtClean="0"/>
              <a:t>лимонная кислота;</a:t>
            </a:r>
            <a:endParaRPr lang="ru-RU" i="1" dirty="0"/>
          </a:p>
          <a:p>
            <a:r>
              <a:rPr lang="ru-RU" i="1" dirty="0"/>
              <a:t>№ 6 -  </a:t>
            </a:r>
            <a:r>
              <a:rPr lang="ru-RU" i="1" dirty="0" smtClean="0"/>
              <a:t>пищевой краситель;</a:t>
            </a:r>
            <a:endParaRPr lang="ru-RU" i="1" dirty="0"/>
          </a:p>
          <a:p>
            <a:r>
              <a:rPr lang="ru-RU" i="1" dirty="0"/>
              <a:t>№ 7 – кубик без </a:t>
            </a:r>
            <a:r>
              <a:rPr lang="ru-RU" i="1" dirty="0" smtClean="0"/>
              <a:t>реагента. 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645025" y="1484784"/>
            <a:ext cx="4041775" cy="5032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IMG_20200214_1015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024336" cy="456937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679</Words>
  <Application>Microsoft Office PowerPoint</Application>
  <PresentationFormat>Экран (4:3)</PresentationFormat>
  <Paragraphs>110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Открытый муниципальный проект «Антарктида сквозь льды и время» Исследовательский этап: «Влияние пищевых продуктов на скорость таяния льда» Возрастная категория: дошкольники Команда «ПОЛЮСята» МОУ Гореловская ООШ Руководитель: Смирнова Ю.А.</vt:lpstr>
      <vt:lpstr>Цель:</vt:lpstr>
      <vt:lpstr>Задачи:</vt:lpstr>
      <vt:lpstr>Материалы и оборудование:</vt:lpstr>
      <vt:lpstr>Правила безопасной работы:</vt:lpstr>
      <vt:lpstr> Задание№1.  Возьмите   формочку для приготовления льда, наполните ячейки  водой и оставьте на сутки в морозильной камере холодильника.  Кубики льда должны иметь одинаковый размер. </vt:lpstr>
      <vt:lpstr>Задание№2.    Заранее приготовьте смесь поваренной соли и речного песка:  1 чайная ложка соли + 1 чайная ложка речного песка.</vt:lpstr>
      <vt:lpstr>   Задание№3. Выложите получившиеся кусочки льда на поднос,  с помощью номерков пометьте их.   </vt:lpstr>
      <vt:lpstr>Задание№4. Посыпьте все кубики льда кроме одного (контрольного)  различными «реагентами». </vt:lpstr>
      <vt:lpstr>Задание№4.  Необходимое количество реагентов нужно отмерить заранее. </vt:lpstr>
      <vt:lpstr>Задание№5.  Заметьте на часах (или на таймере) время, в течение которого будут плавиться кубики льда под действием различных реагентов. </vt:lpstr>
      <vt:lpstr>Задание №5/1  Сравните время таяния льда под влиянием различных реагентов со временем таяния последнего «контрольного» кубика льда, который не был посыпан.</vt:lpstr>
      <vt:lpstr>  Задание №5/2.  Полученные результаты (время плавления или таяния льда) занесите в таблицу, в графу «Время плавления льда». </vt:lpstr>
      <vt:lpstr>Задание №5/3. Таблица оформления результатов опыта. «Время плавления льда».</vt:lpstr>
      <vt:lpstr>         Вывод №1</vt:lpstr>
      <vt:lpstr>Вывод№2</vt:lpstr>
      <vt:lpstr>   Вывод№3</vt:lpstr>
      <vt:lpstr>Задание№7: Подумайте, для чего могут вам пригодиться полученные сведения о таянии льда. Как люди используют эти знания?</vt:lpstr>
      <vt:lpstr>Применение №2:</vt:lpstr>
      <vt:lpstr>    Вывод №2:  Под воздействием речного песка таяние льда замедлилось, хотя он и стал пористым и нескользким, но растаял позже «контрольного» кубика.  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этап: «Влияние пищевых продуктов на скорость таяния льда» Возрастная категория: дошкольники Команда «ПОЛЮСята» МОУ Гореловская ООШ</dc:title>
  <dc:creator>User</dc:creator>
  <cp:lastModifiedBy>User</cp:lastModifiedBy>
  <cp:revision>116</cp:revision>
  <dcterms:created xsi:type="dcterms:W3CDTF">2020-02-17T17:38:26Z</dcterms:created>
  <dcterms:modified xsi:type="dcterms:W3CDTF">2020-02-21T08:29:28Z</dcterms:modified>
</cp:coreProperties>
</file>