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16"/>
  </p:notesMasterIdLst>
  <p:sldIdLst>
    <p:sldId id="256" r:id="rId2"/>
    <p:sldId id="263" r:id="rId3"/>
    <p:sldId id="261" r:id="rId4"/>
    <p:sldId id="259" r:id="rId5"/>
    <p:sldId id="260" r:id="rId6"/>
    <p:sldId id="264" r:id="rId7"/>
    <p:sldId id="266" r:id="rId8"/>
    <p:sldId id="270" r:id="rId9"/>
    <p:sldId id="268" r:id="rId10"/>
    <p:sldId id="271" r:id="rId11"/>
    <p:sldId id="269" r:id="rId12"/>
    <p:sldId id="272" r:id="rId13"/>
    <p:sldId id="273" r:id="rId14"/>
    <p:sldId id="265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4ECD1"/>
    <a:srgbClr val="0D8697"/>
    <a:srgbClr val="C6247A"/>
    <a:srgbClr val="C52378"/>
    <a:srgbClr val="98124D"/>
    <a:srgbClr val="853E5B"/>
    <a:srgbClr val="F94900"/>
    <a:srgbClr val="613125"/>
    <a:srgbClr val="AC187B"/>
    <a:srgbClr val="5429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113A9D2-9D6B-4929-AA2D-F23B5EE8CBE7}" styleName="Стиль из темы 2 -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B4B98B0-60AC-42C2-AFA5-B58CD77FA1E5}" styleName="Светлый стиль 1 -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301B821-A1FF-4177-AEE7-76D212191A09}" styleName="Средний стиль 1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125E5076-3810-47DD-B79F-674D7AD40C01}" styleName="Темный стиль 1 - акцент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9012ECD-51FC-41F1-AA8D-1B2483CD663E}" styleName="Светлый стиль 2 -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22838BEF-8BB2-4498-84A7-C5851F593DF1}" styleName="Средний стиль 4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BDBED569-4797-4DF1-A0F4-6AAB3CD982D8}" styleName="Светлый стиль 3 -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25" autoAdjust="0"/>
    <p:restoredTop sz="96433" autoAdjust="0"/>
  </p:normalViewPr>
  <p:slideViewPr>
    <p:cSldViewPr snapToGrid="0">
      <p:cViewPr varScale="1">
        <p:scale>
          <a:sx n="109" d="100"/>
          <a:sy n="109" d="100"/>
        </p:scale>
        <p:origin x="-954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11BD78-C56F-4D3E-B7A8-5899F3CD83D1}" type="datetimeFigureOut">
              <a:rPr lang="ru-RU" smtClean="0"/>
              <a:t>23.02.2020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E59D73-DDFC-4042-A843-763200FA3C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95001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F1967-878D-41DF-89D1-F2154227FB32}" type="datetime1">
              <a:rPr lang="ru-RU" smtClean="0"/>
              <a:t>23.02.2020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5389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1886F-B877-453F-B267-F317910C5E1B}" type="datetime1">
              <a:rPr lang="ru-RU" smtClean="0"/>
              <a:t>23.02.2020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72015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B5F3-D32B-439A-A9E6-EF10B84A66AE}" type="datetime1">
              <a:rPr lang="ru-RU" smtClean="0"/>
              <a:t>23.02.2020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93147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F813A-1EE2-4117-85F3-3FD4E47CA78E}" type="datetime1">
              <a:rPr lang="ru-RU" smtClean="0"/>
              <a:t>23.02.2020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19137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7F8E4-A850-4FC0-BD4A-A98256165D4B}" type="datetime1">
              <a:rPr lang="ru-RU" smtClean="0"/>
              <a:t>23.02.2020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9446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10E37-C0D0-4E0F-9828-25E8187AE684}" type="datetime1">
              <a:rPr lang="ru-RU" smtClean="0"/>
              <a:t>23.02.2020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70402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021ED-673B-47BE-8BC4-7E7C03E35BE9}" type="datetime1">
              <a:rPr lang="ru-RU" smtClean="0"/>
              <a:t>23.02.2020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98864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D8C91-9023-43A2-AC5B-5FC69A605BC4}" type="datetime1">
              <a:rPr lang="ru-RU" smtClean="0"/>
              <a:t>23.02.2020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0264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C1841-35CA-408C-B701-6A0544B436BB}" type="datetime1">
              <a:rPr lang="ru-RU" smtClean="0"/>
              <a:t>23.02.2020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43964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FB6EC-CE94-4B54-9E73-FDE932DECA77}" type="datetime1">
              <a:rPr lang="ru-RU" smtClean="0"/>
              <a:t>23.02.2020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67339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A8BE3-1D8D-4034-9A6C-A68AF6E0EA53}" type="datetime1">
              <a:rPr lang="ru-RU" smtClean="0"/>
              <a:t>23.02.2020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44860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BACB1C-F2FF-479B-958C-F826828D85CA}" type="datetime1">
              <a:rPr lang="ru-RU" smtClean="0"/>
              <a:t>23.02.2020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6177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5879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602435" y="1120836"/>
            <a:ext cx="517606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 smtClean="0">
                <a:ln w="0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МОУ Спас-</a:t>
            </a:r>
            <a:r>
              <a:rPr lang="ru-RU" sz="2000" b="1" i="1" dirty="0" err="1" smtClean="0">
                <a:ln w="0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Ильдинская</a:t>
            </a:r>
            <a:r>
              <a:rPr lang="ru-RU" sz="2000" b="1" i="1" dirty="0" smtClean="0">
                <a:ln w="0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ООШ</a:t>
            </a:r>
          </a:p>
          <a:p>
            <a:endParaRPr lang="ru-RU" sz="2000" b="1" dirty="0">
              <a:ln w="0">
                <a:noFill/>
              </a:ln>
              <a:solidFill>
                <a:srgbClr val="FF0000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  <a:p>
            <a:endParaRPr lang="ru-RU" sz="2000" b="1" dirty="0" smtClean="0">
              <a:ln w="0">
                <a:noFill/>
              </a:ln>
              <a:solidFill>
                <a:srgbClr val="FF0000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  <a:p>
            <a:endParaRPr lang="ru-RU" sz="2000" b="1" dirty="0">
              <a:ln w="0">
                <a:noFill/>
              </a:ln>
              <a:solidFill>
                <a:srgbClr val="FF0000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864051" y="4385075"/>
            <a:ext cx="3999533" cy="958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000" b="1" i="1" dirty="0" smtClean="0"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Выполнили: </a:t>
            </a:r>
          </a:p>
          <a:p>
            <a:pPr>
              <a:lnSpc>
                <a:spcPct val="150000"/>
              </a:lnSpc>
            </a:pPr>
            <a:r>
              <a:rPr lang="ru-RU" sz="2000" b="1" i="1" dirty="0" smtClean="0"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команда « Следопыты»</a:t>
            </a:r>
            <a:endParaRPr lang="ru-RU" sz="2000" b="1" i="1" dirty="0">
              <a:solidFill>
                <a:srgbClr val="FF0000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53056" y="2060800"/>
            <a:ext cx="592531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Влияние пищевых продуктов на скорость таяния льда</a:t>
            </a:r>
            <a:endParaRPr lang="ru-RU" sz="40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75203" y="5400738"/>
            <a:ext cx="32959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solidFill>
                  <a:srgbClr val="FF0000"/>
                </a:solidFill>
              </a:rPr>
              <a:t>Руководитель: Паутова М. В.</a:t>
            </a:r>
            <a:endParaRPr lang="ru-RU" sz="24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2666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68224" y="487680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Опыт 3. Зависимость скорости замерзания раствора от его концентрации.</a:t>
            </a:r>
            <a:endParaRPr lang="ru-RU" sz="3200" b="1" i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4" name="Picture 2" descr="C:\Users\admin\Desktop\Новая папка\20200220_17235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1768" y="1564898"/>
            <a:ext cx="6504432" cy="48783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761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4957804"/>
              </p:ext>
            </p:extLst>
          </p:nvPr>
        </p:nvGraphicFramePr>
        <p:xfrm>
          <a:off x="0" y="-79247"/>
          <a:ext cx="9144000" cy="6957832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1524000"/>
                <a:gridCol w="4852416"/>
                <a:gridCol w="1402080"/>
                <a:gridCol w="1365504"/>
              </a:tblGrid>
              <a:tr h="1716775">
                <a:tc>
                  <a:txBody>
                    <a:bodyPr/>
                    <a:lstStyle/>
                    <a:p>
                      <a:r>
                        <a:rPr lang="ru-RU" dirty="0" smtClean="0"/>
                        <a:t>Номер</a:t>
                      </a:r>
                      <a:r>
                        <a:rPr lang="ru-RU" baseline="0" dirty="0" smtClean="0"/>
                        <a:t> раствора и его концентрация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Фото разных этапов эксперимента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Время момента замерзания раствора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Скорость замерзания (относительно других растворов)</a:t>
                      </a:r>
                      <a:endParaRPr lang="ru-RU" dirty="0"/>
                    </a:p>
                  </a:txBody>
                  <a:tcPr/>
                </a:tc>
              </a:tr>
              <a:tr h="2413825">
                <a:tc>
                  <a:txBody>
                    <a:bodyPr/>
                    <a:lstStyle/>
                    <a:p>
                      <a:r>
                        <a:rPr lang="ru-RU" dirty="0" smtClean="0"/>
                        <a:t>Раствор 1 (1%)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16:54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3 ч. 12 мин.</a:t>
                      </a:r>
                      <a:endParaRPr lang="ru-RU" dirty="0"/>
                    </a:p>
                  </a:txBody>
                  <a:tcPr/>
                </a:tc>
              </a:tr>
              <a:tr h="2806647">
                <a:tc>
                  <a:txBody>
                    <a:bodyPr/>
                    <a:lstStyle/>
                    <a:p>
                      <a:r>
                        <a:rPr lang="ru-RU" dirty="0" smtClean="0"/>
                        <a:t>Раствор 2 (5%)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16:54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3 ч. 26 мин.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028" name="Picture 4" descr="C:\Users\admin\Desktop\Новая папка\20200220_17355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808" y="4096512"/>
            <a:ext cx="4876246" cy="2761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Новая папка\20200220_17394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808" y="1621536"/>
            <a:ext cx="4876246" cy="2474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9247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1974907"/>
              </p:ext>
            </p:extLst>
          </p:nvPr>
        </p:nvGraphicFramePr>
        <p:xfrm>
          <a:off x="0" y="0"/>
          <a:ext cx="9144000" cy="6851904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2286000"/>
                <a:gridCol w="4297680"/>
                <a:gridCol w="1280160"/>
                <a:gridCol w="1280160"/>
              </a:tblGrid>
              <a:tr h="3310128">
                <a:tc>
                  <a:txBody>
                    <a:bodyPr/>
                    <a:lstStyle/>
                    <a:p>
                      <a:r>
                        <a:rPr lang="ru-RU" dirty="0" smtClean="0"/>
                        <a:t>Раствор 3. (</a:t>
                      </a:r>
                      <a:r>
                        <a:rPr lang="ru-RU" baseline="0" dirty="0" smtClean="0"/>
                        <a:t> 10%)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16:54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4 ч. 51 мин.</a:t>
                      </a:r>
                      <a:endParaRPr lang="ru-RU" dirty="0"/>
                    </a:p>
                  </a:txBody>
                  <a:tcPr/>
                </a:tc>
              </a:tr>
              <a:tr h="3541776">
                <a:tc>
                  <a:txBody>
                    <a:bodyPr/>
                    <a:lstStyle/>
                    <a:p>
                      <a:r>
                        <a:rPr lang="ru-RU" dirty="0" smtClean="0"/>
                        <a:t>Раствор 4. ( 15% )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16:54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aseline="0" dirty="0" smtClean="0"/>
                        <a:t>5 ч. 16 мин.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050" name="Picture 2" descr="C:\Users\admin\Desktop\Новая папка\20200220_17391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904" y="0"/>
            <a:ext cx="4340352" cy="3279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Новая папка\20200220_17423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904" y="3279648"/>
            <a:ext cx="4340352" cy="357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768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50838"/>
            <a:ext cx="9144000" cy="7208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387" y="780443"/>
            <a:ext cx="6035887" cy="45269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 descr="C:\Users\admin\Desktop\Новая папка\20200220_17465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1911" y="877979"/>
            <a:ext cx="6055360" cy="45415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87348" y="134112"/>
            <a:ext cx="60399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Расчёты массы соли и воды.</a:t>
            </a:r>
            <a:endParaRPr lang="ru-RU" sz="36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26470" y="5390453"/>
            <a:ext cx="743716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i="1" dirty="0" smtClean="0">
                <a:solidFill>
                  <a:srgbClr val="E4ECD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Раствор № 1 с массовой долей соли 1 % ( 1 ч. л. </a:t>
            </a:r>
            <a:r>
              <a:rPr lang="ru-RU" sz="2000" b="1" i="1" smtClean="0">
                <a:solidFill>
                  <a:srgbClr val="E4ECD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+ 495мл </a:t>
            </a:r>
            <a:r>
              <a:rPr lang="ru-RU" sz="2000" b="1" i="1" dirty="0" smtClean="0">
                <a:solidFill>
                  <a:srgbClr val="E4ECD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воды )</a:t>
            </a:r>
          </a:p>
          <a:p>
            <a:r>
              <a:rPr lang="ru-RU" sz="2000" b="1" i="1" dirty="0">
                <a:solidFill>
                  <a:srgbClr val="E4ECD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Раствор № </a:t>
            </a:r>
            <a:r>
              <a:rPr lang="ru-RU" sz="2000" b="1" i="1" dirty="0" smtClean="0">
                <a:solidFill>
                  <a:srgbClr val="E4ECD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</a:t>
            </a:r>
            <a:r>
              <a:rPr lang="ru-RU" sz="2000" b="1" i="1" dirty="0">
                <a:solidFill>
                  <a:srgbClr val="E4ECD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массовой долей соли 5</a:t>
            </a:r>
            <a:r>
              <a:rPr lang="ru-RU" sz="2000" b="1" i="1" dirty="0" smtClean="0">
                <a:solidFill>
                  <a:srgbClr val="E4ECD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% ( 1 ч. л. + 4 ч. л. воды )</a:t>
            </a:r>
          </a:p>
          <a:p>
            <a:r>
              <a:rPr lang="ru-RU" sz="2000" b="1" i="1" dirty="0">
                <a:solidFill>
                  <a:srgbClr val="E4ECD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Раствор </a:t>
            </a:r>
            <a:r>
              <a:rPr lang="ru-RU" sz="2000" b="1" i="1" dirty="0" smtClean="0">
                <a:solidFill>
                  <a:srgbClr val="E4ECD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№ 3 с </a:t>
            </a:r>
            <a:r>
              <a:rPr lang="ru-RU" sz="2000" b="1" i="1" dirty="0">
                <a:solidFill>
                  <a:srgbClr val="E4ECD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массовой долей соли </a:t>
            </a:r>
            <a:r>
              <a:rPr lang="ru-RU" sz="2000" b="1" i="1" dirty="0" smtClean="0">
                <a:solidFill>
                  <a:srgbClr val="E4ECD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 </a:t>
            </a:r>
            <a:r>
              <a:rPr lang="ru-RU" sz="2000" b="1" i="1" dirty="0">
                <a:solidFill>
                  <a:srgbClr val="E4ECD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% </a:t>
            </a:r>
            <a:r>
              <a:rPr lang="ru-RU" sz="2000" b="1" i="1" dirty="0" smtClean="0">
                <a:solidFill>
                  <a:srgbClr val="E4ECD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( 1 ч. л. + 9 ч. л. воды )</a:t>
            </a:r>
          </a:p>
          <a:p>
            <a:r>
              <a:rPr lang="ru-RU" sz="2000" b="1" i="1" dirty="0">
                <a:solidFill>
                  <a:srgbClr val="E4ECD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Раствор № </a:t>
            </a:r>
            <a:r>
              <a:rPr lang="ru-RU" sz="2000" b="1" i="1" dirty="0" smtClean="0">
                <a:solidFill>
                  <a:srgbClr val="E4ECD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 </a:t>
            </a:r>
            <a:r>
              <a:rPr lang="ru-RU" sz="2000" b="1" i="1" dirty="0">
                <a:solidFill>
                  <a:srgbClr val="E4ECD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массовой долей соли </a:t>
            </a:r>
            <a:r>
              <a:rPr lang="ru-RU" sz="2000" b="1" i="1" dirty="0" smtClean="0">
                <a:solidFill>
                  <a:srgbClr val="E4ECD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 </a:t>
            </a:r>
            <a:r>
              <a:rPr lang="ru-RU" sz="2000" b="1" i="1" dirty="0">
                <a:solidFill>
                  <a:srgbClr val="E4ECD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% </a:t>
            </a:r>
            <a:r>
              <a:rPr lang="ru-RU" sz="2000" b="1" i="1" dirty="0" smtClean="0">
                <a:solidFill>
                  <a:srgbClr val="E4ECD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( 1 ч. л. + 14 ч. л. воды)</a:t>
            </a:r>
            <a:endParaRPr lang="ru-RU" sz="2000" b="1" i="1" dirty="0">
              <a:solidFill>
                <a:srgbClr val="E4ECD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98388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6350"/>
            <a:ext cx="91328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48937" y="585588"/>
            <a:ext cx="785513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Гипотеза : </a:t>
            </a:r>
            <a:r>
              <a:rPr lang="ru-RU" sz="2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Скорость замерзания раствора зависит от концентрации соли в нем.</a:t>
            </a:r>
            <a:endParaRPr lang="ru-RU" sz="20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48937" y="1785257"/>
            <a:ext cx="7776753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Вывод :</a:t>
            </a:r>
          </a:p>
          <a:p>
            <a:r>
              <a:rPr lang="ru-RU" sz="20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Действительно,температура</a:t>
            </a:r>
            <a:r>
              <a:rPr lang="ru-RU" sz="2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кристаллизации зависит от концентрации раствора. Она тем ниже, чем выше концентрация раствора. Если рассмотреть замёрзшую смесь в микроскоп, то можно увидеть, что она состоит из кристалликов льда и кристалликов соли. Таким образом, раствор замерзает не так, как простая жидкость. Процесс замерзания растягивается на большой температурный интервал.</a:t>
            </a:r>
          </a:p>
        </p:txBody>
      </p:sp>
    </p:spTree>
    <p:extLst>
      <p:ext uri="{BB962C8B-B14F-4D97-AF65-F5344CB8AC3E}">
        <p14:creationId xmlns:p14="http://schemas.microsoft.com/office/powerpoint/2010/main" val="4202189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80288" y="438756"/>
            <a:ext cx="86075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Опыт 1. Влияние различных веществ на скорость плавления льда.</a:t>
            </a:r>
            <a:endParaRPr lang="ru-RU" sz="3200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2" name="Picture 4" descr="C:\Users\admin\Desktop\20200219_13040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557" y="1549227"/>
            <a:ext cx="6753635" cy="50652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8321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 descr="C:\Users\admin\Desktop\20200219_13073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952" y="780288"/>
            <a:ext cx="7372096" cy="552907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85952" y="6219086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Зная массу кубиков, </a:t>
            </a:r>
            <a:r>
              <a:rPr lang="ru-RU" sz="20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можно быстрее вычислить </a:t>
            </a:r>
            <a:r>
              <a:rPr lang="ru-RU" sz="20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время их таяния</a:t>
            </a:r>
            <a:r>
              <a:rPr lang="ru-RU" sz="2000" dirty="0" smtClean="0">
                <a:solidFill>
                  <a:srgbClr val="FFFF00"/>
                </a:solidFill>
              </a:rPr>
              <a:t>.</a:t>
            </a:r>
            <a:endParaRPr lang="ru-RU" sz="2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7788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1" y="0"/>
            <a:ext cx="9135879" cy="68580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7110515"/>
              </p:ext>
            </p:extLst>
          </p:nvPr>
        </p:nvGraphicFramePr>
        <p:xfrm>
          <a:off x="536448" y="1348233"/>
          <a:ext cx="8083296" cy="2103120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1010412"/>
                <a:gridCol w="1010412"/>
                <a:gridCol w="1010412"/>
                <a:gridCol w="1010412"/>
                <a:gridCol w="1010412"/>
                <a:gridCol w="1010412"/>
                <a:gridCol w="1010412"/>
                <a:gridCol w="1010412"/>
              </a:tblGrid>
              <a:tr h="855133">
                <a:tc>
                  <a:txBody>
                    <a:bodyPr/>
                    <a:lstStyle/>
                    <a:p>
                      <a:r>
                        <a:rPr lang="ru-RU" dirty="0" smtClean="0"/>
                        <a:t>Реагент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Поваренная соль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Речной песок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Смесь речного песка</a:t>
                      </a:r>
                      <a:r>
                        <a:rPr lang="ru-RU" baseline="0" dirty="0" smtClean="0"/>
                        <a:t> и соли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Пищевая сода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Лимонная кислота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Пищевой краситель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Контрольный кубик льда</a:t>
                      </a:r>
                      <a:endParaRPr lang="ru-RU" dirty="0"/>
                    </a:p>
                  </a:txBody>
                  <a:tcPr/>
                </a:tc>
              </a:tr>
              <a:tr h="855133">
                <a:tc>
                  <a:txBody>
                    <a:bodyPr/>
                    <a:lstStyle/>
                    <a:p>
                      <a:r>
                        <a:rPr lang="ru-RU" dirty="0" smtClean="0"/>
                        <a:t>Время плавления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31 мин.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46 мин.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37 мин.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 ч.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 ч. 10 мин.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1ч. 13 мин.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 ч. 4 мин.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1086509"/>
              </p:ext>
            </p:extLst>
          </p:nvPr>
        </p:nvGraphicFramePr>
        <p:xfrm>
          <a:off x="536448" y="3429000"/>
          <a:ext cx="8083296" cy="1188720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4063115"/>
                <a:gridCol w="4020181"/>
              </a:tblGrid>
              <a:tr h="365760">
                <a:tc>
                  <a:txBody>
                    <a:bodyPr/>
                    <a:lstStyle/>
                    <a:p>
                      <a:r>
                        <a:rPr lang="ru-RU" dirty="0" smtClean="0"/>
                        <a:t>Вывод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Под действием поваренной соли лёд плавится быстрее. Чем сильнее оказываемое на лед давление, тем при быстрее</a:t>
                      </a:r>
                      <a:r>
                        <a:rPr lang="ru-RU" baseline="0" dirty="0" smtClean="0"/>
                        <a:t> он </a:t>
                      </a:r>
                      <a:r>
                        <a:rPr lang="ru-RU" dirty="0" smtClean="0"/>
                        <a:t> начнет плавиться.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478971" y="4615543"/>
            <a:ext cx="814077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Лед </a:t>
            </a:r>
            <a:r>
              <a:rPr lang="ru-RU" b="1" dirty="0">
                <a:solidFill>
                  <a:srgbClr val="FF0000"/>
                </a:solidFill>
              </a:rPr>
              <a:t>- это вода в твердом состоянии. Он образуется при замерзании воды, а значит он холодный. Это свойство </a:t>
            </a:r>
            <a:r>
              <a:rPr lang="ru-RU" b="1" dirty="0" smtClean="0">
                <a:solidFill>
                  <a:srgbClr val="FF0000"/>
                </a:solidFill>
              </a:rPr>
              <a:t> используют </a:t>
            </a:r>
            <a:r>
              <a:rPr lang="ru-RU" b="1" dirty="0">
                <a:solidFill>
                  <a:srgbClr val="FF0000"/>
                </a:solidFill>
              </a:rPr>
              <a:t>для охлаждения напитков, продуктов, в медицинских целях. Сведения , полученные в процессе проведения этого опыта, могут пригодиться </a:t>
            </a:r>
            <a:r>
              <a:rPr lang="ru-RU" b="1" dirty="0" smtClean="0">
                <a:solidFill>
                  <a:srgbClr val="FF0000"/>
                </a:solidFill>
              </a:rPr>
              <a:t>нам, например в быту. </a:t>
            </a:r>
            <a:r>
              <a:rPr lang="ru-RU" b="1" dirty="0">
                <a:solidFill>
                  <a:srgbClr val="FF0000"/>
                </a:solidFill>
              </a:rPr>
              <a:t>Во время гололёда мы будем знать, чем растопить лёд около дома. </a:t>
            </a:r>
          </a:p>
        </p:txBody>
      </p:sp>
    </p:spTree>
    <p:extLst>
      <p:ext uri="{BB962C8B-B14F-4D97-AF65-F5344CB8AC3E}">
        <p14:creationId xmlns:p14="http://schemas.microsoft.com/office/powerpoint/2010/main" val="3655593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121434" y="817731"/>
            <a:ext cx="2637950" cy="589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romanUcPeriod"/>
            </a:pPr>
            <a:r>
              <a:rPr lang="ru-RU" sz="2400" dirty="0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Текст слайда</a:t>
            </a:r>
            <a:endParaRPr lang="ru-RU" sz="240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99872" y="342178"/>
            <a:ext cx="83759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Опыт 2. Изменение температуры снега                 </a:t>
            </a:r>
          </a:p>
          <a:p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 льда) под действием поваренной соли.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196" name="Picture 4" descr="C:\Users\admin\Desktop\PicsArt_02-19-05.34.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5183" y="1330261"/>
            <a:ext cx="4145281" cy="55277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6660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6350"/>
            <a:ext cx="91328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1551934"/>
              </p:ext>
            </p:extLst>
          </p:nvPr>
        </p:nvGraphicFramePr>
        <p:xfrm>
          <a:off x="5033" y="-454741"/>
          <a:ext cx="9139236" cy="7319090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3046412"/>
                <a:gridCol w="3046412"/>
                <a:gridCol w="3046412"/>
              </a:tblGrid>
              <a:tr h="109473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           </a:t>
                      </a:r>
                    </a:p>
                    <a:p>
                      <a:r>
                        <a:rPr lang="ru-RU" baseline="0" dirty="0" smtClean="0"/>
                        <a:t>                      </a:t>
                      </a:r>
                    </a:p>
                    <a:p>
                      <a:r>
                        <a:rPr lang="ru-RU" dirty="0" smtClean="0"/>
                        <a:t>                         Фото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r>
                        <a:rPr lang="ru-RU" dirty="0" smtClean="0"/>
                        <a:t>      </a:t>
                      </a:r>
                    </a:p>
                    <a:p>
                      <a:r>
                        <a:rPr lang="ru-RU" dirty="0" smtClean="0"/>
                        <a:t>      Показания термометра</a:t>
                      </a:r>
                      <a:endParaRPr lang="ru-RU" dirty="0"/>
                    </a:p>
                  </a:txBody>
                  <a:tcPr/>
                </a:tc>
              </a:tr>
              <a:tr h="2791449">
                <a:tc>
                  <a:txBody>
                    <a:bodyPr/>
                    <a:lstStyle/>
                    <a:p>
                      <a:r>
                        <a:rPr lang="ru-RU" dirty="0" smtClean="0"/>
                        <a:t>Стакан с чистым снегом(льдом)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4000" dirty="0" smtClean="0"/>
                        <a:t>-2</a:t>
                      </a:r>
                      <a:r>
                        <a:rPr lang="en-US" sz="4000" dirty="0" smtClean="0"/>
                        <a:t>°C</a:t>
                      </a:r>
                      <a:endParaRPr lang="ru-RU" sz="4000" b="1" dirty="0"/>
                    </a:p>
                  </a:txBody>
                  <a:tcPr/>
                </a:tc>
              </a:tr>
              <a:tr h="3432907">
                <a:tc>
                  <a:txBody>
                    <a:bodyPr/>
                    <a:lstStyle/>
                    <a:p>
                      <a:r>
                        <a:rPr lang="ru-RU" dirty="0" smtClean="0"/>
                        <a:t>Стакан со снегом(льдом) и солью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4000" dirty="0" smtClean="0"/>
                        <a:t>+</a:t>
                      </a:r>
                      <a:r>
                        <a:rPr lang="en-US" sz="4000" dirty="0" smtClean="0"/>
                        <a:t>2°C</a:t>
                      </a:r>
                      <a:endParaRPr lang="ru-RU" sz="4000" b="1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2843" y="655827"/>
            <a:ext cx="3023616" cy="2953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 descr="C:\Users\admin\Desktop\20200219_14512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2843" y="3435350"/>
            <a:ext cx="3023616" cy="342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6363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7417311"/>
              </p:ext>
            </p:extLst>
          </p:nvPr>
        </p:nvGraphicFramePr>
        <p:xfrm>
          <a:off x="0" y="0"/>
          <a:ext cx="9144000" cy="7156705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4572000"/>
                <a:gridCol w="4572000"/>
              </a:tblGrid>
              <a:tr h="3315239">
                <a:tc>
                  <a:txBody>
                    <a:bodyPr/>
                    <a:lstStyle/>
                    <a:p>
                      <a:r>
                        <a:rPr lang="ru-RU" dirty="0" smtClean="0"/>
                        <a:t>Тип реакции по тепловому эффекту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Экзотермический</a:t>
                      </a:r>
                      <a:endParaRPr lang="ru-RU" dirty="0"/>
                    </a:p>
                  </a:txBody>
                  <a:tcPr/>
                </a:tc>
              </a:tr>
              <a:tr h="1920733">
                <a:tc>
                  <a:txBody>
                    <a:bodyPr/>
                    <a:lstStyle/>
                    <a:p>
                      <a:r>
                        <a:rPr lang="ru-RU" dirty="0" smtClean="0"/>
                        <a:t>Расчёт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8, 374 Дж</a:t>
                      </a:r>
                      <a:endParaRPr lang="ru-RU" dirty="0"/>
                    </a:p>
                  </a:txBody>
                  <a:tcPr/>
                </a:tc>
              </a:tr>
              <a:tr h="1920733">
                <a:tc>
                  <a:txBody>
                    <a:bodyPr/>
                    <a:lstStyle/>
                    <a:p>
                      <a:r>
                        <a:rPr lang="ru-RU" dirty="0" smtClean="0"/>
                        <a:t>Вывод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Если снег в смеси</a:t>
                      </a:r>
                      <a:r>
                        <a:rPr lang="ru-RU" baseline="0" dirty="0" smtClean="0"/>
                        <a:t> с солью плавится, значит, его температура становится выше. Гипотеза подтвердилась.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71144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2088"/>
            <a:ext cx="9144000" cy="7050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5534561"/>
            <a:ext cx="942441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 добавлении поваренной соли,  температура соли повышается. </a:t>
            </a:r>
          </a:p>
          <a:p>
            <a:r>
              <a:rPr lang="ru-RU" sz="2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Температура изменилась на 4°C.  Химическая </a:t>
            </a:r>
            <a:r>
              <a:rPr lang="ru-RU" sz="20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реакция </a:t>
            </a:r>
            <a:r>
              <a:rPr lang="ru-RU" sz="2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согласно выявленному в опыте тепловому </a:t>
            </a:r>
            <a:r>
              <a:rPr lang="ru-RU" sz="20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эффекту </a:t>
            </a:r>
            <a:r>
              <a:rPr lang="ru-RU" sz="2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называется экзотермической реакцией.</a:t>
            </a:r>
          </a:p>
          <a:p>
            <a:endParaRPr lang="ru-RU" sz="2000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6880" y="712939"/>
            <a:ext cx="5498592" cy="47286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86371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2088"/>
            <a:ext cx="9117874" cy="6949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709" y="5669599"/>
            <a:ext cx="913529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 действием поваренной соли снег стал таять , и вследствие этого, температура раствора стала изменяться </a:t>
            </a:r>
            <a:r>
              <a:rPr lang="ru-RU" sz="14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r>
              <a:rPr lang="ru-RU" sz="1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Это  </a:t>
            </a:r>
            <a:r>
              <a:rPr lang="ru-RU" sz="14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будет иметь место, если температура замерзания насыщенного раствора соли ниже температуры воздуха. При этом лёд будет плавиться, а соль - растворяться в образовавшейся воде. Процесс плавления требует энергии, которую лёд потребляет из окружающего воздуха. В результате температура воздуха понижается.</a:t>
            </a:r>
          </a:p>
          <a:p>
            <a:endParaRPr lang="ru-RU" sz="2000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943" y="610236"/>
            <a:ext cx="6079423" cy="4562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89638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54688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54688</Template>
  <TotalTime>836</TotalTime>
  <Words>587</Words>
  <Application>Microsoft Office PowerPoint</Application>
  <PresentationFormat>Экран (4:3)</PresentationFormat>
  <Paragraphs>74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54688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Михаил Горяйнов</dc:creator>
  <cp:lastModifiedBy>User</cp:lastModifiedBy>
  <cp:revision>131</cp:revision>
  <dcterms:created xsi:type="dcterms:W3CDTF">2013-11-19T05:52:05Z</dcterms:created>
  <dcterms:modified xsi:type="dcterms:W3CDTF">2020-02-23T16:00:23Z</dcterms:modified>
</cp:coreProperties>
</file>