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6" r:id="rId2"/>
    <p:sldId id="302" r:id="rId3"/>
    <p:sldId id="308" r:id="rId4"/>
    <p:sldId id="309" r:id="rId5"/>
    <p:sldId id="313" r:id="rId6"/>
    <p:sldId id="312" r:id="rId7"/>
    <p:sldId id="311" r:id="rId8"/>
    <p:sldId id="316" r:id="rId9"/>
    <p:sldId id="287" r:id="rId10"/>
    <p:sldId id="307" r:id="rId11"/>
    <p:sldId id="317" r:id="rId12"/>
    <p:sldId id="318" r:id="rId13"/>
    <p:sldId id="306" r:id="rId14"/>
    <p:sldId id="303" r:id="rId15"/>
    <p:sldId id="304" r:id="rId16"/>
    <p:sldId id="301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ABA7F7"/>
    <a:srgbClr val="B4F5A9"/>
    <a:srgbClr val="FF33CC"/>
    <a:srgbClr val="FF0000"/>
    <a:srgbClr val="F6A8ED"/>
    <a:srgbClr val="00B0F0"/>
    <a:srgbClr val="FFC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F840-0B2A-473E-85A7-78BC55A0305B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C22CB-A814-457D-9BB5-81799FB1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4C46-7926-43DC-9D2A-5D5A111A34BC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06C2-8285-4E62-8134-D37F705D2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906C2-8285-4E62-8134-D37F705D21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446-65F7-44D0-9DA5-64DC46F7391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Ученики,  сравнивая ответы и записи решений, видят, что  задания решены учителем правильно и запись решения,  сделанная учителем короче, но при этом ответы одинаковые. И тут учитель предлагает учащимся найти некоторые закономерности, которые потом формулируются в правило. Особое внимание учеников при изучении темы «Формулы сокращённого умножения» обращается на то, что знание формул широко используется в заданиях ЕГЭ и ГИА.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906C2-8285-4E62-8134-D37F705D21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C226-442E-49CF-9496-5EBF9FDD89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78B98-A76E-4616-AC39-AC4ED38206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1F9B-224C-44A3-B7FD-7A2D294329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EA77-9D10-40DE-BB3F-F612ABC235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4394F-2117-4A2E-B6B1-1C512D0CCA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59DB4-4430-4C02-9267-1EA8A6D292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ACB04-73A2-432F-AC67-076D8DB7B7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4C21-EAAC-49A4-A9A6-6D96937E63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2885-EAF3-4857-A58E-2CEFDA4510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9691B-0B94-447C-A15D-EFBB61EAFD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451E5-7812-4A9C-9166-2F4B604F06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568C95-BD54-4131-BB5B-BB57BF80094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user/latypowa77/file/1902095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proshkolu.ru/user/latypowa77/file/190209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4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81000"/>
            <a:ext cx="765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Брейтовская средняя общеобразовательная школа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772816"/>
            <a:ext cx="771530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проблемных ситуаций </a:t>
            </a:r>
            <a:r>
              <a:rPr lang="ru-RU" sz="40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 математики </a:t>
            </a:r>
          </a:p>
          <a:p>
            <a:pPr algn="ctr"/>
            <a:r>
              <a:rPr lang="ru-RU" sz="40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5-9 классах</a:t>
            </a:r>
          </a:p>
          <a:p>
            <a:pPr algn="ctr"/>
            <a:r>
              <a:rPr lang="ru-RU" b="1" i="1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464344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Бисева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О.С, учитель математики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343400"/>
            <a:ext cx="1981200" cy="22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00298" y="542926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Выступление на РМО учителей физики, математики и информатики 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7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0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14414" y="428604"/>
            <a:ext cx="671517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Создание проблемных ситуаций через решение задач, связанных с жизнью:</a:t>
            </a:r>
            <a:endParaRPr lang="ru-RU" sz="24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классе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и задач по теме «Деление многозначных чисел на однозначное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400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785926"/>
          <a:ext cx="7429552" cy="434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9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cs typeface="Courier New"/>
                        </a:rPr>
                        <a:t>Учитель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cs typeface="Courier New"/>
                        </a:rPr>
                        <a:t>Ученики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331"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u="sng" dirty="0">
                          <a:latin typeface="Times New Roman"/>
                          <a:ea typeface="DejaVu Sans"/>
                          <a:cs typeface="Calibri"/>
                        </a:rPr>
                        <a:t>Задача№1.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В 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школе 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учатся 113 человек.  Для благоустройства </a:t>
                      </a:r>
                      <a:r>
                        <a:rPr lang="ru-RU" sz="2000" dirty="0" err="1" smtClean="0">
                          <a:latin typeface="Times New Roman"/>
                          <a:ea typeface="DejaVu Sans"/>
                          <a:cs typeface="Calibri"/>
                        </a:rPr>
                        <a:t>пришколь-ной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территории каждый ученик  весной должен будет посадить по 2саженца. В школу привезли 226 саженцев берез. Хватит ли саженцев на всех учащихся 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школы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?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Задача для 2 группы.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u="sng" dirty="0">
                          <a:latin typeface="Times New Roman"/>
                          <a:ea typeface="DejaVu Sans"/>
                          <a:cs typeface="Calibri"/>
                        </a:rPr>
                        <a:t>Задача№2.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В 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школе учатся 113 человек. Для озеленения клумб 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закупили 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рассаду цветов в количестве  </a:t>
                      </a:r>
                      <a:r>
                        <a:rPr lang="ru-RU" sz="2000" dirty="0" smtClean="0">
                          <a:latin typeface="Times New Roman"/>
                          <a:ea typeface="DejaVu Sans"/>
                          <a:cs typeface="Calibri"/>
                        </a:rPr>
                        <a:t>336 штук</a:t>
                      </a: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. Каждый ученик должен посадить по 3 кустика рассады. Хватит ли рассады на всех учеников?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Как можно исправить ситуацию? 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DejaVu Sans"/>
                          <a:cs typeface="Calibri"/>
                        </a:rPr>
                        <a:t>Что нужно сделать для этого?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cs typeface="Courier New"/>
                        </a:rPr>
                        <a:t>Групповая работа</a:t>
                      </a:r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Учащиеся </a:t>
                      </a:r>
                      <a:r>
                        <a:rPr lang="ru-RU" sz="2000" dirty="0">
                          <a:latin typeface="Times New Roman"/>
                          <a:cs typeface="Courier New"/>
                        </a:rPr>
                        <a:t>решают задачу</a:t>
                      </a:r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Обсуждают </a:t>
                      </a:r>
                      <a:r>
                        <a:rPr lang="ru-RU" sz="2000" dirty="0">
                          <a:latin typeface="Times New Roman"/>
                          <a:cs typeface="Courier New"/>
                        </a:rPr>
                        <a:t>ответ на вопрос. </a:t>
                      </a:r>
                      <a:endParaRPr lang="ru-RU" sz="2000" dirty="0" smtClean="0">
                        <a:latin typeface="Times New Roman"/>
                        <a:cs typeface="Courier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возникновение проблемной ситуации.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2000" dirty="0" smtClean="0">
                        <a:latin typeface="Times New Roman"/>
                        <a:cs typeface="Courier New"/>
                      </a:endParaRPr>
                    </a:p>
                    <a:p>
                      <a:endParaRPr lang="ru-RU" sz="2000" dirty="0" smtClean="0">
                        <a:latin typeface="Times New Roman"/>
                        <a:cs typeface="Courier New"/>
                      </a:endParaRPr>
                    </a:p>
                    <a:p>
                      <a:endParaRPr lang="ru-RU" sz="2000" dirty="0" smtClean="0">
                        <a:latin typeface="Times New Roman"/>
                        <a:cs typeface="Courier New"/>
                      </a:endParaRPr>
                    </a:p>
                    <a:p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Ищут </a:t>
                      </a:r>
                      <a:r>
                        <a:rPr lang="ru-RU" sz="2000" dirty="0">
                          <a:latin typeface="Times New Roman"/>
                          <a:cs typeface="Courier New"/>
                        </a:rPr>
                        <a:t>выход из сложившейся ситуации</a:t>
                      </a:r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.</a:t>
                      </a:r>
                    </a:p>
                    <a:p>
                      <a:r>
                        <a:rPr lang="ru-RU" sz="2000" dirty="0" smtClean="0">
                          <a:latin typeface="Times New Roman"/>
                          <a:cs typeface="Courier New"/>
                        </a:rPr>
                        <a:t>-</a:t>
                      </a:r>
                      <a:r>
                        <a:rPr lang="ru-RU" sz="2000" i="1" dirty="0" smtClean="0">
                          <a:latin typeface="Times New Roman"/>
                          <a:cs typeface="Courier New"/>
                        </a:rPr>
                        <a:t> </a:t>
                      </a:r>
                      <a:r>
                        <a:rPr lang="ru-RU" sz="2000" i="1" dirty="0">
                          <a:latin typeface="Times New Roman"/>
                          <a:cs typeface="Courier New"/>
                        </a:rPr>
                        <a:t>выдвижение гипотез.</a:t>
                      </a:r>
                      <a:endParaRPr lang="ru-RU" sz="2000" dirty="0">
                        <a:latin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66800" y="304800"/>
            <a:ext cx="77724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 через противоречие между житейским представлением и научным фактом.</a:t>
            </a:r>
          </a:p>
          <a:p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Математика 5 класс, тема «Решение текстовых задач на проценты»</a:t>
            </a:r>
          </a:p>
          <a:p>
            <a:pPr algn="ctr"/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844687"/>
              </p:ext>
            </p:extLst>
          </p:nvPr>
        </p:nvGraphicFramePr>
        <p:xfrm>
          <a:off x="1181099" y="1460192"/>
          <a:ext cx="7543802" cy="52242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вопрос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 ошибку»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Предположим, цена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шоколада была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Затем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повысилась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10%, а к Новому году снизилась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%. Изменилась ли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товара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товара не изменилась.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Житейское представление)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научного факта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расчетами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Считаем. Цена товара была 100 руб. После повышения на 10% стала 110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понижения 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рублей!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(Проблемная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осознанию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Что вы сказали сначала?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А что оказывается на самом деле?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не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изменится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уменьшилась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(Осознание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противоречия)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3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Значит, каких задач 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еще не умеем решать?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чём проблема?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какой вопрос мы будем сегодня искать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ответ?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–Мы не умеем применять знания на вычисление  процентов при решении задач.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(формулируют тему урока)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257800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1524000"/>
            <a:ext cx="4038600" cy="51054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52400"/>
            <a:ext cx="88392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«подводящий диалог». Геометрия, 8 класс, тема  «Подобные треугольники»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524000"/>
            <a:ext cx="3962400" cy="51054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Учитель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4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Ученики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на партах по три треугольника. Рассмотрите их.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Уберите лишний треугольник.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 вы так сделали?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значит похожи?  Какие элементы определяют основные свойства треугольника?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можно сказать об углах треугольников 1 и 2?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сторонах? Давайте их измерим.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Значит, что можно сказать о треугольниках 1 и 2?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Подберите синоним к слову «похожи»?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Значит, тема урока сегодня?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8288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Рассматривают треугольники.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Убирают треугольник 3.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Треугольники 1 и 2 похожи.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Стороны и углы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Углы равны, т.к при наложении совпали.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Стороны треугольника 1 в 2 раза больше сторон треугольника 2 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них углы равны, а стороны пропорциональны.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Подобны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Подобные треугольники.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(формулируют тему)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1500822" y="3364833"/>
          <a:ext cx="6142355" cy="99669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1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Запись учеников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Запись учителя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а) (2-а)(2+а) = 4 + 2а – 2а – а</a:t>
                      </a:r>
                      <a:r>
                        <a:rPr lang="ru-RU" sz="1200" baseline="30000"/>
                        <a:t>2</a:t>
                      </a:r>
                      <a:r>
                        <a:rPr lang="ru-RU" sz="1200"/>
                        <a:t> = 4 - а</a:t>
                      </a:r>
                      <a:r>
                        <a:rPr lang="ru-RU" sz="1200" baseline="30000"/>
                        <a:t>2</a:t>
                      </a:r>
                      <a:endParaRPr lang="ru-RU" sz="11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б) (5с-6)(5с+6)= 25с</a:t>
                      </a:r>
                      <a:r>
                        <a:rPr lang="ru-RU" sz="1200" baseline="30000"/>
                        <a:t>2</a:t>
                      </a:r>
                      <a:r>
                        <a:rPr lang="ru-RU" sz="1200"/>
                        <a:t> + 30с – 30с - 36 =25с</a:t>
                      </a:r>
                      <a:r>
                        <a:rPr lang="ru-RU" sz="1200" baseline="30000"/>
                        <a:t>2</a:t>
                      </a:r>
                      <a:r>
                        <a:rPr lang="ru-RU" sz="1200"/>
                        <a:t> - 36</a:t>
                      </a:r>
                      <a:endParaRPr lang="ru-RU" sz="1100"/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в)  (8+ 3у)(8 – 3у)= 64 – 24у +24у – 9у</a:t>
                      </a:r>
                      <a:r>
                        <a:rPr lang="ru-RU" sz="1200" baseline="30000"/>
                        <a:t>2</a:t>
                      </a:r>
                      <a:r>
                        <a:rPr lang="ru-RU" sz="1200"/>
                        <a:t> = 64 - 9у</a:t>
                      </a:r>
                      <a:r>
                        <a:rPr lang="ru-RU" sz="1200" baseline="30000"/>
                        <a:t>2</a:t>
                      </a:r>
                      <a:r>
                        <a:rPr lang="ru-RU" sz="1200"/>
                        <a:t>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а) (2-а)(2+а) =  4 - а</a:t>
                      </a:r>
                      <a:r>
                        <a:rPr lang="ru-RU" sz="1200" baseline="30000" dirty="0"/>
                        <a:t>2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б) (5с-6)(5с+6)= 25с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 - 36</a:t>
                      </a:r>
                      <a:endParaRPr lang="ru-RU" sz="1100" dirty="0"/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в)  (8+ 3у)(8 – 3у)=  64 - 9у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4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5" cstate="print"/>
          <a:srcRect l="4537" t="12598" r="68153" b="10510"/>
          <a:stretch>
            <a:fillRect/>
          </a:stretch>
        </p:blipFill>
        <p:spPr bwMode="auto">
          <a:xfrm rot="5400000">
            <a:off x="1734165" y="-501916"/>
            <a:ext cx="6331857" cy="800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8" descr="Без названия - Ирина Владимировна Латыпова">
            <a:hlinkClick r:id="rId6" tooltip="далее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0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14414" y="428604"/>
            <a:ext cx="671517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Создание проблемных ситуаций через умышленно допущенные учителем ошибки:</a:t>
            </a:r>
            <a:endParaRPr lang="ru-RU" sz="24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285860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7 </a:t>
            </a:r>
            <a:r>
              <a:rPr lang="ru-RU" sz="2000" b="1" dirty="0" err="1" smtClean="0">
                <a:solidFill>
                  <a:srgbClr val="C00000"/>
                </a:solidFill>
              </a:rPr>
              <a:t>кл</a:t>
            </a:r>
            <a:r>
              <a:rPr lang="ru-RU" sz="2000" b="1" dirty="0" smtClean="0">
                <a:solidFill>
                  <a:srgbClr val="C00000"/>
                </a:solidFill>
              </a:rPr>
              <a:t>. Тема «Формулы сокращённого умножения»</a:t>
            </a:r>
          </a:p>
          <a:p>
            <a:endParaRPr lang="ru-RU" sz="2400" dirty="0" smtClean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00100" y="1928802"/>
          <a:ext cx="7858180" cy="26755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5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 Запись учеников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Запись учителя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026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а) (2-а)(2+а) = 4 + 2а – </a:t>
                      </a:r>
                      <a:r>
                        <a:rPr lang="ru-RU" sz="1800" kern="1200" dirty="0" err="1" smtClean="0"/>
                        <a:t>2а</a:t>
                      </a:r>
                      <a:r>
                        <a:rPr lang="ru-RU" sz="1800" kern="1200" dirty="0" smtClean="0"/>
                        <a:t> – а</a:t>
                      </a:r>
                      <a:r>
                        <a:rPr lang="ru-RU" sz="1800" kern="1200" baseline="30000" dirty="0" smtClean="0"/>
                        <a:t>2</a:t>
                      </a:r>
                      <a:r>
                        <a:rPr lang="ru-RU" sz="1800" kern="1200" dirty="0" smtClean="0"/>
                        <a:t> = 4 - а</a:t>
                      </a:r>
                      <a:r>
                        <a:rPr lang="ru-RU" sz="1800" kern="1200" baseline="30000" dirty="0" smtClean="0"/>
                        <a:t>2</a:t>
                      </a:r>
                      <a:endParaRPr lang="ru-RU" sz="1800" kern="1200" dirty="0" smtClean="0"/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б) (5с-6)(5с+6)= 25с</a:t>
                      </a:r>
                      <a:r>
                        <a:rPr lang="ru-RU" sz="1800" kern="1200" baseline="30000" dirty="0" smtClean="0"/>
                        <a:t>2</a:t>
                      </a:r>
                      <a:r>
                        <a:rPr lang="ru-RU" sz="1800" kern="1200" dirty="0" smtClean="0"/>
                        <a:t> + 30с – </a:t>
                      </a:r>
                      <a:r>
                        <a:rPr lang="ru-RU" sz="1800" kern="1200" dirty="0" err="1" smtClean="0"/>
                        <a:t>30с</a:t>
                      </a:r>
                      <a:r>
                        <a:rPr lang="ru-RU" sz="1800" kern="1200" dirty="0" smtClean="0"/>
                        <a:t> - 36 =25с</a:t>
                      </a:r>
                      <a:r>
                        <a:rPr lang="ru-RU" sz="1800" kern="1200" baseline="30000" dirty="0" smtClean="0"/>
                        <a:t>2</a:t>
                      </a:r>
                      <a:r>
                        <a:rPr lang="ru-RU" sz="1800" kern="1200" dirty="0" smtClean="0"/>
                        <a:t> - 36</a:t>
                      </a:r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в)  (8+ 3у)(8 – 3у)= 64 – 24у +</a:t>
                      </a:r>
                      <a:r>
                        <a:rPr lang="ru-RU" sz="1800" kern="1200" dirty="0" err="1" smtClean="0"/>
                        <a:t>24у</a:t>
                      </a:r>
                      <a:r>
                        <a:rPr lang="ru-RU" sz="1800" kern="1200" dirty="0" smtClean="0"/>
                        <a:t> – 9у</a:t>
                      </a:r>
                      <a:r>
                        <a:rPr lang="ru-RU" sz="1800" kern="1200" baseline="30000" dirty="0" smtClean="0"/>
                        <a:t>2</a:t>
                      </a:r>
                      <a:r>
                        <a:rPr lang="ru-RU" sz="1800" kern="1200" dirty="0" smtClean="0"/>
                        <a:t> = 64 - 9у</a:t>
                      </a:r>
                      <a:r>
                        <a:rPr lang="ru-RU" sz="1800" kern="1200" baseline="30000" dirty="0" smtClean="0"/>
                        <a:t>2</a:t>
                      </a:r>
                      <a:r>
                        <a:rPr lang="ru-RU" sz="1800" kern="1200" dirty="0" smtClean="0"/>
                        <a:t>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(2-а)(2+а) =  4 - а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(5с-6)(5с+6)= 25с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- 36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 (8+ 3у)(8 – 3у)=  64 - 9у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7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4480" y="3071810"/>
            <a:ext cx="1836552" cy="195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68" y="673101"/>
            <a:ext cx="5214974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3200" dirty="0" err="1">
                <a:latin typeface="Calibri" pitchFamily="34" charset="0"/>
              </a:rPr>
              <a:t>Системно-деятельностный</a:t>
            </a:r>
            <a:r>
              <a:rPr lang="ru-RU" altLang="ru-RU" sz="3200" dirty="0">
                <a:latin typeface="Calibri" pitchFamily="34" charset="0"/>
              </a:rPr>
              <a:t> подход </a:t>
            </a:r>
            <a:r>
              <a:rPr lang="ru-RU" altLang="ru-RU" sz="3200" dirty="0" smtClean="0">
                <a:latin typeface="Calibri" pitchFamily="34" charset="0"/>
              </a:rPr>
              <a:t>– методологическая </a:t>
            </a:r>
            <a:r>
              <a:rPr lang="ru-RU" altLang="ru-RU" sz="3200" dirty="0">
                <a:latin typeface="Calibri" pitchFamily="34" charset="0"/>
              </a:rPr>
              <a:t>основа стандартов </a:t>
            </a:r>
            <a:r>
              <a:rPr lang="ru-RU" altLang="ru-RU" sz="3200" dirty="0" smtClean="0">
                <a:latin typeface="Calibri" pitchFamily="34" charset="0"/>
              </a:rPr>
              <a:t>нового </a:t>
            </a:r>
            <a:r>
              <a:rPr lang="ru-RU" altLang="ru-RU" sz="3200" dirty="0">
                <a:latin typeface="Calibri" pitchFamily="34" charset="0"/>
              </a:rPr>
              <a:t>поколения.  </a:t>
            </a:r>
            <a:endParaRPr lang="ru-RU" altLang="ru-RU" sz="3200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Calibri" pitchFamily="34" charset="0"/>
              </a:rPr>
              <a:t>Наша </a:t>
            </a:r>
            <a:r>
              <a:rPr lang="ru-RU" altLang="ru-RU" sz="3200" dirty="0">
                <a:solidFill>
                  <a:srgbClr val="C00000"/>
                </a:solidFill>
                <a:latin typeface="Calibri" pitchFamily="34" charset="0"/>
              </a:rPr>
              <a:t>задача – вырастить ученика, который     может увидеть проблему и решить ее.</a:t>
            </a:r>
            <a:r>
              <a:rPr lang="ru-RU" altLang="ru-RU" sz="3200" dirty="0">
                <a:latin typeface="Calibri" pitchFamily="34" charset="0"/>
              </a:rPr>
              <a:t/>
            </a:r>
            <a:br>
              <a:rPr lang="ru-RU" altLang="ru-RU" sz="3200" dirty="0">
                <a:latin typeface="Calibri" pitchFamily="34" charset="0"/>
              </a:rPr>
            </a:br>
            <a:endParaRPr lang="ru-RU" altLang="ru-RU" sz="32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34165" y="-501916"/>
            <a:ext cx="6331857" cy="800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714348" y="785794"/>
            <a:ext cx="698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Эффективным приёмом    реализации данного подхода  является создание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проблемных ситуаций. </a:t>
            </a:r>
          </a:p>
        </p:txBody>
      </p:sp>
      <p:pic>
        <p:nvPicPr>
          <p:cNvPr id="9" name="Picture 11" descr="уж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14752"/>
            <a:ext cx="3429024" cy="26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FEB"/>
              </a:clrFrom>
              <a:clrTo>
                <a:srgbClr val="EA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714356"/>
            <a:ext cx="4357718" cy="56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 rot="20230255">
            <a:off x="3428992" y="2857496"/>
            <a:ext cx="2928958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2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32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7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286124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4414" y="1000108"/>
            <a:ext cx="67151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Проблема сама прокладывает путь к новым знаниям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и способам действия.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М.Марков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142976" y="928670"/>
            <a:ext cx="76438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обучения, при котором ребёнок не получает знания в готовом виде, а добывает их сам в процессе собственной учебно-познавательной деятельности называется 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деятельностным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методом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857628"/>
            <a:ext cx="2500330" cy="15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914400" y="12144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планирование учениками своей деятельности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выбор ими источников информации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освоение новых знаний в процессе самостоятельной деятельности с этими источниками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самоанализ школьниками результатов работы.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–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деятельности детей.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Схема:</a:t>
            </a:r>
            <a:endParaRPr lang="ru-RU" sz="36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143512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57356" y="428605"/>
            <a:ext cx="607223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урока:</a:t>
            </a:r>
            <a:endParaRPr lang="ru-RU" sz="3600" b="1" i="1" cap="none" spc="0" dirty="0">
              <a:ln w="19050">
                <a:noFill/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143512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914400" y="1071546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Самоопределение к деятельности 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(орг. момент)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2. Актуализация знаний и фиксация затруднения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kern="0" dirty="0" smtClean="0"/>
              <a:t>      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3.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проблемной ситуации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постановка учебной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kern="0" dirty="0" smtClean="0"/>
              <a:t>   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задачи.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4. Построение проекта выхода из    затруднения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kern="0" dirty="0" smtClean="0"/>
              <a:t>        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(«открытие» детьми</a:t>
            </a:r>
            <a:r>
              <a:rPr kumimoji="0" lang="ru-RU" altLang="ru-RU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нового</a:t>
            </a:r>
            <a:r>
              <a:rPr kumimoji="0" lang="ru-RU" altLang="ru-RU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знания).</a:t>
            </a:r>
          </a:p>
          <a:p>
            <a:pPr>
              <a:defRPr/>
            </a:pPr>
            <a:r>
              <a:rPr lang="ru-RU" sz="2400" dirty="0" smtClean="0"/>
              <a:t>   5. Первичное закрепление во внешней речи.</a:t>
            </a:r>
          </a:p>
          <a:p>
            <a:pPr>
              <a:defRPr/>
            </a:pPr>
            <a:r>
              <a:rPr lang="ru-RU" sz="2400" dirty="0" smtClean="0"/>
              <a:t>    6. Самостоятельная работа с  самопроверкой по эталону.</a:t>
            </a:r>
          </a:p>
          <a:p>
            <a:pPr>
              <a:defRPr/>
            </a:pPr>
            <a:r>
              <a:rPr lang="ru-RU" sz="2400" dirty="0" smtClean="0"/>
              <a:t>    7. Включение в систему знаний и  повторение.</a:t>
            </a:r>
          </a:p>
          <a:p>
            <a:pPr>
              <a:defRPr/>
            </a:pPr>
            <a:r>
              <a:rPr lang="ru-RU" sz="2400" dirty="0" smtClean="0"/>
              <a:t>     8. Рефлексия деятельности </a:t>
            </a:r>
            <a:r>
              <a:rPr lang="ru-RU" sz="2400" i="1" dirty="0" smtClean="0"/>
              <a:t>(итог урока)</a:t>
            </a:r>
            <a:endParaRPr kumimoji="0" lang="ru-RU" altLang="ru-RU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914400" y="35716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Проблемная ситуация в обучении</a:t>
            </a:r>
            <a:r>
              <a:rPr kumimoji="0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спланированное, специально задуманное средство, направленное на пробуждение интереса у обучающихся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kern="0" dirty="0" smtClean="0"/>
              <a:t>   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обсуждаемой теме. </a:t>
            </a:r>
          </a:p>
        </p:txBody>
      </p:sp>
      <p:pic>
        <p:nvPicPr>
          <p:cNvPr id="7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286388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914400" y="2332037"/>
            <a:ext cx="8015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 smtClean="0"/>
              <a:t> *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осознание и разрешение этих ситуаций в ходе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kern="0" dirty="0" smtClean="0"/>
              <a:t>   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совместной деятельности обучающихся и учителя при оптимальной самостоятельности    учеников и под общим направляющим  руководством учителя;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 овладение обучающимися в процессе   такой деятельности знаниями и общими принципами решения проблемных задач.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357430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i="1" dirty="0">
              <a:ln w="19050">
                <a:noFill/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357167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Приёмы создания проблемных ситуаций: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142976" y="11429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проблемная ситуация «с удивлением»;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проблемная ситуация «с затруднением»;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побуждающий диалог;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подводящий диалог;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сообщение темы урока с использованием приёма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2400" b="1" kern="0" dirty="0" smtClean="0"/>
              <a:t>    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«яркое пятно» 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демонстрация непонятных явлений;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 – апелляция к жизненному опыту детей.</a:t>
            </a:r>
          </a:p>
        </p:txBody>
      </p:sp>
      <p:pic>
        <p:nvPicPr>
          <p:cNvPr id="8" name="Picture 11" descr="уж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64618"/>
            <a:ext cx="1869928" cy="14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2692"/>
              </p:ext>
            </p:extLst>
          </p:nvPr>
        </p:nvGraphicFramePr>
        <p:xfrm>
          <a:off x="1143001" y="1066800"/>
          <a:ext cx="7620000" cy="5576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известный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Постройте графики функций: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x, y = x</a:t>
                      </a:r>
                      <a:r>
                        <a:rPr lang="ru-RU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 выполняют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Постройте график функции: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|x|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Испытывают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затруднение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(Проблемная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осознанию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Смогли выполнить задание?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 чем затруднение?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Нет, не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смогли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Таких графиков мы 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строили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(Осознание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противоречия)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проблеме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Сформулируйте тему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График функции y =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|x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«открытие» новых знаний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Консультирует, направляет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Работают над освоением новых знаний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143000" y="304800"/>
            <a:ext cx="7696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Создание проблемной ситуации «С затруднением»</a:t>
            </a: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Алгебра,  7 класс, тема  « График функции у = |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|»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7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92696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14414" y="428604"/>
            <a:ext cx="671517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Создание проблемных ситуаций через решение задач, связанных с жизнью:</a:t>
            </a:r>
            <a:endParaRPr lang="ru-RU" sz="24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1428736"/>
            <a:ext cx="69294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5 </a:t>
            </a:r>
            <a:r>
              <a:rPr lang="ru-RU" sz="2000" b="1" dirty="0" err="1" smtClean="0">
                <a:solidFill>
                  <a:srgbClr val="C00000"/>
                </a:solidFill>
              </a:rPr>
              <a:t>кл</a:t>
            </a:r>
            <a:r>
              <a:rPr lang="ru-RU" sz="2000" b="1" dirty="0" smtClean="0">
                <a:solidFill>
                  <a:srgbClr val="C00000"/>
                </a:solidFill>
              </a:rPr>
              <a:t>. Тема «Периметр прямоугольника»</a:t>
            </a:r>
          </a:p>
          <a:p>
            <a:endParaRPr lang="ru-RU" sz="2400" dirty="0" smtClean="0"/>
          </a:p>
          <a:p>
            <a:r>
              <a:rPr lang="ru-RU" sz="2400" dirty="0" smtClean="0"/>
              <a:t>Семья Кости летом переехала в новый дом. Им отвели земельный участок прямоугольной формы. Папа решил поставить изгородь. Он попросил Костю сосчитать сколько потребуется штакетника, для изгороди, если на 1 погонный м. изгороди требуется 10 штук? Сколько денег потратит семья, если каждый десяток стоит 100 рублей.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dirty="0" smtClean="0"/>
              <a:t>Проблемная ситуация: </a:t>
            </a:r>
            <a:r>
              <a:rPr lang="ru-RU" dirty="0" smtClean="0"/>
              <a:t>нужно найти длину изгороди (периметр прямоугольника).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1136</Words>
  <Application>Microsoft Office PowerPoint</Application>
  <PresentationFormat>Экран (4:3)</PresentationFormat>
  <Paragraphs>206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DejaVu Sans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Viktar</cp:lastModifiedBy>
  <cp:revision>147</cp:revision>
  <dcterms:created xsi:type="dcterms:W3CDTF">2016-02-10T11:18:05Z</dcterms:created>
  <dcterms:modified xsi:type="dcterms:W3CDTF">2020-01-31T23:13:45Z</dcterms:modified>
</cp:coreProperties>
</file>