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56" r:id="rId2"/>
    <p:sldId id="296" r:id="rId3"/>
    <p:sldId id="301" r:id="rId4"/>
    <p:sldId id="257" r:id="rId5"/>
    <p:sldId id="276" r:id="rId6"/>
    <p:sldId id="258" r:id="rId7"/>
    <p:sldId id="259" r:id="rId8"/>
    <p:sldId id="277" r:id="rId9"/>
    <p:sldId id="269" r:id="rId10"/>
    <p:sldId id="270" r:id="rId11"/>
    <p:sldId id="274" r:id="rId12"/>
    <p:sldId id="278" r:id="rId13"/>
    <p:sldId id="271" r:id="rId14"/>
    <p:sldId id="273" r:id="rId15"/>
    <p:sldId id="295" r:id="rId16"/>
    <p:sldId id="293" r:id="rId17"/>
    <p:sldId id="294" r:id="rId18"/>
    <p:sldId id="262" r:id="rId19"/>
    <p:sldId id="263" r:id="rId20"/>
    <p:sldId id="260" r:id="rId21"/>
    <p:sldId id="261" r:id="rId22"/>
    <p:sldId id="279" r:id="rId23"/>
    <p:sldId id="285" r:id="rId24"/>
    <p:sldId id="302" r:id="rId25"/>
    <p:sldId id="280" r:id="rId26"/>
    <p:sldId id="297" r:id="rId2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78"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В % от общего количества</c:v>
                </c:pt>
              </c:strCache>
            </c:strRef>
          </c:tx>
          <c:spPr>
            <a:solidFill>
              <a:schemeClr val="accent4">
                <a:lumMod val="50000"/>
              </a:schemeClr>
            </a:solidFill>
          </c:spPr>
          <c:dLbls>
            <c:txPr>
              <a:bodyPr/>
              <a:lstStyle/>
              <a:p>
                <a:pPr>
                  <a:defRPr b="1">
                    <a:solidFill>
                      <a:schemeClr val="accent2">
                        <a:lumMod val="75000"/>
                      </a:schemeClr>
                    </a:solidFill>
                  </a:defRPr>
                </a:pPr>
                <a:endParaRPr lang="ru-RU"/>
              </a:p>
            </c:txPr>
            <c:showVal val="1"/>
          </c:dLbls>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Лист1!$B$2:$B$5</c:f>
              <c:numCache>
                <c:formatCode>General</c:formatCode>
                <c:ptCount val="4"/>
                <c:pt idx="0">
                  <c:v>0</c:v>
                </c:pt>
                <c:pt idx="1">
                  <c:v>5.26</c:v>
                </c:pt>
                <c:pt idx="2">
                  <c:v>23.7</c:v>
                </c:pt>
                <c:pt idx="3">
                  <c:v>71</c:v>
                </c:pt>
              </c:numCache>
            </c:numRef>
          </c:val>
        </c:ser>
        <c:ser>
          <c:idx val="1"/>
          <c:order val="1"/>
          <c:tx>
            <c:strRef>
              <c:f>Лист1!$C$1</c:f>
              <c:strCache>
                <c:ptCount val="1"/>
                <c:pt idx="0">
                  <c:v>Столбец1</c:v>
                </c:pt>
              </c:strCache>
            </c:strRef>
          </c:tx>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Лист1!$C$2:$C$5</c:f>
              <c:numCache>
                <c:formatCode>General</c:formatCode>
                <c:ptCount val="4"/>
              </c:numCache>
            </c:numRef>
          </c:val>
        </c:ser>
        <c:ser>
          <c:idx val="2"/>
          <c:order val="2"/>
          <c:tx>
            <c:strRef>
              <c:f>Лист1!$D$1</c:f>
              <c:strCache>
                <c:ptCount val="1"/>
                <c:pt idx="0">
                  <c:v>Столбец2</c:v>
                </c:pt>
              </c:strCache>
            </c:strRef>
          </c:tx>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Лист1!$D$2:$D$5</c:f>
              <c:numCache>
                <c:formatCode>General</c:formatCode>
                <c:ptCount val="4"/>
              </c:numCache>
            </c:numRef>
          </c:val>
        </c:ser>
        <c:axId val="76344704"/>
        <c:axId val="76387456"/>
      </c:barChart>
      <c:catAx>
        <c:axId val="76344704"/>
        <c:scaling>
          <c:orientation val="minMax"/>
        </c:scaling>
        <c:axPos val="b"/>
        <c:tickLblPos val="nextTo"/>
        <c:crossAx val="76387456"/>
        <c:crosses val="autoZero"/>
        <c:auto val="1"/>
        <c:lblAlgn val="ctr"/>
        <c:lblOffset val="100"/>
      </c:catAx>
      <c:valAx>
        <c:axId val="76387456"/>
        <c:scaling>
          <c:orientation val="minMax"/>
        </c:scaling>
        <c:axPos val="l"/>
        <c:majorGridlines/>
        <c:numFmt formatCode="General" sourceLinked="1"/>
        <c:tickLblPos val="nextTo"/>
        <c:crossAx val="76344704"/>
        <c:crosses val="autoZero"/>
        <c:crossBetween val="between"/>
      </c:valAx>
    </c:plotArea>
    <c:legend>
      <c:legendPos val="r"/>
      <c:legendEntry>
        <c:idx val="1"/>
        <c:delete val="1"/>
      </c:legendEntry>
      <c:legendEntry>
        <c:idx val="2"/>
        <c:delete val="1"/>
      </c:legendEntry>
      <c:layout/>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В % от общего количества</c:v>
                </c:pt>
              </c:strCache>
            </c:strRef>
          </c:tx>
          <c:spPr>
            <a:solidFill>
              <a:schemeClr val="accent6">
                <a:lumMod val="75000"/>
              </a:schemeClr>
            </a:solidFill>
            <a:ln>
              <a:solidFill>
                <a:schemeClr val="accent6">
                  <a:lumMod val="75000"/>
                </a:schemeClr>
              </a:solidFill>
            </a:ln>
          </c:spPr>
          <c:dLbls>
            <c:txPr>
              <a:bodyPr/>
              <a:lstStyle/>
              <a:p>
                <a:pPr>
                  <a:defRPr b="1">
                    <a:solidFill>
                      <a:schemeClr val="accent2">
                        <a:lumMod val="75000"/>
                      </a:schemeClr>
                    </a:solidFill>
                  </a:defRPr>
                </a:pPr>
                <a:endParaRPr lang="ru-RU"/>
              </a:p>
            </c:txPr>
            <c:showVal val="1"/>
          </c:dLbls>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Лист1!$B$2:$B$5</c:f>
              <c:numCache>
                <c:formatCode>General</c:formatCode>
                <c:ptCount val="4"/>
                <c:pt idx="0">
                  <c:v>50</c:v>
                </c:pt>
                <c:pt idx="1">
                  <c:v>26.7</c:v>
                </c:pt>
                <c:pt idx="2">
                  <c:v>20</c:v>
                </c:pt>
                <c:pt idx="3">
                  <c:v>3.3</c:v>
                </c:pt>
              </c:numCache>
            </c:numRef>
          </c:val>
        </c:ser>
        <c:ser>
          <c:idx val="1"/>
          <c:order val="1"/>
          <c:tx>
            <c:strRef>
              <c:f>Лист1!$C$1</c:f>
              <c:strCache>
                <c:ptCount val="1"/>
                <c:pt idx="0">
                  <c:v>Столбец1</c:v>
                </c:pt>
              </c:strCache>
            </c:strRef>
          </c:tx>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Лист1!$C$2:$C$5</c:f>
              <c:numCache>
                <c:formatCode>General</c:formatCode>
                <c:ptCount val="4"/>
              </c:numCache>
            </c:numRef>
          </c:val>
        </c:ser>
        <c:ser>
          <c:idx val="2"/>
          <c:order val="2"/>
          <c:tx>
            <c:strRef>
              <c:f>Лист1!$D$1</c:f>
              <c:strCache>
                <c:ptCount val="1"/>
                <c:pt idx="0">
                  <c:v>Столбец2</c:v>
                </c:pt>
              </c:strCache>
            </c:strRef>
          </c:tx>
          <c:cat>
            <c:strRef>
              <c:f>Лист1!$A$2:$A$5</c:f>
              <c:strCache>
                <c:ptCount val="4"/>
                <c:pt idx="0">
                  <c:v>Набравших максимальный балл (3 б)</c:v>
                </c:pt>
                <c:pt idx="1">
                  <c:v>Набравших 2 б</c:v>
                </c:pt>
                <c:pt idx="2">
                  <c:v>Набравших 1 б</c:v>
                </c:pt>
                <c:pt idx="3">
                  <c:v>Не справившихся (0 б)</c:v>
                </c:pt>
              </c:strCache>
            </c:strRef>
          </c:cat>
          <c:val>
            <c:numRef>
              <c:f>Лист1!$D$2:$D$5</c:f>
              <c:numCache>
                <c:formatCode>General</c:formatCode>
                <c:ptCount val="4"/>
              </c:numCache>
            </c:numRef>
          </c:val>
        </c:ser>
        <c:axId val="90445696"/>
        <c:axId val="90447232"/>
      </c:barChart>
      <c:catAx>
        <c:axId val="90445696"/>
        <c:scaling>
          <c:orientation val="minMax"/>
        </c:scaling>
        <c:axPos val="b"/>
        <c:tickLblPos val="nextTo"/>
        <c:crossAx val="90447232"/>
        <c:crosses val="autoZero"/>
        <c:auto val="1"/>
        <c:lblAlgn val="ctr"/>
        <c:lblOffset val="100"/>
      </c:catAx>
      <c:valAx>
        <c:axId val="90447232"/>
        <c:scaling>
          <c:orientation val="minMax"/>
        </c:scaling>
        <c:axPos val="l"/>
        <c:majorGridlines/>
        <c:numFmt formatCode="General" sourceLinked="1"/>
        <c:tickLblPos val="nextTo"/>
        <c:crossAx val="90445696"/>
        <c:crosses val="autoZero"/>
        <c:crossBetween val="between"/>
      </c:valAx>
    </c:plotArea>
    <c:legend>
      <c:legendPos val="r"/>
      <c:legendEntry>
        <c:idx val="1"/>
        <c:delete val="1"/>
      </c:legendEntry>
      <c:legendEntry>
        <c:idx val="2"/>
        <c:delete val="1"/>
      </c:legendEntry>
      <c:layout/>
    </c:legend>
    <c:plotVisOnly val="1"/>
    <c:dispBlanksAs val="gap"/>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72DCCCC-9470-4EAE-A644-1A274C82E115}" type="datetimeFigureOut">
              <a:rPr lang="ru-RU" smtClean="0"/>
              <a:pPr/>
              <a:t>11.11.2020</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346AEC6-F9EA-42D4-8CB8-3A94228F4DDD}" type="slidenum">
              <a:rPr lang="ru-RU" smtClean="0"/>
              <a:pPr/>
              <a:t>‹#›</a:t>
            </a:fld>
            <a:endParaRPr lang="ru-RU"/>
          </a:p>
        </p:txBody>
      </p:sp>
    </p:spTree>
    <p:extLst>
      <p:ext uri="{BB962C8B-B14F-4D97-AF65-F5344CB8AC3E}">
        <p14:creationId xmlns="" xmlns:p14="http://schemas.microsoft.com/office/powerpoint/2010/main" val="2974551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11.11.2020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11.11.2020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11.11.2020</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11.11.2020</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11.11.2020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33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11.11.2020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1042;&#1055;&#1056;_&#1056;&#1059;-6_&#1042;&#1072;&#1088;.6.pdf" TargetMode="External"/><Relationship Id="rId4" Type="http://schemas.openxmlformats.org/officeDocument/2006/relationships/hyperlink" Target="&#1042;&#1055;&#1056;_&#1056;&#1059;-6_&#1042;&#1072;&#1088;.5.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628800"/>
            <a:ext cx="8659688" cy="3806552"/>
          </a:xfrm>
        </p:spPr>
        <p:txBody>
          <a:bodyPr>
            <a:normAutofit/>
          </a:bodyPr>
          <a:lstStyle/>
          <a:p>
            <a:pPr algn="ctr"/>
            <a:r>
              <a:rPr lang="ru-RU" sz="3600" b="1" dirty="0" smtClean="0">
                <a:solidFill>
                  <a:schemeClr val="accent2">
                    <a:lumMod val="75000"/>
                  </a:schemeClr>
                </a:solidFill>
              </a:rPr>
              <a:t>Работа  над  </a:t>
            </a:r>
            <a:r>
              <a:rPr lang="ru-RU" sz="3600" b="1" dirty="0" err="1" smtClean="0">
                <a:solidFill>
                  <a:schemeClr val="accent2">
                    <a:lumMod val="75000"/>
                  </a:schemeClr>
                </a:solidFill>
              </a:rPr>
              <a:t>ПЛАНом</a:t>
            </a:r>
            <a:r>
              <a:rPr lang="ru-RU" sz="3600" b="1" dirty="0" smtClean="0">
                <a:solidFill>
                  <a:schemeClr val="accent2">
                    <a:lumMod val="75000"/>
                  </a:schemeClr>
                </a:solidFill>
              </a:rPr>
              <a:t>  Текста</a:t>
            </a:r>
            <a:br>
              <a:rPr lang="ru-RU" sz="3600" b="1" dirty="0" smtClean="0">
                <a:solidFill>
                  <a:schemeClr val="accent2">
                    <a:lumMod val="75000"/>
                  </a:schemeClr>
                </a:solidFill>
              </a:rPr>
            </a:br>
            <a:r>
              <a:rPr lang="ru-RU" sz="3600" dirty="0" smtClean="0">
                <a:solidFill>
                  <a:schemeClr val="accent2">
                    <a:lumMod val="75000"/>
                  </a:schemeClr>
                </a:solidFill>
              </a:rPr>
              <a:t> как способ   формирования читательской грамотности и  необходимое условие </a:t>
            </a:r>
            <a:br>
              <a:rPr lang="ru-RU" sz="3600" dirty="0" smtClean="0">
                <a:solidFill>
                  <a:schemeClr val="accent2">
                    <a:lumMod val="75000"/>
                  </a:schemeClr>
                </a:solidFill>
              </a:rPr>
            </a:br>
            <a:r>
              <a:rPr lang="ru-RU" sz="3600" dirty="0" smtClean="0">
                <a:solidFill>
                  <a:schemeClr val="accent2">
                    <a:lumMod val="75000"/>
                  </a:schemeClr>
                </a:solidFill>
              </a:rPr>
              <a:t>повышения результатов  </a:t>
            </a:r>
            <a:br>
              <a:rPr lang="ru-RU" sz="3600" dirty="0" smtClean="0">
                <a:solidFill>
                  <a:schemeClr val="accent2">
                    <a:lumMod val="75000"/>
                  </a:schemeClr>
                </a:solidFill>
              </a:rPr>
            </a:br>
            <a:r>
              <a:rPr lang="ru-RU" sz="3600" dirty="0" smtClean="0">
                <a:solidFill>
                  <a:schemeClr val="accent2">
                    <a:lumMod val="75000"/>
                  </a:schemeClr>
                </a:solidFill>
              </a:rPr>
              <a:t>ВПР,  ОГЭ  и  ЕГЭ</a:t>
            </a:r>
            <a:endParaRPr lang="ru-RU" sz="3600" dirty="0">
              <a:solidFill>
                <a:schemeClr val="accent2">
                  <a:lumMod val="75000"/>
                </a:schemeClr>
              </a:solidFill>
            </a:endParaRPr>
          </a:p>
        </p:txBody>
      </p:sp>
      <p:sp>
        <p:nvSpPr>
          <p:cNvPr id="3" name="Подзаголовок 2"/>
          <p:cNvSpPr>
            <a:spLocks noGrp="1"/>
          </p:cNvSpPr>
          <p:nvPr>
            <p:ph type="subTitle" idx="1"/>
          </p:nvPr>
        </p:nvSpPr>
        <p:spPr/>
        <p:txBody>
          <a:bodyPr>
            <a:normAutofit fontScale="92500"/>
          </a:bodyPr>
          <a:lstStyle/>
          <a:p>
            <a:r>
              <a:rPr lang="ru-RU" dirty="0" smtClean="0">
                <a:solidFill>
                  <a:schemeClr val="accent2">
                    <a:lumMod val="75000"/>
                  </a:schemeClr>
                </a:solidFill>
              </a:rPr>
              <a:t>Методический семинар. МОУ Брейтовская СОШ</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Комбинированный план</a:t>
            </a:r>
            <a:endParaRPr lang="ru-RU" sz="3200" b="1" dirty="0">
              <a:solidFill>
                <a:schemeClr val="accent2">
                  <a:lumMod val="75000"/>
                </a:schemeClr>
              </a:solidFill>
            </a:endParaRPr>
          </a:p>
        </p:txBody>
      </p:sp>
      <p:pic>
        <p:nvPicPr>
          <p:cNvPr id="4" name="Содержимое 3"/>
          <p:cNvPicPr>
            <a:picLocks noGrp="1"/>
          </p:cNvPicPr>
          <p:nvPr>
            <p:ph sz="quarter" idx="1"/>
          </p:nvPr>
        </p:nvPicPr>
        <p:blipFill>
          <a:blip r:embed="rId2" cstate="print"/>
          <a:srcRect l="3063" t="13449" r="29026" b="8069"/>
          <a:stretch>
            <a:fillRect/>
          </a:stretch>
        </p:blipFill>
        <p:spPr bwMode="auto">
          <a:xfrm>
            <a:off x="899592" y="1628800"/>
            <a:ext cx="7272808" cy="4968552"/>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простой и сложный</a:t>
            </a:r>
            <a:endParaRPr lang="ru-RU" sz="3200" b="1" dirty="0">
              <a:solidFill>
                <a:schemeClr val="accent2">
                  <a:lumMod val="75000"/>
                </a:schemeClr>
              </a:solidFill>
            </a:endParaRPr>
          </a:p>
        </p:txBody>
      </p:sp>
      <p:pic>
        <p:nvPicPr>
          <p:cNvPr id="4" name="Содержимое 3"/>
          <p:cNvPicPr>
            <a:picLocks noGrp="1"/>
          </p:cNvPicPr>
          <p:nvPr>
            <p:ph sz="quarter" idx="1"/>
          </p:nvPr>
        </p:nvPicPr>
        <p:blipFill>
          <a:blip r:embed="rId2" cstate="print"/>
          <a:srcRect l="5625" t="24661" r="29026" b="20882"/>
          <a:stretch>
            <a:fillRect/>
          </a:stretch>
        </p:blipFill>
        <p:spPr bwMode="auto">
          <a:xfrm>
            <a:off x="827584" y="1700808"/>
            <a:ext cx="7344816" cy="4752528"/>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картинный план</a:t>
            </a:r>
            <a:endParaRPr lang="ru-RU" sz="3200" dirty="0"/>
          </a:p>
        </p:txBody>
      </p:sp>
      <p:pic>
        <p:nvPicPr>
          <p:cNvPr id="1026" name="Picture 2" descr="https://ds05.infourok.ru/uploads/ex/06b0/000a66ef-c8807cf5/img8.jpg"/>
          <p:cNvPicPr>
            <a:picLocks noChangeAspect="1" noChangeArrowheads="1"/>
          </p:cNvPicPr>
          <p:nvPr/>
        </p:nvPicPr>
        <p:blipFill>
          <a:blip r:embed="rId2" cstate="print"/>
          <a:srcRect/>
          <a:stretch>
            <a:fillRect/>
          </a:stretch>
        </p:blipFill>
        <p:spPr bwMode="auto">
          <a:xfrm>
            <a:off x="611560" y="2420888"/>
            <a:ext cx="7560840" cy="4252973"/>
          </a:xfrm>
          <a:prstGeom prst="rect">
            <a:avLst/>
          </a:prstGeom>
          <a:noFill/>
        </p:spPr>
      </p:pic>
      <p:sp>
        <p:nvSpPr>
          <p:cNvPr id="5" name="TextBox 4"/>
          <p:cNvSpPr txBox="1"/>
          <p:nvPr/>
        </p:nvSpPr>
        <p:spPr>
          <a:xfrm>
            <a:off x="395536" y="1700808"/>
            <a:ext cx="8352928" cy="646331"/>
          </a:xfrm>
          <a:prstGeom prst="rect">
            <a:avLst/>
          </a:prstGeom>
          <a:noFill/>
        </p:spPr>
        <p:txBody>
          <a:bodyPr wrap="square" rtlCol="0">
            <a:spAutoFit/>
          </a:bodyPr>
          <a:lstStyle/>
          <a:p>
            <a:r>
              <a:rPr lang="ru-RU" dirty="0" smtClean="0"/>
              <a:t>Учащимся предлагается несколько сюжетных иллюстраций. Они учатся устанавливать соответствие каждой сюжетной иллюстрации частям текста.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деформированный план</a:t>
            </a:r>
            <a:endParaRPr lang="ru-RU" sz="3200" b="1" dirty="0">
              <a:solidFill>
                <a:schemeClr val="accent2">
                  <a:lumMod val="75000"/>
                </a:schemeClr>
              </a:solidFill>
            </a:endParaRPr>
          </a:p>
        </p:txBody>
      </p:sp>
      <p:sp>
        <p:nvSpPr>
          <p:cNvPr id="3" name="Содержимое 2"/>
          <p:cNvSpPr>
            <a:spLocks noGrp="1"/>
          </p:cNvSpPr>
          <p:nvPr>
            <p:ph sz="quarter" idx="1"/>
          </p:nvPr>
        </p:nvSpPr>
        <p:spPr>
          <a:xfrm>
            <a:off x="107504" y="1600200"/>
            <a:ext cx="8856984" cy="4495800"/>
          </a:xfrm>
        </p:spPr>
        <p:txBody>
          <a:bodyPr/>
          <a:lstStyle/>
          <a:p>
            <a:pPr marL="0">
              <a:buNone/>
            </a:pPr>
            <a:r>
              <a:rPr lang="ru-RU" sz="1600" dirty="0" smtClean="0"/>
              <a:t>Деформированный план – это план с нарушением последовательности, которую дети должны восстановить. </a:t>
            </a:r>
            <a:r>
              <a:rPr lang="ru-RU" sz="1600" b="1" dirty="0" smtClean="0"/>
              <a:t>Деформированный план</a:t>
            </a:r>
            <a:r>
              <a:rPr lang="ru-RU" sz="1600" dirty="0" smtClean="0"/>
              <a:t> предлагается для проверки осознанности содержания произведения.</a:t>
            </a:r>
          </a:p>
          <a:p>
            <a:endParaRPr lang="ru-RU" dirty="0" smtClean="0"/>
          </a:p>
          <a:p>
            <a:endParaRPr lang="ru-RU" dirty="0"/>
          </a:p>
        </p:txBody>
      </p:sp>
      <p:pic>
        <p:nvPicPr>
          <p:cNvPr id="24578" name="Picture 2" descr="https://fhd.multiurok.ru/b/e/d/bedc1cc2d8ff88aab8268f28b3a7e909a0ff53f4/img3.jpg"/>
          <p:cNvPicPr>
            <a:picLocks noChangeAspect="1" noChangeArrowheads="1"/>
          </p:cNvPicPr>
          <p:nvPr/>
        </p:nvPicPr>
        <p:blipFill>
          <a:blip r:embed="rId2" cstate="print"/>
          <a:srcRect t="4525" r="3139"/>
          <a:stretch>
            <a:fillRect/>
          </a:stretch>
        </p:blipFill>
        <p:spPr bwMode="auto">
          <a:xfrm>
            <a:off x="1835696" y="2204864"/>
            <a:ext cx="5904656" cy="43651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8514528" cy="990600"/>
          </a:xfrm>
        </p:spPr>
        <p:txBody>
          <a:bodyPr>
            <a:noAutofit/>
          </a:bodyPr>
          <a:lstStyle/>
          <a:p>
            <a:r>
              <a:rPr lang="ru-RU" sz="3200" b="1" dirty="0" smtClean="0">
                <a:solidFill>
                  <a:schemeClr val="accent2">
                    <a:lumMod val="75000"/>
                  </a:schemeClr>
                </a:solidFill>
              </a:rPr>
              <a:t>Трудности при составлении плана детьми:</a:t>
            </a:r>
            <a:br>
              <a:rPr lang="ru-RU" sz="3200" b="1" dirty="0" smtClean="0">
                <a:solidFill>
                  <a:schemeClr val="accent2">
                    <a:lumMod val="75000"/>
                  </a:schemeClr>
                </a:solidFill>
              </a:rPr>
            </a:br>
            <a:endParaRPr lang="ru-RU" sz="3200" b="1" dirty="0">
              <a:solidFill>
                <a:schemeClr val="accent2">
                  <a:lumMod val="75000"/>
                </a:schemeClr>
              </a:solidFill>
            </a:endParaRPr>
          </a:p>
        </p:txBody>
      </p:sp>
      <p:sp>
        <p:nvSpPr>
          <p:cNvPr id="3" name="Содержимое 2"/>
          <p:cNvSpPr>
            <a:spLocks noGrp="1"/>
          </p:cNvSpPr>
          <p:nvPr>
            <p:ph sz="quarter" idx="1"/>
          </p:nvPr>
        </p:nvSpPr>
        <p:spPr>
          <a:xfrm>
            <a:off x="395536" y="1600200"/>
            <a:ext cx="8370512" cy="4495800"/>
          </a:xfrm>
        </p:spPr>
        <p:txBody>
          <a:bodyPr>
            <a:normAutofit/>
          </a:bodyPr>
          <a:lstStyle/>
          <a:p>
            <a:r>
              <a:rPr lang="ru-RU" dirty="0" smtClean="0"/>
              <a:t>В планах дети зачастую передают последовательность действий, совершаемых персонажами, а не смысл этих действий;</a:t>
            </a:r>
          </a:p>
          <a:p>
            <a:r>
              <a:rPr lang="ru-RU" dirty="0" smtClean="0"/>
              <a:t>Языковая трудность, т.е. учащимся трудно найти те точные слова, которые бы передавали концентрированную мысль. Чаще всего планы, составленные детьми, расплывчаты, не конкретны, повторяют одни и те же слова.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680120"/>
          </a:xfrm>
        </p:spPr>
        <p:txBody>
          <a:bodyPr>
            <a:normAutofit fontScale="90000"/>
          </a:bodyPr>
          <a:lstStyle/>
          <a:p>
            <a:r>
              <a:rPr lang="ru-RU" sz="3600" b="1" dirty="0" smtClean="0">
                <a:solidFill>
                  <a:schemeClr val="accent2">
                    <a:lumMod val="75000"/>
                  </a:schemeClr>
                </a:solidFill>
              </a:rPr>
              <a:t/>
            </a:r>
            <a:br>
              <a:rPr lang="ru-RU" sz="3600" b="1" dirty="0" smtClean="0">
                <a:solidFill>
                  <a:schemeClr val="accent2">
                    <a:lumMod val="75000"/>
                  </a:schemeClr>
                </a:solidFill>
              </a:rPr>
            </a:br>
            <a:r>
              <a:rPr lang="ru-RU" sz="3600" b="1" dirty="0" smtClean="0">
                <a:solidFill>
                  <a:schemeClr val="accent2">
                    <a:lumMod val="75000"/>
                  </a:schemeClr>
                </a:solidFill>
              </a:rPr>
              <a:t>Памятка «Как составлять простой план»</a:t>
            </a:r>
            <a:r>
              <a:rPr lang="ru-RU" dirty="0" smtClean="0"/>
              <a:t/>
            </a:r>
            <a:br>
              <a:rPr lang="ru-RU" dirty="0" smtClean="0"/>
            </a:br>
            <a:endParaRPr lang="ru-RU" dirty="0"/>
          </a:p>
        </p:txBody>
      </p:sp>
      <p:sp>
        <p:nvSpPr>
          <p:cNvPr id="3" name="Содержимое 2"/>
          <p:cNvSpPr>
            <a:spLocks noGrp="1"/>
          </p:cNvSpPr>
          <p:nvPr>
            <p:ph sz="quarter" idx="1"/>
          </p:nvPr>
        </p:nvSpPr>
        <p:spPr>
          <a:xfrm>
            <a:off x="612648" y="1600200"/>
            <a:ext cx="8153400" cy="4637112"/>
          </a:xfrm>
        </p:spPr>
        <p:txBody>
          <a:bodyPr>
            <a:normAutofit fontScale="77500" lnSpcReduction="20000"/>
          </a:bodyPr>
          <a:lstStyle/>
          <a:p>
            <a:pPr lvl="0"/>
            <a:r>
              <a:rPr lang="ru-RU" dirty="0" smtClean="0"/>
              <a:t>Прочтите текст (представьте мысленно весь материал).</a:t>
            </a:r>
          </a:p>
          <a:p>
            <a:pPr lvl="0"/>
            <a:r>
              <a:rPr lang="ru-RU" dirty="0" smtClean="0"/>
              <a:t>Разделите текст на части и выделите в каждой из них главную мысль.</a:t>
            </a:r>
          </a:p>
          <a:p>
            <a:pPr lvl="0"/>
            <a:r>
              <a:rPr lang="ru-RU" dirty="0" smtClean="0"/>
              <a:t>Озаглавьте части; подбирая заголовки, замените глаголы именами существительными.</a:t>
            </a:r>
          </a:p>
          <a:p>
            <a:pPr lvl="0"/>
            <a:r>
              <a:rPr lang="ru-RU" dirty="0" smtClean="0"/>
              <a:t>Прочитайте текст во второй раз и проверьте, все ли главные мысли отражены в плане.</a:t>
            </a:r>
          </a:p>
          <a:p>
            <a:pPr lvl="0"/>
            <a:r>
              <a:rPr lang="ru-RU" dirty="0" smtClean="0"/>
              <a:t>Запишите план.</a:t>
            </a:r>
          </a:p>
          <a:p>
            <a:pPr lvl="0"/>
            <a:r>
              <a:rPr lang="ru-RU" dirty="0" smtClean="0"/>
              <a:t> Запомните требования к плану: </a:t>
            </a:r>
          </a:p>
          <a:p>
            <a:pPr>
              <a:buNone/>
            </a:pPr>
            <a:r>
              <a:rPr lang="ru-RU" dirty="0" smtClean="0"/>
              <a:t>а) план должен полностью охватывать содержание текста (темы);</a:t>
            </a:r>
          </a:p>
          <a:p>
            <a:pPr>
              <a:buNone/>
            </a:pPr>
            <a:r>
              <a:rPr lang="ru-RU" dirty="0" smtClean="0"/>
              <a:t> б) в заголовках (пунктах плана) не должны повторяться сходные формулировки.</a:t>
            </a: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chemeClr val="accent2">
                    <a:lumMod val="75000"/>
                  </a:schemeClr>
                </a:solidFill>
              </a:rPr>
              <a:t>Памятка «Как составлять сложный план»</a:t>
            </a:r>
            <a:r>
              <a:rPr lang="ru-RU" sz="3200" dirty="0" smtClean="0">
                <a:solidFill>
                  <a:schemeClr val="accent2">
                    <a:lumMod val="75000"/>
                  </a:schemeClr>
                </a:solidFill>
              </a:rPr>
              <a:t/>
            </a:r>
            <a:br>
              <a:rPr lang="ru-RU" sz="3200" dirty="0" smtClean="0">
                <a:solidFill>
                  <a:schemeClr val="accent2">
                    <a:lumMod val="75000"/>
                  </a:schemeClr>
                </a:solidFill>
              </a:rPr>
            </a:br>
            <a:endParaRPr lang="ru-RU" sz="3200" dirty="0">
              <a:solidFill>
                <a:schemeClr val="accent2">
                  <a:lumMod val="75000"/>
                </a:schemeClr>
              </a:solidFill>
            </a:endParaRPr>
          </a:p>
        </p:txBody>
      </p:sp>
      <p:sp>
        <p:nvSpPr>
          <p:cNvPr id="3" name="Содержимое 2"/>
          <p:cNvSpPr>
            <a:spLocks noGrp="1"/>
          </p:cNvSpPr>
          <p:nvPr>
            <p:ph sz="quarter" idx="1"/>
          </p:nvPr>
        </p:nvSpPr>
        <p:spPr/>
        <p:txBody>
          <a:bodyPr/>
          <a:lstStyle/>
          <a:p>
            <a:pPr lvl="0"/>
            <a:r>
              <a:rPr lang="ru-RU" dirty="0" smtClean="0"/>
              <a:t>Внимательно прочитайте изучаемый материал.</a:t>
            </a:r>
          </a:p>
          <a:p>
            <a:pPr lvl="0"/>
            <a:r>
              <a:rPr lang="ru-RU" dirty="0" smtClean="0"/>
              <a:t>Разделите его на основные смысловые части и озаглавьте их (пункты плана).</a:t>
            </a:r>
          </a:p>
          <a:p>
            <a:pPr lvl="0"/>
            <a:r>
              <a:rPr lang="ru-RU" dirty="0" smtClean="0"/>
              <a:t>Разделите на смысловые части содержание каждого пункта и озаглавьте (подпункты плана).</a:t>
            </a:r>
          </a:p>
          <a:p>
            <a:pPr lvl="0"/>
            <a:r>
              <a:rPr lang="ru-RU" dirty="0" smtClean="0"/>
              <a:t>Проверьте, не совмещаются ли пункты и подпункты плана, полностью ли отражено в них основное содержание изучаемого материала.</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153400" cy="846584"/>
          </a:xfrm>
        </p:spPr>
        <p:txBody>
          <a:bodyPr>
            <a:normAutofit fontScale="90000"/>
          </a:bodyPr>
          <a:lstStyle/>
          <a:p>
            <a:r>
              <a:rPr lang="ru-RU" sz="3600" b="1" dirty="0" smtClean="0">
                <a:solidFill>
                  <a:schemeClr val="accent2">
                    <a:lumMod val="75000"/>
                  </a:schemeClr>
                </a:solidFill>
              </a:rPr>
              <a:t>Общие правила составления плана при работе с текстом</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85000" lnSpcReduction="20000"/>
          </a:bodyPr>
          <a:lstStyle/>
          <a:p>
            <a:pPr lvl="0"/>
            <a:r>
              <a:rPr lang="ru-RU" dirty="0" smtClean="0"/>
              <a:t>Для составления плана необходимо прочитать текст, продумать прочитанное.</a:t>
            </a:r>
          </a:p>
          <a:p>
            <a:pPr lvl="0"/>
            <a:r>
              <a:rPr lang="ru-RU" dirty="0" smtClean="0"/>
              <a:t>Разбить текст на смысловые части и озаглавить их. В заголовках надо передать главную мысль каждого фрагмента.</a:t>
            </a:r>
          </a:p>
          <a:p>
            <a:pPr lvl="0"/>
            <a:r>
              <a:rPr lang="ru-RU" dirty="0" smtClean="0"/>
              <a:t>Проверить, отражают ли пункты плана основную мысль текста, связан ли последующий пункт плана с предыдущим.</a:t>
            </a:r>
          </a:p>
          <a:p>
            <a:pPr lvl="0"/>
            <a:r>
              <a:rPr lang="ru-RU" dirty="0" smtClean="0"/>
              <a:t>Обязательно использовать новые понятия и термины, которые есть в тексте. (особенно, если они выделены как либо)</a:t>
            </a:r>
          </a:p>
          <a:p>
            <a:pPr lvl="0"/>
            <a:r>
              <a:rPr lang="ru-RU" dirty="0" smtClean="0"/>
              <a:t>Проверить, можно ли, руководствуясь этим планом, раскрыть основную мысль текста.</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chemeClr val="accent2">
                    <a:lumMod val="75000"/>
                  </a:schemeClr>
                </a:solidFill>
              </a:rPr>
              <a:t>Приёмы </a:t>
            </a:r>
            <a:r>
              <a:rPr lang="ru-RU" sz="3200" b="1" dirty="0">
                <a:solidFill>
                  <a:schemeClr val="accent2">
                    <a:lumMod val="75000"/>
                  </a:schemeClr>
                </a:solidFill>
              </a:rPr>
              <a:t>при обучении детей составлению плана.</a:t>
            </a:r>
            <a:endParaRPr lang="ru-RU" sz="3200" dirty="0">
              <a:solidFill>
                <a:schemeClr val="accent2">
                  <a:lumMod val="75000"/>
                </a:schemeClr>
              </a:solidFill>
            </a:endParaRPr>
          </a:p>
        </p:txBody>
      </p:sp>
      <p:sp>
        <p:nvSpPr>
          <p:cNvPr id="3" name="Содержимое 2"/>
          <p:cNvSpPr>
            <a:spLocks noGrp="1"/>
          </p:cNvSpPr>
          <p:nvPr>
            <p:ph sz="quarter" idx="1"/>
          </p:nvPr>
        </p:nvSpPr>
        <p:spPr>
          <a:xfrm>
            <a:off x="251520" y="1600200"/>
            <a:ext cx="8784976" cy="5141168"/>
          </a:xfrm>
        </p:spPr>
        <p:txBody>
          <a:bodyPr>
            <a:normAutofit fontScale="85000" lnSpcReduction="10000"/>
          </a:bodyPr>
          <a:lstStyle/>
          <a:p>
            <a:pPr marL="0" indent="0" algn="just">
              <a:buNone/>
            </a:pPr>
            <a:r>
              <a:rPr lang="ru-RU" dirty="0" smtClean="0"/>
              <a:t>Разнообразные систематические упражнения в составлении плана, его анализе, редактировании на уроках литературного чтения, русского языка, окружающего мира формируют умение составлять план</a:t>
            </a:r>
          </a:p>
          <a:p>
            <a:pPr marL="0" indent="0" algn="just">
              <a:buNone/>
            </a:pPr>
            <a:r>
              <a:rPr lang="ru-RU" dirty="0" smtClean="0"/>
              <a:t> </a:t>
            </a:r>
          </a:p>
          <a:p>
            <a:pPr marL="0" indent="0" algn="just">
              <a:buNone/>
            </a:pPr>
            <a:r>
              <a:rPr lang="ru-RU" dirty="0" smtClean="0"/>
              <a:t>Основной приём обучения — </a:t>
            </a:r>
            <a:r>
              <a:rPr lang="ru-RU" b="1" i="1" dirty="0" smtClean="0">
                <a:solidFill>
                  <a:schemeClr val="accent2">
                    <a:lumMod val="75000"/>
                  </a:schemeClr>
                </a:solidFill>
              </a:rPr>
              <a:t>это показ на примере</a:t>
            </a:r>
            <a:r>
              <a:rPr lang="ru-RU" dirty="0" smtClean="0"/>
              <a:t>, каким должен быть план. Для этого школьникам вначале дают готовый план. Как правило, это бывает план к изложению. Написав несколько изложений по готовому плану, дети должны начать составлять такой план сами. На примере им показывают и как формулируются заголовки. Они тоже даются в готовом виде. Работая с такими заголовками, дети должны не только видеть в них образец, но и определять, к какой части текста относится каждый из них.</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EA157A">
                    <a:lumMod val="75000"/>
                  </a:srgbClr>
                </a:solidFill>
              </a:rPr>
              <a:t>Приёмы при обучении детей составлению плана.</a:t>
            </a:r>
            <a:endParaRPr lang="ru-RU" sz="3200" dirty="0"/>
          </a:p>
        </p:txBody>
      </p:sp>
      <p:sp>
        <p:nvSpPr>
          <p:cNvPr id="3" name="Содержимое 2"/>
          <p:cNvSpPr>
            <a:spLocks noGrp="1"/>
          </p:cNvSpPr>
          <p:nvPr>
            <p:ph sz="quarter" idx="1"/>
          </p:nvPr>
        </p:nvSpPr>
        <p:spPr>
          <a:xfrm>
            <a:off x="539552" y="1600200"/>
            <a:ext cx="8226496" cy="4925144"/>
          </a:xfrm>
        </p:spPr>
        <p:txBody>
          <a:bodyPr>
            <a:normAutofit/>
          </a:bodyPr>
          <a:lstStyle/>
          <a:p>
            <a:pPr marL="0" indent="0" algn="just">
              <a:buNone/>
            </a:pPr>
            <a:r>
              <a:rPr lang="ru-RU" sz="2400" dirty="0" smtClean="0"/>
              <a:t>Другим распространенным приёмом обучения является </a:t>
            </a:r>
            <a:r>
              <a:rPr lang="ru-RU" sz="2400" b="1" i="1" dirty="0" smtClean="0">
                <a:solidFill>
                  <a:schemeClr val="accent2">
                    <a:lumMod val="75000"/>
                  </a:schemeClr>
                </a:solidFill>
              </a:rPr>
              <a:t>методика восстановления текста</a:t>
            </a:r>
            <a:r>
              <a:rPr lang="ru-RU" sz="2400" dirty="0" smtClean="0"/>
              <a:t>. При таком обучении школьникам даётся текст, разрезанный на части (чаще всего это бывают абзацы), из которых они должны составить рассказ. Подобные методики рассчитаны на то, что при их использовании будет действовать психологический механизм переноса. Действительно, чтобы все эти приёмы выступили в качестве тренировочных упражнений, ребёнок должен отобрать в тексте существенное, понять, как это существенное подводит к выделению главной мысли, и выделить эту главную мысль. На такую «увиденную» структуру должно «</a:t>
            </a:r>
            <a:r>
              <a:rPr lang="ru-RU" sz="2400" dirty="0" err="1" smtClean="0"/>
              <a:t>наложиться</a:t>
            </a:r>
            <a:r>
              <a:rPr lang="ru-RU" sz="2400" dirty="0" smtClean="0"/>
              <a:t>» содержание текста. </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Где это умение должно проявиться</a:t>
            </a:r>
            <a:endParaRPr lang="ru-RU" sz="3200" b="1" dirty="0">
              <a:solidFill>
                <a:schemeClr val="accent2">
                  <a:lumMod val="75000"/>
                </a:schemeClr>
              </a:solidFill>
            </a:endParaRPr>
          </a:p>
        </p:txBody>
      </p:sp>
      <p:sp>
        <p:nvSpPr>
          <p:cNvPr id="3" name="Объект 2"/>
          <p:cNvSpPr>
            <a:spLocks noGrp="1"/>
          </p:cNvSpPr>
          <p:nvPr>
            <p:ph sz="quarter" idx="1"/>
          </p:nvPr>
        </p:nvSpPr>
        <p:spPr/>
        <p:txBody>
          <a:bodyPr/>
          <a:lstStyle/>
          <a:p>
            <a:r>
              <a:rPr lang="ru-RU" dirty="0" smtClean="0"/>
              <a:t>ВПР:</a:t>
            </a:r>
          </a:p>
          <a:p>
            <a:pPr marL="0" indent="0">
              <a:buNone/>
            </a:pPr>
            <a:r>
              <a:rPr lang="ru-RU" dirty="0" smtClean="0"/>
              <a:t>- русский язык 4 класс</a:t>
            </a:r>
          </a:p>
          <a:p>
            <a:pPr marL="0" indent="0">
              <a:buNone/>
            </a:pPr>
            <a:r>
              <a:rPr lang="ru-RU" dirty="0" smtClean="0"/>
              <a:t>- русский язык 6 класс</a:t>
            </a:r>
          </a:p>
          <a:p>
            <a:pPr marL="0" indent="0">
              <a:buNone/>
            </a:pPr>
            <a:r>
              <a:rPr lang="ru-RU" dirty="0" smtClean="0"/>
              <a:t>- обществознание 6 класс</a:t>
            </a:r>
          </a:p>
          <a:p>
            <a:pPr marL="0" indent="0">
              <a:buNone/>
            </a:pPr>
            <a:r>
              <a:rPr lang="ru-RU" dirty="0" smtClean="0"/>
              <a:t>- обществознание 7 класс </a:t>
            </a:r>
          </a:p>
          <a:p>
            <a:r>
              <a:rPr lang="ru-RU" dirty="0" smtClean="0"/>
              <a:t>ОГЭ по обществознанию, 9 класс</a:t>
            </a:r>
          </a:p>
          <a:p>
            <a:r>
              <a:rPr lang="ru-RU" dirty="0" smtClean="0"/>
              <a:t>ЕГЭ по обществознанию, 11 класс</a:t>
            </a:r>
            <a:endParaRPr lang="ru-RU" dirty="0"/>
          </a:p>
        </p:txBody>
      </p:sp>
    </p:spTree>
    <p:extLst>
      <p:ext uri="{BB962C8B-B14F-4D97-AF65-F5344CB8AC3E}">
        <p14:creationId xmlns="" xmlns:p14="http://schemas.microsoft.com/office/powerpoint/2010/main" val="305614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3600" b="1" dirty="0" smtClean="0">
                <a:solidFill>
                  <a:schemeClr val="accent2">
                    <a:lumMod val="75000"/>
                  </a:schemeClr>
                </a:solidFill>
              </a:rPr>
              <a:t>Методы и приемы  работы с планами</a:t>
            </a:r>
            <a:r>
              <a:rPr lang="ru-RU" dirty="0" smtClean="0"/>
              <a:t/>
            </a:r>
            <a:br>
              <a:rPr lang="ru-RU" dirty="0" smtClean="0"/>
            </a:br>
            <a:endParaRPr lang="ru-RU" dirty="0"/>
          </a:p>
        </p:txBody>
      </p:sp>
      <p:sp>
        <p:nvSpPr>
          <p:cNvPr id="3" name="Содержимое 2"/>
          <p:cNvSpPr>
            <a:spLocks noGrp="1"/>
          </p:cNvSpPr>
          <p:nvPr>
            <p:ph sz="quarter" idx="1"/>
          </p:nvPr>
        </p:nvSpPr>
        <p:spPr>
          <a:xfrm>
            <a:off x="251520" y="1600200"/>
            <a:ext cx="8784976" cy="5257800"/>
          </a:xfrm>
        </p:spPr>
        <p:txBody>
          <a:bodyPr>
            <a:normAutofit fontScale="70000" lnSpcReduction="20000"/>
          </a:bodyPr>
          <a:lstStyle/>
          <a:p>
            <a:pPr marL="514350" lvl="0" indent="-514350">
              <a:buNone/>
            </a:pPr>
            <a:r>
              <a:rPr lang="ru-RU" sz="3100" dirty="0" smtClean="0">
                <a:solidFill>
                  <a:schemeClr val="accent2">
                    <a:lumMod val="75000"/>
                  </a:schemeClr>
                </a:solidFill>
              </a:rPr>
              <a:t>1. </a:t>
            </a:r>
            <a:r>
              <a:rPr lang="ru-RU" sz="3100" dirty="0" smtClean="0"/>
              <a:t>Узнавать рассказ по уже составленному плану;</a:t>
            </a:r>
          </a:p>
          <a:p>
            <a:pPr marL="514350" lvl="0" indent="-514350">
              <a:buNone/>
            </a:pPr>
            <a:r>
              <a:rPr lang="ru-RU" sz="3100" dirty="0" smtClean="0">
                <a:solidFill>
                  <a:schemeClr val="accent2">
                    <a:lumMod val="75000"/>
                  </a:schemeClr>
                </a:solidFill>
              </a:rPr>
              <a:t>2. </a:t>
            </a:r>
            <a:r>
              <a:rPr lang="ru-RU" sz="3100" dirty="0" smtClean="0"/>
              <a:t>Сравнивать два плана к одному и тому же рассказу, например:</a:t>
            </a:r>
          </a:p>
          <a:p>
            <a:pPr lvl="0">
              <a:buNone/>
            </a:pPr>
            <a:endParaRPr lang="ru-RU" dirty="0" smtClean="0"/>
          </a:p>
          <a:p>
            <a:pPr>
              <a:buNone/>
            </a:pPr>
            <a:r>
              <a:rPr lang="ru-RU" dirty="0" smtClean="0"/>
              <a:t>                                                        </a:t>
            </a:r>
          </a:p>
          <a:p>
            <a:pPr>
              <a:buNone/>
            </a:pPr>
            <a:r>
              <a:rPr lang="ru-RU" dirty="0" smtClean="0"/>
              <a:t>          </a:t>
            </a:r>
          </a:p>
          <a:p>
            <a:pPr>
              <a:buNone/>
            </a:pPr>
            <a:r>
              <a:rPr lang="ru-RU" dirty="0" smtClean="0"/>
              <a:t>                      </a:t>
            </a:r>
          </a:p>
          <a:p>
            <a:pPr>
              <a:buNone/>
            </a:pPr>
            <a:r>
              <a:rPr lang="ru-RU" dirty="0" smtClean="0"/>
              <a:t> </a:t>
            </a:r>
          </a:p>
          <a:p>
            <a:pPr>
              <a:buNone/>
            </a:pPr>
            <a:endParaRPr lang="ru-RU" dirty="0" smtClean="0"/>
          </a:p>
          <a:p>
            <a:pPr>
              <a:buNone/>
            </a:pPr>
            <a:endParaRPr lang="ru-RU" dirty="0" smtClean="0"/>
          </a:p>
          <a:p>
            <a:pPr>
              <a:buNone/>
            </a:pPr>
            <a:endParaRPr lang="ru-RU" dirty="0" smtClean="0"/>
          </a:p>
          <a:p>
            <a:pPr>
              <a:buNone/>
            </a:pPr>
            <a:endParaRPr lang="ru-RU" dirty="0"/>
          </a:p>
          <a:p>
            <a:pPr>
              <a:buNone/>
            </a:pPr>
            <a:endParaRPr lang="ru-RU" dirty="0" smtClean="0"/>
          </a:p>
          <a:p>
            <a:pPr>
              <a:buNone/>
            </a:pPr>
            <a:r>
              <a:rPr lang="ru-RU" sz="3100" dirty="0" smtClean="0">
                <a:solidFill>
                  <a:schemeClr val="accent2">
                    <a:lumMod val="75000"/>
                  </a:schemeClr>
                </a:solidFill>
              </a:rPr>
              <a:t>3</a:t>
            </a:r>
            <a:r>
              <a:rPr lang="ru-RU" sz="3100" dirty="0" smtClean="0"/>
              <a:t>. Преобразовать план из одного вида в  другой (из простого – в сложный, из тезисного – в вопросный и т.д.)       </a:t>
            </a:r>
          </a:p>
          <a:p>
            <a:pPr>
              <a:buNone/>
            </a:pPr>
            <a:r>
              <a:rPr lang="ru-RU" dirty="0" smtClean="0"/>
              <a:t>          </a:t>
            </a:r>
          </a:p>
          <a:p>
            <a:pPr>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493445258"/>
              </p:ext>
            </p:extLst>
          </p:nvPr>
        </p:nvGraphicFramePr>
        <p:xfrm>
          <a:off x="611560" y="2564904"/>
          <a:ext cx="8064896" cy="2942456"/>
        </p:xfrm>
        <a:graphic>
          <a:graphicData uri="http://schemas.openxmlformats.org/drawingml/2006/table">
            <a:tbl>
              <a:tblPr firstRow="1" bandRow="1">
                <a:tableStyleId>{2D5ABB26-0587-4C30-8999-92F81FD0307C}</a:tableStyleId>
              </a:tblPr>
              <a:tblGrid>
                <a:gridCol w="3240360"/>
                <a:gridCol w="4824536"/>
              </a:tblGrid>
              <a:tr h="504056">
                <a:tc>
                  <a:txBody>
                    <a:bodyPr/>
                    <a:lstStyle/>
                    <a:p>
                      <a:pPr algn="ctr"/>
                      <a:r>
                        <a:rPr lang="ru-RU" sz="2200" dirty="0" smtClean="0"/>
                        <a:t>План</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200" dirty="0" smtClean="0"/>
                        <a:t> План</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5800">
                <a:tc>
                  <a:txBody>
                    <a:bodyPr/>
                    <a:lstStyle/>
                    <a:p>
                      <a:pPr marL="342900" indent="-342900" algn="l">
                        <a:buNone/>
                      </a:pPr>
                      <a:r>
                        <a:rPr lang="ru-RU" sz="2200" dirty="0" smtClean="0"/>
                        <a:t>1. Строительство.</a:t>
                      </a:r>
                    </a:p>
                    <a:p>
                      <a:pPr marL="342900" indent="-342900" algn="l">
                        <a:buNone/>
                      </a:pPr>
                      <a:r>
                        <a:rPr lang="ru-RU" sz="2200" dirty="0" smtClean="0"/>
                        <a:t>2. Находка. </a:t>
                      </a:r>
                    </a:p>
                    <a:p>
                      <a:pPr marL="342900" indent="-342900" algn="l">
                        <a:buNone/>
                      </a:pPr>
                      <a:r>
                        <a:rPr lang="ru-RU" sz="2200" dirty="0" smtClean="0"/>
                        <a:t>3. Миновала беда. </a:t>
                      </a:r>
                    </a:p>
                    <a:p>
                      <a:pPr marL="342900" indent="-342900" algn="l">
                        <a:buNone/>
                      </a:pPr>
                      <a:r>
                        <a:rPr lang="ru-RU" sz="2200" dirty="0" smtClean="0"/>
                        <a:t>4. Мирная жизнь. </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buAutoNum type="arabicPeriod"/>
                      </a:pPr>
                      <a:r>
                        <a:rPr lang="ru-RU" sz="2200" dirty="0" smtClean="0"/>
                        <a:t>Строится новый город. </a:t>
                      </a:r>
                    </a:p>
                    <a:p>
                      <a:pPr marL="342900" indent="-342900" algn="l">
                        <a:buNone/>
                      </a:pPr>
                      <a:r>
                        <a:rPr lang="ru-RU" sz="2200" dirty="0" smtClean="0"/>
                        <a:t>2. Экскаваторщик обнаружил страшный клад. </a:t>
                      </a:r>
                    </a:p>
                    <a:p>
                      <a:pPr marL="342900" indent="-342900" algn="l">
                        <a:buNone/>
                      </a:pPr>
                      <a:r>
                        <a:rPr lang="ru-RU" sz="2200" dirty="0" smtClean="0"/>
                        <a:t>3. Солдаты-минеры пришли на помощь.</a:t>
                      </a:r>
                    </a:p>
                    <a:p>
                      <a:pPr marL="342900" indent="-342900" algn="l">
                        <a:buNone/>
                      </a:pPr>
                      <a:r>
                        <a:rPr lang="ru-RU" sz="2200" dirty="0" smtClean="0"/>
                        <a:t>4. Счастливая мирная жизнь продолжается.</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Методы и приемы  работы с планами</a:t>
            </a:r>
            <a:endParaRPr lang="ru-RU" sz="3200" dirty="0"/>
          </a:p>
        </p:txBody>
      </p:sp>
      <p:sp>
        <p:nvSpPr>
          <p:cNvPr id="3" name="Содержимое 2"/>
          <p:cNvSpPr>
            <a:spLocks noGrp="1"/>
          </p:cNvSpPr>
          <p:nvPr>
            <p:ph sz="quarter" idx="1"/>
          </p:nvPr>
        </p:nvSpPr>
        <p:spPr>
          <a:xfrm>
            <a:off x="395536" y="1600200"/>
            <a:ext cx="8748464" cy="4925144"/>
          </a:xfrm>
        </p:spPr>
        <p:txBody>
          <a:bodyPr>
            <a:normAutofit/>
          </a:bodyPr>
          <a:lstStyle/>
          <a:p>
            <a:pPr lvl="0">
              <a:buNone/>
            </a:pPr>
            <a:r>
              <a:rPr lang="ru-RU" dirty="0" smtClean="0">
                <a:solidFill>
                  <a:schemeClr val="accent2">
                    <a:lumMod val="75000"/>
                  </a:schemeClr>
                </a:solidFill>
              </a:rPr>
              <a:t>4</a:t>
            </a:r>
            <a:r>
              <a:rPr lang="ru-RU" dirty="0" smtClean="0"/>
              <a:t>. </a:t>
            </a:r>
            <a:r>
              <a:rPr lang="ru-RU" sz="2400" dirty="0" smtClean="0"/>
              <a:t>Узнавание и соотнесение картинок с содержанием, их расположение в логическом порядке, исключение «лишней» картинки;</a:t>
            </a:r>
          </a:p>
          <a:p>
            <a:pPr lvl="0">
              <a:buNone/>
            </a:pPr>
            <a:r>
              <a:rPr lang="ru-RU" sz="2400" dirty="0" smtClean="0">
                <a:solidFill>
                  <a:schemeClr val="accent2">
                    <a:lumMod val="75000"/>
                  </a:schemeClr>
                </a:solidFill>
              </a:rPr>
              <a:t>5</a:t>
            </a:r>
            <a:r>
              <a:rPr lang="ru-RU" sz="2400" dirty="0" smtClean="0"/>
              <a:t>. Редактирование готового плана, отдельных пунктов;</a:t>
            </a:r>
          </a:p>
          <a:p>
            <a:pPr lvl="0">
              <a:buNone/>
            </a:pPr>
            <a:r>
              <a:rPr lang="ru-RU" sz="2400" dirty="0" smtClean="0">
                <a:solidFill>
                  <a:schemeClr val="accent2">
                    <a:lumMod val="75000"/>
                  </a:schemeClr>
                </a:solidFill>
              </a:rPr>
              <a:t>5</a:t>
            </a:r>
            <a:r>
              <a:rPr lang="ru-RU" sz="2400" dirty="0" smtClean="0"/>
              <a:t>. Выбор заголовка, который более точного выражает главную мысль части.</a:t>
            </a:r>
          </a:p>
          <a:p>
            <a:pPr lvl="0">
              <a:buNone/>
            </a:pPr>
            <a:r>
              <a:rPr lang="ru-RU" sz="2400" dirty="0" smtClean="0">
                <a:solidFill>
                  <a:schemeClr val="accent2">
                    <a:lumMod val="75000"/>
                  </a:schemeClr>
                </a:solidFill>
              </a:rPr>
              <a:t>6</a:t>
            </a:r>
            <a:r>
              <a:rPr lang="ru-RU" sz="2400" dirty="0" smtClean="0"/>
              <a:t>. Подбор синонимов: например</a:t>
            </a:r>
          </a:p>
          <a:p>
            <a:pPr>
              <a:buNone/>
            </a:pPr>
            <a:r>
              <a:rPr lang="ru-RU" sz="2400" dirty="0" smtClean="0"/>
              <a:t>Тяжелое, </a:t>
            </a:r>
            <a:r>
              <a:rPr lang="ru-RU" sz="2400" i="1" dirty="0" smtClean="0">
                <a:solidFill>
                  <a:schemeClr val="accent2">
                    <a:lumMod val="75000"/>
                  </a:schemeClr>
                </a:solidFill>
              </a:rPr>
              <a:t>(неприятное, горькое) </a:t>
            </a:r>
            <a:r>
              <a:rPr lang="ru-RU" sz="2400" dirty="0" smtClean="0"/>
              <a:t>расставание</a:t>
            </a:r>
            <a:r>
              <a:rPr lang="ru-RU" sz="2400" i="1" dirty="0" smtClean="0"/>
              <a:t> </a:t>
            </a:r>
            <a:r>
              <a:rPr lang="ru-RU" sz="2400" i="1" dirty="0" smtClean="0">
                <a:solidFill>
                  <a:schemeClr val="accent2">
                    <a:lumMod val="75000"/>
                  </a:schemeClr>
                </a:solidFill>
              </a:rPr>
              <a:t>(разлука).</a:t>
            </a:r>
            <a:r>
              <a:rPr lang="ru-RU" sz="2400" i="1" dirty="0" smtClean="0"/>
              <a:t>                                 </a:t>
            </a:r>
          </a:p>
          <a:p>
            <a:pPr lvl="0">
              <a:buNone/>
            </a:pPr>
            <a:r>
              <a:rPr lang="ru-RU" sz="2400" dirty="0" smtClean="0"/>
              <a:t>Страшная</a:t>
            </a:r>
            <a:r>
              <a:rPr lang="ru-RU" sz="2400" i="1" dirty="0" smtClean="0"/>
              <a:t> </a:t>
            </a:r>
            <a:r>
              <a:rPr lang="ru-RU" sz="2400" i="1" dirty="0" smtClean="0">
                <a:solidFill>
                  <a:schemeClr val="accent2">
                    <a:lumMod val="75000"/>
                  </a:schemeClr>
                </a:solidFill>
              </a:rPr>
              <a:t>(ужасная) </a:t>
            </a:r>
            <a:r>
              <a:rPr lang="ru-RU" sz="2400" dirty="0" smtClean="0"/>
              <a:t>опасность  </a:t>
            </a:r>
            <a:r>
              <a:rPr lang="ru-RU" sz="2400" dirty="0" smtClean="0">
                <a:solidFill>
                  <a:schemeClr val="accent2">
                    <a:lumMod val="75000"/>
                  </a:schemeClr>
                </a:solidFill>
              </a:rPr>
              <a:t>(</a:t>
            </a:r>
            <a:r>
              <a:rPr lang="ru-RU" sz="2400" i="1" dirty="0" smtClean="0">
                <a:solidFill>
                  <a:schemeClr val="accent2">
                    <a:lumMod val="75000"/>
                  </a:schemeClr>
                </a:solidFill>
              </a:rPr>
              <a:t>угроза</a:t>
            </a:r>
            <a:r>
              <a:rPr lang="ru-RU" sz="2400" dirty="0" smtClean="0">
                <a:solidFill>
                  <a:schemeClr val="accent2">
                    <a:lumMod val="75000"/>
                  </a:schemeClr>
                </a:solidFill>
              </a:rPr>
              <a:t>).</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351840" cy="990600"/>
          </a:xfrm>
        </p:spPr>
        <p:txBody>
          <a:bodyPr>
            <a:normAutofit/>
          </a:bodyPr>
          <a:lstStyle/>
          <a:p>
            <a:r>
              <a:rPr lang="ru-RU" sz="3200" b="1" dirty="0" smtClean="0">
                <a:solidFill>
                  <a:schemeClr val="accent2">
                    <a:lumMod val="75000"/>
                  </a:schemeClr>
                </a:solidFill>
              </a:rPr>
              <a:t>Планы во  ВПР: Русский язык 4 класс</a:t>
            </a:r>
            <a:endParaRPr lang="ru-RU" sz="3200" b="1" dirty="0">
              <a:solidFill>
                <a:schemeClr val="accent2">
                  <a:lumMod val="75000"/>
                </a:schemeClr>
              </a:solidFill>
            </a:endParaRPr>
          </a:p>
        </p:txBody>
      </p:sp>
      <p:sp>
        <p:nvSpPr>
          <p:cNvPr id="3" name="Содержимое 2"/>
          <p:cNvSpPr>
            <a:spLocks noGrp="1"/>
          </p:cNvSpPr>
          <p:nvPr>
            <p:ph sz="quarter" idx="1"/>
          </p:nvPr>
        </p:nvSpPr>
        <p:spPr/>
        <p:txBody>
          <a:bodyPr/>
          <a:lstStyle/>
          <a:p>
            <a:pPr>
              <a:buNone/>
            </a:pPr>
            <a:endParaRPr lang="ru-RU" dirty="0"/>
          </a:p>
        </p:txBody>
      </p:sp>
      <p:pic>
        <p:nvPicPr>
          <p:cNvPr id="1026" name="Picture 2" descr="E:\С КУРСОВ\планы в ВПР\4 кл русск. план.png"/>
          <p:cNvPicPr>
            <a:picLocks noChangeAspect="1" noChangeArrowheads="1"/>
          </p:cNvPicPr>
          <p:nvPr/>
        </p:nvPicPr>
        <p:blipFill>
          <a:blip r:embed="rId2" cstate="print"/>
          <a:srcRect/>
          <a:stretch>
            <a:fillRect/>
          </a:stretch>
        </p:blipFill>
        <p:spPr bwMode="auto">
          <a:xfrm>
            <a:off x="251520" y="1628800"/>
            <a:ext cx="7851775" cy="4735513"/>
          </a:xfrm>
          <a:prstGeom prst="rect">
            <a:avLst/>
          </a:prstGeom>
          <a:noFill/>
        </p:spPr>
      </p:pic>
      <p:pic>
        <p:nvPicPr>
          <p:cNvPr id="4098" name="Picture 2" descr="C:\Windows\system32\config\systemprofile\Desktop\4 текст.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0913" y="188640"/>
            <a:ext cx="7596180" cy="640313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9392"/>
            <a:ext cx="8153400" cy="990600"/>
          </a:xfrm>
        </p:spPr>
        <p:txBody>
          <a:bodyPr>
            <a:normAutofit/>
          </a:bodyPr>
          <a:lstStyle/>
          <a:p>
            <a:r>
              <a:rPr lang="ru-RU" sz="3200" b="1" dirty="0" smtClean="0">
                <a:solidFill>
                  <a:schemeClr val="accent2">
                    <a:lumMod val="75000"/>
                  </a:schemeClr>
                </a:solidFill>
              </a:rPr>
              <a:t>Критерии оценки </a:t>
            </a:r>
            <a:endParaRPr lang="ru-RU" sz="3200" b="1" dirty="0">
              <a:solidFill>
                <a:schemeClr val="accent2">
                  <a:lumMod val="75000"/>
                </a:schemeClr>
              </a:solidFill>
            </a:endParaRPr>
          </a:p>
        </p:txBody>
      </p:sp>
      <p:pic>
        <p:nvPicPr>
          <p:cNvPr id="2051" name="Picture 3" descr="C:\Windows\system32\config\systemprofile\Desktop\крит 4 кл.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25464" y="885319"/>
            <a:ext cx="6146725" cy="597178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Результаты  задания 7. Русский яз. 4 класс</a:t>
            </a:r>
            <a:endParaRPr lang="ru-RU" sz="3200" b="1" dirty="0">
              <a:solidFill>
                <a:schemeClr val="accent2">
                  <a:lumMod val="75000"/>
                </a:schemeClr>
              </a:solidFill>
            </a:endParaRPr>
          </a:p>
        </p:txBody>
      </p:sp>
      <p:graphicFrame>
        <p:nvGraphicFramePr>
          <p:cNvPr id="4" name="Объект 3"/>
          <p:cNvGraphicFramePr>
            <a:graphicFrameLocks noGrp="1"/>
          </p:cNvGraphicFramePr>
          <p:nvPr>
            <p:ph sz="quarter" idx="1"/>
            <p:extLst>
              <p:ext uri="{D42A27DB-BD31-4B8C-83A1-F6EECF244321}">
                <p14:modId xmlns="" xmlns:p14="http://schemas.microsoft.com/office/powerpoint/2010/main" val="1486237667"/>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3021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43408"/>
            <a:ext cx="8658544" cy="1462608"/>
          </a:xfrm>
        </p:spPr>
        <p:txBody>
          <a:bodyPr>
            <a:normAutofit/>
          </a:bodyPr>
          <a:lstStyle/>
          <a:p>
            <a:r>
              <a:rPr lang="ru-RU" sz="3200" b="1" dirty="0" smtClean="0">
                <a:solidFill>
                  <a:schemeClr val="accent2">
                    <a:lumMod val="75000"/>
                  </a:schemeClr>
                </a:solidFill>
              </a:rPr>
              <a:t>Планы во  ВПР: Русский язык. 6 класс</a:t>
            </a:r>
            <a:endParaRPr lang="ru-RU" sz="3200" dirty="0"/>
          </a:p>
        </p:txBody>
      </p:sp>
      <p:pic>
        <p:nvPicPr>
          <p:cNvPr id="3074" name="Picture 2" descr="C:\Windows\system32\config\systemprofile\Desktop\вар 5.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8149"/>
          <a:stretch/>
        </p:blipFill>
        <p:spPr bwMode="auto">
          <a:xfrm>
            <a:off x="2843808" y="1224680"/>
            <a:ext cx="5904656" cy="4896947"/>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87496"/>
          <a:stretch/>
        </p:blipFill>
        <p:spPr bwMode="auto">
          <a:xfrm>
            <a:off x="2843809" y="5949280"/>
            <a:ext cx="5904656" cy="903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1916832"/>
            <a:ext cx="1944216" cy="923330"/>
          </a:xfrm>
          <a:prstGeom prst="rect">
            <a:avLst/>
          </a:prstGeom>
          <a:noFill/>
        </p:spPr>
        <p:txBody>
          <a:bodyPr wrap="square" rtlCol="0">
            <a:spAutoFit/>
          </a:bodyPr>
          <a:lstStyle/>
          <a:p>
            <a:r>
              <a:rPr lang="ru-RU" dirty="0" smtClean="0">
                <a:hlinkClick r:id="rId4" action="ppaction://hlinkfile"/>
              </a:rPr>
              <a:t>Образец</a:t>
            </a:r>
            <a:r>
              <a:rPr lang="ru-RU" dirty="0" smtClean="0"/>
              <a:t> В.5</a:t>
            </a:r>
          </a:p>
          <a:p>
            <a:endParaRPr lang="ru-RU" dirty="0" smtClean="0"/>
          </a:p>
          <a:p>
            <a:r>
              <a:rPr lang="ru-RU" dirty="0" smtClean="0">
                <a:hlinkClick r:id="rId5" action="ppaction://hlinkfile"/>
              </a:rPr>
              <a:t>Образец</a:t>
            </a:r>
            <a:r>
              <a:rPr lang="ru-RU" dirty="0" smtClean="0"/>
              <a:t> В.6</a:t>
            </a:r>
            <a:endParaRPr lang="ru-RU" dirty="0"/>
          </a:p>
        </p:txBody>
      </p:sp>
      <p:sp>
        <p:nvSpPr>
          <p:cNvPr id="4" name="Прямоугольник 3"/>
          <p:cNvSpPr/>
          <p:nvPr/>
        </p:nvSpPr>
        <p:spPr>
          <a:xfrm>
            <a:off x="2843809" y="5949280"/>
            <a:ext cx="5904655" cy="9031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560"/>
            <a:ext cx="8153400" cy="923280"/>
          </a:xfrm>
        </p:spPr>
        <p:txBody>
          <a:bodyPr>
            <a:normAutofit/>
          </a:bodyPr>
          <a:lstStyle/>
          <a:p>
            <a:r>
              <a:rPr lang="ru-RU" sz="3200" b="1" dirty="0" smtClean="0">
                <a:solidFill>
                  <a:schemeClr val="accent2">
                    <a:lumMod val="75000"/>
                  </a:schemeClr>
                </a:solidFill>
              </a:rPr>
              <a:t>Критерии оценки задания </a:t>
            </a:r>
            <a:endParaRPr lang="ru-RU" sz="3200" b="1" dirty="0">
              <a:solidFill>
                <a:schemeClr val="accent2">
                  <a:lumMod val="75000"/>
                </a:schemeClr>
              </a:solidFill>
            </a:endParaRPr>
          </a:p>
        </p:txBody>
      </p:sp>
      <p:pic>
        <p:nvPicPr>
          <p:cNvPr id="1027" name="Picture 3" descr="C:\Windows\system32\config\systemprofile\Desktop\критерии 6 кл.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764704"/>
            <a:ext cx="7310914" cy="60057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768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Результаты ВПР русский язык 6 класс (2019г)</a:t>
            </a:r>
            <a:endParaRPr lang="ru-RU" sz="3200" b="1" dirty="0">
              <a:solidFill>
                <a:schemeClr val="accent2">
                  <a:lumMod val="75000"/>
                </a:schemeClr>
              </a:solidFill>
            </a:endParaRPr>
          </a:p>
        </p:txBody>
      </p:sp>
      <p:graphicFrame>
        <p:nvGraphicFramePr>
          <p:cNvPr id="4" name="Объект 3"/>
          <p:cNvGraphicFramePr>
            <a:graphicFrameLocks noGrp="1"/>
          </p:cNvGraphicFramePr>
          <p:nvPr>
            <p:ph sz="quarter" idx="1"/>
            <p:extLst>
              <p:ext uri="{D42A27DB-BD31-4B8C-83A1-F6EECF244321}">
                <p14:modId xmlns="" xmlns:p14="http://schemas.microsoft.com/office/powerpoint/2010/main" val="4277589670"/>
              </p:ext>
            </p:extLst>
          </p:nvPr>
        </p:nvGraphicFramePr>
        <p:xfrm>
          <a:off x="251520" y="1600200"/>
          <a:ext cx="8892479"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9175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Понятие плана текста</a:t>
            </a:r>
            <a:endParaRPr lang="ru-RU" sz="3200" b="1" dirty="0">
              <a:solidFill>
                <a:schemeClr val="accent2">
                  <a:lumMod val="75000"/>
                </a:schemeClr>
              </a:solidFill>
            </a:endParaRPr>
          </a:p>
        </p:txBody>
      </p:sp>
      <p:sp>
        <p:nvSpPr>
          <p:cNvPr id="3" name="Содержимое 2"/>
          <p:cNvSpPr>
            <a:spLocks noGrp="1"/>
          </p:cNvSpPr>
          <p:nvPr>
            <p:ph sz="quarter" idx="1"/>
          </p:nvPr>
        </p:nvSpPr>
        <p:spPr/>
        <p:txBody>
          <a:bodyPr>
            <a:normAutofit fontScale="92500"/>
          </a:bodyPr>
          <a:lstStyle/>
          <a:p>
            <a:pPr marL="0">
              <a:buNone/>
            </a:pPr>
            <a:r>
              <a:rPr lang="ru-RU" dirty="0" smtClean="0"/>
              <a:t>Под планом</a:t>
            </a:r>
            <a:r>
              <a:rPr lang="ru-RU" i="1" dirty="0" smtClean="0"/>
              <a:t> </a:t>
            </a:r>
            <a:r>
              <a:rPr lang="ru-RU" dirty="0" smtClean="0"/>
              <a:t>понимают четкое последовательное представление частей содержания изученного текста в кратких формулировках, отражающих тему и/или основную идею соответствующего фрагмента.</a:t>
            </a:r>
          </a:p>
          <a:p>
            <a:pPr>
              <a:buNone/>
            </a:pPr>
            <a:r>
              <a:rPr lang="ru-RU" dirty="0" smtClean="0"/>
              <a:t>Для выполнения этого задания необходимо:</a:t>
            </a:r>
          </a:p>
          <a:p>
            <a:r>
              <a:rPr lang="ru-RU" dirty="0" smtClean="0"/>
              <a:t>внимательно прочесть текст, </a:t>
            </a:r>
          </a:p>
          <a:p>
            <a:r>
              <a:rPr lang="ru-RU" dirty="0" smtClean="0"/>
              <a:t>уяснить его содержание, </a:t>
            </a:r>
          </a:p>
          <a:p>
            <a:r>
              <a:rPr lang="ru-RU" dirty="0" smtClean="0"/>
              <a:t>понять тему, </a:t>
            </a:r>
          </a:p>
          <a:p>
            <a:r>
              <a:rPr lang="ru-RU" dirty="0" smtClean="0"/>
              <a:t>выявить основные идеи текста.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Основные достоинства плана:</a:t>
            </a:r>
            <a:br>
              <a:rPr lang="ru-RU" sz="3200" b="1" dirty="0" smtClean="0">
                <a:solidFill>
                  <a:schemeClr val="accent2">
                    <a:lumMod val="75000"/>
                  </a:schemeClr>
                </a:solidFill>
              </a:rPr>
            </a:br>
            <a:endParaRPr lang="ru-RU" sz="3200" b="1" dirty="0">
              <a:solidFill>
                <a:schemeClr val="accent2">
                  <a:lumMod val="75000"/>
                </a:schemeClr>
              </a:solidFill>
            </a:endParaRPr>
          </a:p>
        </p:txBody>
      </p:sp>
      <p:sp>
        <p:nvSpPr>
          <p:cNvPr id="3" name="Содержимое 2"/>
          <p:cNvSpPr>
            <a:spLocks noGrp="1"/>
          </p:cNvSpPr>
          <p:nvPr>
            <p:ph sz="quarter" idx="1"/>
          </p:nvPr>
        </p:nvSpPr>
        <p:spPr/>
        <p:txBody>
          <a:bodyPr>
            <a:normAutofit fontScale="77500" lnSpcReduction="20000"/>
          </a:bodyPr>
          <a:lstStyle/>
          <a:p>
            <a:pPr>
              <a:buNone/>
            </a:pPr>
            <a:r>
              <a:rPr lang="ru-RU" dirty="0" smtClean="0"/>
              <a:t>1. Ставится конкретная цель работы.</a:t>
            </a:r>
          </a:p>
          <a:p>
            <a:pPr>
              <a:buNone/>
            </a:pPr>
            <a:r>
              <a:rPr lang="ru-RU" dirty="0" smtClean="0"/>
              <a:t>2. В процессе поиска нужной информации ученик невольно перечитывает </a:t>
            </a:r>
            <a:r>
              <a:rPr lang="ru-RU" dirty="0" smtClean="0">
                <a:solidFill>
                  <a:schemeClr val="accent2">
                    <a:lumMod val="75000"/>
                  </a:schemeClr>
                </a:solidFill>
              </a:rPr>
              <a:t>отдельные</a:t>
            </a:r>
            <a:r>
              <a:rPr lang="ru-RU" dirty="0" smtClean="0"/>
              <a:t> части текста, что позволяет запомнить больше фактов.</a:t>
            </a:r>
          </a:p>
          <a:p>
            <a:pPr>
              <a:buNone/>
            </a:pPr>
            <a:r>
              <a:rPr lang="ru-RU" dirty="0" smtClean="0"/>
              <a:t>3. Он учится отбрасывать второстепенное и выбирать главное</a:t>
            </a:r>
          </a:p>
          <a:p>
            <a:pPr>
              <a:buNone/>
            </a:pPr>
            <a:r>
              <a:rPr lang="ru-RU" dirty="0" smtClean="0"/>
              <a:t>4. Учится формулировать мысли кратко, используя научные термины </a:t>
            </a:r>
          </a:p>
          <a:p>
            <a:pPr>
              <a:buNone/>
            </a:pPr>
            <a:r>
              <a:rPr lang="ru-RU" dirty="0" smtClean="0"/>
              <a:t>5.Прививаются </a:t>
            </a:r>
            <a:r>
              <a:rPr lang="ru-RU" dirty="0" err="1" smtClean="0"/>
              <a:t>общеучебные</a:t>
            </a:r>
            <a:r>
              <a:rPr lang="ru-RU" dirty="0" smtClean="0"/>
              <a:t> навыки: опрятно оформлять запись, писать грамотно, четко прописывать слова, пользоваться своими записями.</a:t>
            </a:r>
          </a:p>
          <a:p>
            <a:pPr>
              <a:buNone/>
            </a:pPr>
            <a:r>
              <a:rPr lang="ru-RU" dirty="0" smtClean="0"/>
              <a:t>6. Формируется навык исследования информации,  ее систематизации.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153400" cy="990600"/>
          </a:xfrm>
        </p:spPr>
        <p:txBody>
          <a:bodyPr>
            <a:normAutofit/>
          </a:bodyPr>
          <a:lstStyle/>
          <a:p>
            <a:r>
              <a:rPr lang="ru-RU" sz="3200" b="1" dirty="0" smtClean="0">
                <a:solidFill>
                  <a:schemeClr val="accent2">
                    <a:lumMod val="75000"/>
                  </a:schemeClr>
                </a:solidFill>
              </a:rPr>
              <a:t>Виды плана: Тезисный план</a:t>
            </a:r>
            <a:endParaRPr lang="ru-RU" sz="3200" b="1" dirty="0">
              <a:solidFill>
                <a:schemeClr val="accent2">
                  <a:lumMod val="75000"/>
                </a:schemeClr>
              </a:solidFill>
            </a:endParaRPr>
          </a:p>
        </p:txBody>
      </p:sp>
      <p:pic>
        <p:nvPicPr>
          <p:cNvPr id="4" name="Рисунок 3"/>
          <p:cNvPicPr/>
          <p:nvPr/>
        </p:nvPicPr>
        <p:blipFill>
          <a:blip r:embed="rId2" cstate="print"/>
          <a:srcRect l="6574" t="36479" r="29129" b="15818"/>
          <a:stretch>
            <a:fillRect/>
          </a:stretch>
        </p:blipFill>
        <p:spPr bwMode="auto">
          <a:xfrm>
            <a:off x="395536" y="1700808"/>
            <a:ext cx="8208912"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611560" y="692696"/>
            <a:ext cx="7488832" cy="646331"/>
          </a:xfrm>
          <a:prstGeom prst="rect">
            <a:avLst/>
          </a:prstGeom>
          <a:noFill/>
        </p:spPr>
        <p:txBody>
          <a:bodyPr wrap="square" rtlCol="0">
            <a:spAutoFit/>
          </a:bodyPr>
          <a:lstStyle/>
          <a:p>
            <a:r>
              <a:rPr lang="ru-RU" dirty="0" smtClean="0"/>
              <a:t>Тезис – кратко сформулированная идея абзаца или части текста.</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Назывной план</a:t>
            </a:r>
            <a:endParaRPr lang="ru-RU" sz="3200" b="1" dirty="0">
              <a:solidFill>
                <a:schemeClr val="accent2">
                  <a:lumMod val="75000"/>
                </a:schemeClr>
              </a:solidFill>
            </a:endParaRPr>
          </a:p>
        </p:txBody>
      </p:sp>
      <p:pic>
        <p:nvPicPr>
          <p:cNvPr id="4" name="Содержимое 3"/>
          <p:cNvPicPr>
            <a:picLocks noGrp="1"/>
          </p:cNvPicPr>
          <p:nvPr>
            <p:ph sz="quarter" idx="1"/>
          </p:nvPr>
        </p:nvPicPr>
        <p:blipFill>
          <a:blip r:embed="rId2" cstate="print"/>
          <a:srcRect l="5625" t="22062" r="29026" b="51314"/>
          <a:stretch>
            <a:fillRect/>
          </a:stretch>
        </p:blipFill>
        <p:spPr bwMode="auto">
          <a:xfrm>
            <a:off x="323528" y="2276872"/>
            <a:ext cx="8352928" cy="3168352"/>
          </a:xfrm>
          <a:prstGeom prst="rect">
            <a:avLst/>
          </a:prstGeom>
          <a:noFill/>
          <a:ln w="19050">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Вопросный план</a:t>
            </a:r>
            <a:endParaRPr lang="ru-RU" sz="3200" b="1" dirty="0">
              <a:solidFill>
                <a:schemeClr val="accent2">
                  <a:lumMod val="75000"/>
                </a:schemeClr>
              </a:solidFill>
            </a:endParaRPr>
          </a:p>
        </p:txBody>
      </p:sp>
      <p:pic>
        <p:nvPicPr>
          <p:cNvPr id="4" name="Содержимое 3"/>
          <p:cNvPicPr>
            <a:picLocks noGrp="1"/>
          </p:cNvPicPr>
          <p:nvPr>
            <p:ph sz="quarter" idx="1"/>
          </p:nvPr>
        </p:nvPicPr>
        <p:blipFill>
          <a:blip r:embed="rId2" cstate="print"/>
          <a:srcRect l="5125" t="48050" r="28245" b="27925"/>
          <a:stretch>
            <a:fillRect/>
          </a:stretch>
        </p:blipFill>
        <p:spPr bwMode="auto">
          <a:xfrm>
            <a:off x="467544" y="3501008"/>
            <a:ext cx="7920880" cy="2736304"/>
          </a:xfrm>
          <a:prstGeom prst="rect">
            <a:avLst/>
          </a:prstGeom>
          <a:noFill/>
          <a:ln w="9525">
            <a:solidFill>
              <a:schemeClr val="accent2">
                <a:lumMod val="75000"/>
              </a:schemeClr>
            </a:solidFill>
            <a:miter lim="800000"/>
            <a:headEnd/>
            <a:tailEnd/>
          </a:ln>
        </p:spPr>
      </p:pic>
      <p:sp>
        <p:nvSpPr>
          <p:cNvPr id="5" name="TextBox 4"/>
          <p:cNvSpPr txBox="1"/>
          <p:nvPr/>
        </p:nvSpPr>
        <p:spPr>
          <a:xfrm>
            <a:off x="323528" y="1628800"/>
            <a:ext cx="8496944" cy="1754326"/>
          </a:xfrm>
          <a:prstGeom prst="rect">
            <a:avLst/>
          </a:prstGeom>
          <a:noFill/>
        </p:spPr>
        <p:txBody>
          <a:bodyPr wrap="square" rtlCol="0">
            <a:spAutoFit/>
          </a:bodyPr>
          <a:lstStyle/>
          <a:p>
            <a:r>
              <a:rPr lang="ru-RU" dirty="0" smtClean="0"/>
              <a:t>План записывают в форме вопросов к тексту. Каждый вопрос ставится к какой–либо одной смысловой части текста. Вопросы должны быть заданы так, чтобы ответы на них помогали восстановить содержание всего текста.</a:t>
            </a:r>
            <a:br>
              <a:rPr lang="ru-RU" dirty="0" smtClean="0"/>
            </a:br>
            <a:r>
              <a:rPr lang="ru-RU" dirty="0" smtClean="0"/>
              <a:t>При составлении вопросного плана лучше использовать вопросительные слова </a:t>
            </a:r>
          </a:p>
          <a:p>
            <a:r>
              <a:rPr lang="ru-RU" dirty="0" smtClean="0"/>
              <a:t>( «как», «сколько», «когда», «почему» и т.д. ), а не словосочетания с частицей «ли»   ( «есть ли», «нашел ли», и т.п.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75000"/>
                  </a:schemeClr>
                </a:solidFill>
              </a:rPr>
              <a:t>Виды плана: План – опорная схема</a:t>
            </a:r>
            <a:endParaRPr lang="ru-RU" sz="3200" b="1" dirty="0">
              <a:solidFill>
                <a:schemeClr val="accent2">
                  <a:lumMod val="75000"/>
                </a:schemeClr>
              </a:solidFill>
            </a:endParaRPr>
          </a:p>
        </p:txBody>
      </p:sp>
      <p:pic>
        <p:nvPicPr>
          <p:cNvPr id="4" name="Содержимое 3"/>
          <p:cNvPicPr>
            <a:picLocks noGrp="1"/>
          </p:cNvPicPr>
          <p:nvPr>
            <p:ph sz="quarter" idx="1"/>
          </p:nvPr>
        </p:nvPicPr>
        <p:blipFill>
          <a:blip r:embed="rId2" cstate="print">
            <a:lum/>
          </a:blip>
          <a:srcRect l="6414" t="30665" r="28648" b="9405"/>
          <a:stretch>
            <a:fillRect/>
          </a:stretch>
        </p:blipFill>
        <p:spPr bwMode="auto">
          <a:xfrm>
            <a:off x="611560" y="2924944"/>
            <a:ext cx="7776864" cy="3816424"/>
          </a:xfrm>
          <a:prstGeom prst="rect">
            <a:avLst/>
          </a:prstGeom>
          <a:noFill/>
          <a:ln w="9525">
            <a:solidFill>
              <a:schemeClr val="accent2">
                <a:lumMod val="75000"/>
              </a:schemeClr>
            </a:solidFill>
            <a:miter lim="800000"/>
            <a:headEnd/>
            <a:tailEnd/>
          </a:ln>
        </p:spPr>
      </p:pic>
      <p:sp>
        <p:nvSpPr>
          <p:cNvPr id="5" name="TextBox 4"/>
          <p:cNvSpPr txBox="1"/>
          <p:nvPr/>
        </p:nvSpPr>
        <p:spPr>
          <a:xfrm>
            <a:off x="503040" y="1484784"/>
            <a:ext cx="8640960" cy="1477328"/>
          </a:xfrm>
          <a:prstGeom prst="rect">
            <a:avLst/>
          </a:prstGeom>
          <a:noFill/>
        </p:spPr>
        <p:txBody>
          <a:bodyPr wrap="square" rtlCol="0">
            <a:spAutoFit/>
          </a:bodyPr>
          <a:lstStyle/>
          <a:p>
            <a:r>
              <a:rPr lang="ru-RU" dirty="0" smtClean="0"/>
              <a:t>Этот план состоит из «опор», то есть слов и словосочетаний, предложений, несущих наибольшую смысловую нагрузку. По «опорам» легко восстановить текст.</a:t>
            </a:r>
            <a:br>
              <a:rPr lang="ru-RU" dirty="0" smtClean="0"/>
            </a:br>
            <a:r>
              <a:rPr lang="ru-RU" dirty="0" smtClean="0"/>
              <a:t>Выбор «опор» зависит от особенностей  памяти, целей и задач, которые  ставит конкретный ученик. Опорную схему каждый человек составляет так, чтобы ему было удобно ею воспользоваться.</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605</TotalTime>
  <Words>790</Words>
  <Application>Microsoft Office PowerPoint</Application>
  <PresentationFormat>Экран (4:3)</PresentationFormat>
  <Paragraphs>108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Работа  над  ПЛАНом  Текста  как способ   формирования читательской грамотности и  необходимое условие  повышения результатов   ВПР,  ОГЭ  и  ЕГЭ</vt:lpstr>
      <vt:lpstr>Где это умение должно проявиться</vt:lpstr>
      <vt:lpstr>Результаты ВПР русский язык 6 класс (2019г)</vt:lpstr>
      <vt:lpstr>Понятие плана текста</vt:lpstr>
      <vt:lpstr> Основные достоинства плана: </vt:lpstr>
      <vt:lpstr>Виды плана: Тезисный план</vt:lpstr>
      <vt:lpstr>Виды плана: Назывной план</vt:lpstr>
      <vt:lpstr>Виды плана: Вопросный план</vt:lpstr>
      <vt:lpstr>Виды плана: План – опорная схема</vt:lpstr>
      <vt:lpstr>Виды плана: Комбинированный план</vt:lpstr>
      <vt:lpstr>Виды плана: простой и сложный</vt:lpstr>
      <vt:lpstr>Виды плана: картинный план</vt:lpstr>
      <vt:lpstr>Виды плана: деформированный план</vt:lpstr>
      <vt:lpstr>Трудности при составлении плана детьми: </vt:lpstr>
      <vt:lpstr> Памятка «Как составлять простой план» </vt:lpstr>
      <vt:lpstr>Памятка «Как составлять сложный план» </vt:lpstr>
      <vt:lpstr>Общие правила составления плана при работе с текстом </vt:lpstr>
      <vt:lpstr>Приёмы при обучении детей составлению плана.</vt:lpstr>
      <vt:lpstr>Приёмы при обучении детей составлению плана.</vt:lpstr>
      <vt:lpstr> Методы и приемы  работы с планами </vt:lpstr>
      <vt:lpstr>Методы и приемы  работы с планами</vt:lpstr>
      <vt:lpstr>Планы во  ВПР: Русский язык 4 класс</vt:lpstr>
      <vt:lpstr>Критерии оценки </vt:lpstr>
      <vt:lpstr>Результаты  задания 7. Русский яз. 4 класс</vt:lpstr>
      <vt:lpstr>Планы во  ВПР: Русский язык. 6 класс</vt:lpstr>
      <vt:lpstr>Критерии оценки задания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Дарья</dc:creator>
  <cp:lastModifiedBy>Дарья</cp:lastModifiedBy>
  <cp:revision>62</cp:revision>
  <cp:lastPrinted>2020-11-10T13:37:10Z</cp:lastPrinted>
  <dcterms:created xsi:type="dcterms:W3CDTF">2020-11-07T16:26:31Z</dcterms:created>
  <dcterms:modified xsi:type="dcterms:W3CDTF">2020-11-11T14:16:19Z</dcterms:modified>
</cp:coreProperties>
</file>