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21"/>
  </p:notesMasterIdLst>
  <p:sldIdLst>
    <p:sldId id="256" r:id="rId2"/>
    <p:sldId id="281" r:id="rId3"/>
    <p:sldId id="258" r:id="rId4"/>
    <p:sldId id="280" r:id="rId5"/>
    <p:sldId id="257" r:id="rId6"/>
    <p:sldId id="288" r:id="rId7"/>
    <p:sldId id="282" r:id="rId8"/>
    <p:sldId id="289" r:id="rId9"/>
    <p:sldId id="283" r:id="rId10"/>
    <p:sldId id="293" r:id="rId11"/>
    <p:sldId id="292" r:id="rId12"/>
    <p:sldId id="279" r:id="rId13"/>
    <p:sldId id="284" r:id="rId14"/>
    <p:sldId id="285" r:id="rId15"/>
    <p:sldId id="286" r:id="rId16"/>
    <p:sldId id="290" r:id="rId17"/>
    <p:sldId id="291" r:id="rId18"/>
    <p:sldId id="294" r:id="rId19"/>
    <p:sldId id="287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98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-69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3"/>
                <c:pt idx="0">
                  <c:v>Вопрос 1</c:v>
                </c:pt>
                <c:pt idx="1">
                  <c:v>Вопрос 2</c:v>
                </c:pt>
                <c:pt idx="2">
                  <c:v>Вопрос 3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60</c:v>
                </c:pt>
                <c:pt idx="1">
                  <c:v>65</c:v>
                </c:pt>
                <c:pt idx="2">
                  <c:v>59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3"/>
                <c:pt idx="0">
                  <c:v>Вопрос 1</c:v>
                </c:pt>
                <c:pt idx="1">
                  <c:v>Вопрос 2</c:v>
                </c:pt>
                <c:pt idx="2">
                  <c:v>Вопрос 3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30</c:v>
                </c:pt>
                <c:pt idx="1">
                  <c:v>25</c:v>
                </c:pt>
                <c:pt idx="2">
                  <c:v>26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3"/>
                <c:pt idx="0">
                  <c:v>Вопрос 1</c:v>
                </c:pt>
                <c:pt idx="1">
                  <c:v>Вопрос 2</c:v>
                </c:pt>
                <c:pt idx="2">
                  <c:v>Вопрос 3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10</c:v>
                </c:pt>
                <c:pt idx="1">
                  <c:v>10</c:v>
                </c:pt>
                <c:pt idx="2">
                  <c:v>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2651392"/>
        <c:axId val="100085120"/>
      </c:barChart>
      <c:catAx>
        <c:axId val="62651392"/>
        <c:scaling>
          <c:orientation val="minMax"/>
        </c:scaling>
        <c:delete val="0"/>
        <c:axPos val="b"/>
        <c:majorTickMark val="out"/>
        <c:minorTickMark val="none"/>
        <c:tickLblPos val="nextTo"/>
        <c:crossAx val="100085120"/>
        <c:crosses val="autoZero"/>
        <c:auto val="1"/>
        <c:lblAlgn val="ctr"/>
        <c:lblOffset val="100"/>
        <c:noMultiLvlLbl val="0"/>
      </c:catAx>
      <c:valAx>
        <c:axId val="1000851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265139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0</c:v>
                </c:pt>
                <c:pt idx="1">
                  <c:v>3</c:v>
                </c:pt>
                <c:pt idx="2">
                  <c:v>10</c:v>
                </c:pt>
                <c:pt idx="3">
                  <c:v>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8920832"/>
        <c:axId val="68922368"/>
      </c:barChart>
      <c:catAx>
        <c:axId val="68920832"/>
        <c:scaling>
          <c:orientation val="minMax"/>
        </c:scaling>
        <c:delete val="0"/>
        <c:axPos val="b"/>
        <c:majorTickMark val="out"/>
        <c:minorTickMark val="none"/>
        <c:tickLblPos val="nextTo"/>
        <c:crossAx val="68922368"/>
        <c:crosses val="autoZero"/>
        <c:auto val="1"/>
        <c:lblAlgn val="ctr"/>
        <c:lblOffset val="100"/>
        <c:noMultiLvlLbl val="0"/>
      </c:catAx>
      <c:valAx>
        <c:axId val="689223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892083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FD720E-E560-4C63-918D-D3BBE2500487}" type="datetimeFigureOut">
              <a:rPr lang="ru-RU" smtClean="0"/>
              <a:t>15.02.2019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1469F6-C196-4795-99DF-069EA4845D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937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Интеллект карта дает мозгу замечательную возможность расслабиться и увидеть проблему целиком, мозгу это нравится и он обязательно поможет ее решить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Ментальные карты (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майндмэппинг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mindmapping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— это удобная и эффективная техника визуализации мышления и альтернативной записи. Ее можно применять для создания новых идей, фиксации идей, анализа и упорядочивания информации, принятия решений и много чего еще. Это не очень традиционный, но очень естественный способ организации мышления, имеющий несколько неоспоримых преимуществ перед обычными способами записи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Ментальные карты помогают в анализе, понимании и запоминании довольно абстрактной информации, представить которую в виде рисунка или функциональной схемы достаточно сложно. То есть ментальные карты следует использовать для представления информации, слабо представленной в пространстве и времени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Основными свойствами ментальных карт являются: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Наглядность: позволяет просмотреть и восстановить идею целиком практически одним взглядом, а не нужно перечитывать 10 страниц текста.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Эстетичность: является рисунком, обладающим приятным видом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Неоднородность: на разных ветках могут отображаться понятия с разными качествами, например, на одной ветке описывается внешний вид чего-то (форма, цвет…), а на другой — его вкус.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283E5-57CE-48AE-8E0A-91DEBD49BEB4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6631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Тони Бьюзен (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Tony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Buzan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автор техники ментальных карт, предлагает нам перестать бороться с собой и начать помогать своему мышлению. Для этого нужно только обнаружить неоспоримую связь между эффективным мышлением и памятью и спросить се6я, что именно способствует запоминанию.</a:t>
            </a:r>
          </a:p>
          <a:p>
            <a:pPr fontAlgn="base"/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Бьюзен предлагает действовать следующим образом.</a:t>
            </a:r>
          </a:p>
          <a:p>
            <a:pPr fontAlgn="base"/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Вместо линейной записи </a:t>
            </a:r>
            <a:r>
              <a:rPr lang="ru-RU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использовать радиальную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Это значит, что главная тема, на которой будет сфокусировано наше внимание, помещается в центре листа. То есть действительно в фокусе внимания.</a:t>
            </a:r>
          </a:p>
          <a:p>
            <a:pPr fontAlgn="base"/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Записывать не всё подряд, а </a:t>
            </a:r>
            <a:r>
              <a:rPr lang="ru-RU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только ключевые слова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В качестве ключевых слов выбираются наиболее характерные, яркие, запоминаемые, «говорящие» слова.</a:t>
            </a:r>
          </a:p>
          <a:p>
            <a:pPr fontAlgn="base"/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Ключевые слова </a:t>
            </a:r>
            <a:r>
              <a:rPr lang="ru-RU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помещаются на ветвях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расходящихся от центральной темы. Связи (ветки) должны быть скорее ассоциативными, чем иерархическими. Ассоциации, которые, как известно, очень способствуют запоминанию, могут подкрепляться символическими рисунками.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283E5-57CE-48AE-8E0A-91DEBD49BEB4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71615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249D5179-9F1C-4CD3-85D8-2F9D8D9BABD5}" type="datetimeFigureOut">
              <a:rPr lang="ru-RU" smtClean="0"/>
              <a:t>15.02.2019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9B8CC9A1-0565-40A4-8730-5F3565E6439E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1043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D5179-9F1C-4CD3-85D8-2F9D8D9BABD5}" type="datetimeFigureOut">
              <a:rPr lang="ru-RU" smtClean="0"/>
              <a:t>15.02.2019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CC9A1-0565-40A4-8730-5F3565E643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4068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D5179-9F1C-4CD3-85D8-2F9D8D9BABD5}" type="datetimeFigureOut">
              <a:rPr lang="ru-RU" smtClean="0"/>
              <a:t>15.02.2019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CC9A1-0565-40A4-8730-5F3565E6439E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69135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D5179-9F1C-4CD3-85D8-2F9D8D9BABD5}" type="datetimeFigureOut">
              <a:rPr lang="ru-RU" smtClean="0"/>
              <a:t>15.02.2019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CC9A1-0565-40A4-8730-5F3565E6439E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30802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D5179-9F1C-4CD3-85D8-2F9D8D9BABD5}" type="datetimeFigureOut">
              <a:rPr lang="ru-RU" smtClean="0"/>
              <a:t>15.02.2019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CC9A1-0565-40A4-8730-5F3565E643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8143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D5179-9F1C-4CD3-85D8-2F9D8D9BABD5}" type="datetimeFigureOut">
              <a:rPr lang="ru-RU" smtClean="0"/>
              <a:t>15.02.2019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CC9A1-0565-40A4-8730-5F3565E6439E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87661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D5179-9F1C-4CD3-85D8-2F9D8D9BABD5}" type="datetimeFigureOut">
              <a:rPr lang="ru-RU" smtClean="0"/>
              <a:t>15.02.2019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CC9A1-0565-40A4-8730-5F3565E6439E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97059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D5179-9F1C-4CD3-85D8-2F9D8D9BABD5}" type="datetimeFigureOut">
              <a:rPr lang="ru-RU" smtClean="0"/>
              <a:t>15.02.2019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CC9A1-0565-40A4-8730-5F3565E6439E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31630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D5179-9F1C-4CD3-85D8-2F9D8D9BABD5}" type="datetimeFigureOut">
              <a:rPr lang="ru-RU" smtClean="0"/>
              <a:t>15.02.2019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CC9A1-0565-40A4-8730-5F3565E6439E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7782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D5179-9F1C-4CD3-85D8-2F9D8D9BABD5}" type="datetimeFigureOut">
              <a:rPr lang="ru-RU" smtClean="0"/>
              <a:t>15.02.2019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CC9A1-0565-40A4-8730-5F3565E643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3909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D5179-9F1C-4CD3-85D8-2F9D8D9BABD5}" type="datetimeFigureOut">
              <a:rPr lang="ru-RU" smtClean="0"/>
              <a:t>15.02.2019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CC9A1-0565-40A4-8730-5F3565E6439E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0311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D5179-9F1C-4CD3-85D8-2F9D8D9BABD5}" type="datetimeFigureOut">
              <a:rPr lang="ru-RU" smtClean="0"/>
              <a:t>15.02.2019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CC9A1-0565-40A4-8730-5F3565E643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8212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D5179-9F1C-4CD3-85D8-2F9D8D9BABD5}" type="datetimeFigureOut">
              <a:rPr lang="ru-RU" smtClean="0"/>
              <a:t>15.02.2019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CC9A1-0565-40A4-8730-5F3565E6439E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0757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D5179-9F1C-4CD3-85D8-2F9D8D9BABD5}" type="datetimeFigureOut">
              <a:rPr lang="ru-RU" smtClean="0"/>
              <a:t>15.02.2019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CC9A1-0565-40A4-8730-5F3565E6439E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3030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D5179-9F1C-4CD3-85D8-2F9D8D9BABD5}" type="datetimeFigureOut">
              <a:rPr lang="ru-RU" smtClean="0"/>
              <a:t>15.02.2019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CC9A1-0565-40A4-8730-5F3565E643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909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D5179-9F1C-4CD3-85D8-2F9D8D9BABD5}" type="datetimeFigureOut">
              <a:rPr lang="ru-RU" smtClean="0"/>
              <a:t>15.02.2019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CC9A1-0565-40A4-8730-5F3565E6439E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7287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D5179-9F1C-4CD3-85D8-2F9D8D9BABD5}" type="datetimeFigureOut">
              <a:rPr lang="ru-RU" smtClean="0"/>
              <a:t>15.02.2019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CC9A1-0565-40A4-8730-5F3565E643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6244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49D5179-9F1C-4CD3-85D8-2F9D8D9BABD5}" type="datetimeFigureOut">
              <a:rPr lang="ru-RU" smtClean="0"/>
              <a:t>15.02.2019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B8CC9A1-0565-40A4-8730-5F3565E643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0704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  <p:sldLayoutId id="214748378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microsoft.com/office/2007/relationships/hdphoto" Target="../media/hdphoto2.wdp"/><Relationship Id="rId4" Type="http://schemas.openxmlformats.org/officeDocument/2006/relationships/image" Target="../media/image43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5.wdp"/><Relationship Id="rId4" Type="http://schemas.openxmlformats.org/officeDocument/2006/relationships/image" Target="../media/image46.jpe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7" Type="http://schemas.microsoft.com/office/2007/relationships/hdphoto" Target="../media/hdphoto8.wdp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eg"/><Relationship Id="rId5" Type="http://schemas.microsoft.com/office/2007/relationships/hdphoto" Target="../media/hdphoto7.wdp"/><Relationship Id="rId4" Type="http://schemas.openxmlformats.org/officeDocument/2006/relationships/image" Target="../media/image48.jpe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1.wdp"/><Relationship Id="rId4" Type="http://schemas.openxmlformats.org/officeDocument/2006/relationships/image" Target="../media/image52.jpe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24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12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11" Type="http://schemas.openxmlformats.org/officeDocument/2006/relationships/image" Target="../media/image22.jpe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Relationship Id="rId1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13" Type="http://schemas.openxmlformats.org/officeDocument/2006/relationships/image" Target="../media/image39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12" Type="http://schemas.openxmlformats.org/officeDocument/2006/relationships/image" Target="../media/image3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jpeg"/><Relationship Id="rId15" Type="http://schemas.openxmlformats.org/officeDocument/2006/relationships/image" Target="../media/image41.png"/><Relationship Id="rId10" Type="http://schemas.openxmlformats.org/officeDocument/2006/relationships/image" Target="../media/image36.jpeg"/><Relationship Id="rId4" Type="http://schemas.openxmlformats.org/officeDocument/2006/relationships/image" Target="../media/image30.jpeg"/><Relationship Id="rId9" Type="http://schemas.openxmlformats.org/officeDocument/2006/relationships/image" Target="../media/image35.jpeg"/><Relationship Id="rId14" Type="http://schemas.openxmlformats.org/officeDocument/2006/relationships/image" Target="../media/image4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06155" y="4932612"/>
            <a:ext cx="4456668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Семинар </a:t>
            </a:r>
          </a:p>
          <a:p>
            <a:pPr algn="ctr"/>
            <a:r>
              <a:rPr lang="ru-RU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Учитель Гусева Е.Н.</a:t>
            </a:r>
            <a:endParaRPr lang="ru-RU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36202" y="599674"/>
            <a:ext cx="10144730" cy="255454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Использование интеллект-карт </a:t>
            </a:r>
          </a:p>
          <a:p>
            <a:pPr algn="ctr"/>
            <a:r>
              <a:rPr lang="ru-RU" sz="4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на уроках географии, </a:t>
            </a:r>
          </a:p>
          <a:p>
            <a:pPr algn="ctr"/>
            <a:r>
              <a:rPr lang="ru-RU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к</a:t>
            </a:r>
            <a:r>
              <a:rPr lang="ru-RU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ак средство достижения новых</a:t>
            </a:r>
          </a:p>
          <a:p>
            <a:pPr algn="ctr"/>
            <a:r>
              <a:rPr lang="ru-RU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о</a:t>
            </a:r>
            <a:r>
              <a:rPr lang="ru-RU" sz="4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бразовательных результатов.</a:t>
            </a:r>
            <a:endParaRPr lang="ru-RU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3" t="18309" r="14908"/>
          <a:stretch/>
        </p:blipFill>
        <p:spPr>
          <a:xfrm>
            <a:off x="1136202" y="3285638"/>
            <a:ext cx="2111965" cy="29488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68638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J:\1\Сайт учителя\семинар\рисунки\12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46774" y="993751"/>
            <a:ext cx="2571786" cy="3537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J:\1\Сайт учителя\семинар\рисунки\13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830915" y="2705136"/>
            <a:ext cx="2539620" cy="3493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J:\1\Сайт учителя\семинар\рисунки\14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9072" y="1476748"/>
            <a:ext cx="3335801" cy="4588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64073" y="751396"/>
            <a:ext cx="10210800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Климат России(8 класс), Атмосферные осадки – 6 класс</a:t>
            </a:r>
            <a:endParaRPr lang="ru-RU" sz="2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0070C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317941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J:\1\Сайт учителя\семинар\рисунки\16.jpe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55" t="16731" r="18889" b="14167"/>
          <a:stretch/>
        </p:blipFill>
        <p:spPr bwMode="auto">
          <a:xfrm rot="10800000">
            <a:off x="5821679" y="1769999"/>
            <a:ext cx="3627120" cy="4320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J:\1\Сайт учителя\семинар\рисунки\17.jpe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25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29" t="13824" r="18367" b="16447"/>
          <a:stretch/>
        </p:blipFill>
        <p:spPr bwMode="auto">
          <a:xfrm>
            <a:off x="2209799" y="1820613"/>
            <a:ext cx="3343269" cy="4269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83920" y="731308"/>
            <a:ext cx="10210800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Географическое положение России – 8 класс</a:t>
            </a:r>
            <a:endParaRPr lang="ru-RU" sz="2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0070C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093645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875704" y="848446"/>
            <a:ext cx="2166712" cy="298071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797436" y="3245899"/>
            <a:ext cx="2294091" cy="3155950"/>
          </a:xfrm>
          <a:prstGeom prst="rect">
            <a:avLst/>
          </a:prstGeom>
        </p:spPr>
      </p:pic>
      <p:pic>
        <p:nvPicPr>
          <p:cNvPr id="1026" name="Picture 2" descr="J:\1\Сайт учителя\семинар\рисунки\15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7560" y="1255448"/>
            <a:ext cx="3520440" cy="484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05840" y="521879"/>
            <a:ext cx="10210800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Природные зоны материков-7 класс</a:t>
            </a:r>
            <a:endParaRPr lang="ru-RU" sz="2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0070C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581545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66210" y="296135"/>
            <a:ext cx="4895385" cy="673451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05840" y="521879"/>
            <a:ext cx="10210800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Хозяйство Европейского Севера России-9класс</a:t>
            </a:r>
            <a:endParaRPr lang="ru-RU" sz="2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0070C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55230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287428" y="1552613"/>
            <a:ext cx="3445540" cy="473998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495210" y="1213415"/>
            <a:ext cx="3974792" cy="546806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05840" y="779346"/>
            <a:ext cx="10210800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Характеристика Центральной России-9 класс</a:t>
            </a:r>
            <a:endParaRPr lang="ru-RU" sz="2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0070C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95854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66453" y="-32561"/>
            <a:ext cx="5289574" cy="727679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05840" y="521879"/>
            <a:ext cx="10210800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Характеристика Центральной России-9 класс</a:t>
            </a:r>
            <a:endParaRPr lang="ru-RU" sz="2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0070C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736791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17520" y="628560"/>
            <a:ext cx="6233160" cy="76944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Анкетирование</a:t>
            </a:r>
            <a:endParaRPr lang="ru-RU" sz="4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0070C0"/>
              </a:solidFill>
              <a:effectLst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635566743"/>
              </p:ext>
            </p:extLst>
          </p:nvPr>
        </p:nvGraphicFramePr>
        <p:xfrm>
          <a:off x="2199640" y="1398001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26724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5840" y="521879"/>
            <a:ext cx="10210800" cy="95410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Анализ ВПР по географии в 6 «А» классе </a:t>
            </a:r>
          </a:p>
          <a:p>
            <a:pPr algn="ctr"/>
            <a:r>
              <a:rPr lang="ru-RU" sz="28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(4 апреля 2018 год)</a:t>
            </a:r>
            <a:endParaRPr lang="ru-RU" sz="2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0070C0"/>
              </a:solidFill>
              <a:effectLst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409106525"/>
              </p:ext>
            </p:extLst>
          </p:nvPr>
        </p:nvGraphicFramePr>
        <p:xfrm>
          <a:off x="2164080" y="1475986"/>
          <a:ext cx="7371080" cy="4971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84544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1\Сайт учителя\семинар\рисунки\ИК.jpe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6" t="1570"/>
          <a:stretch/>
        </p:blipFill>
        <p:spPr bwMode="auto">
          <a:xfrm rot="5400000">
            <a:off x="3387208" y="-370747"/>
            <a:ext cx="5524589" cy="7817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4144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555" y="2776798"/>
            <a:ext cx="4026090" cy="323504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357952" y="662279"/>
            <a:ext cx="9171296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4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Мозг</a:t>
            </a:r>
            <a:r>
              <a:rPr lang="ru-RU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– это дремлющий гигант, и «Искусство создания интеллект-карт» поможет его разбудить!</a:t>
            </a:r>
            <a:endParaRPr lang="ru-RU" sz="4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6172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41507" y="942423"/>
            <a:ext cx="9031640" cy="206210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«Неграмотным в будущем будет 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не </a:t>
            </a:r>
            <a:r>
              <a:rPr lang="ru-RU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тот человек, </a:t>
            </a:r>
            <a:endParaRPr lang="ru-RU" sz="32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который </a:t>
            </a:r>
            <a:r>
              <a:rPr lang="ru-RU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не умеет читать. </a:t>
            </a:r>
          </a:p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Это </a:t>
            </a:r>
            <a:r>
              <a:rPr lang="ru-RU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будет человек, который не знает, </a:t>
            </a:r>
            <a:endParaRPr lang="ru-RU" sz="32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как </a:t>
            </a:r>
            <a:r>
              <a:rPr lang="ru-RU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научиться тому, как следует учиться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»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6" name="Picture 2" descr="https://byxsow.edumsko.ru/uploads/2600/2598/section/167058/kisspng-child-reading-royalty-free-illustration-sit-in-a-book-read-a-book-5a89e60c4c5d85.7702482515189867643128.jpg?153658286095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5879" y="3170651"/>
            <a:ext cx="2285319" cy="3096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J:\1\Сайт учителя\семинар\рисунки\00065972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628" y="3170651"/>
            <a:ext cx="2976051" cy="2147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572892" y="3190965"/>
            <a:ext cx="3185488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Элвин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Тоффлер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06195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42862" y="787858"/>
            <a:ext cx="3655168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Проблема:</a:t>
            </a:r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75601" y="2011431"/>
            <a:ext cx="8942641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1.Большой объем изучаемого материала</a:t>
            </a:r>
          </a:p>
          <a:p>
            <a:r>
              <a:rPr lang="ru-RU" sz="40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2. Кратковременная память.</a:t>
            </a:r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1256" y="2821440"/>
            <a:ext cx="3850232" cy="3179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586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182" y="1226461"/>
            <a:ext cx="5759773" cy="38646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6482686" y="896633"/>
            <a:ext cx="439457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Интеллект карта, или карты мышления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mind-maps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 — это отображение на бумаге эффективного способа думать, запоминать, вспоминать, решать творческие задачи, а также возможность представить и наглядно выразить свои внутренние процессы обработки информации, вносить в них изменения, совершенствовать.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913653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3723577" y="1276451"/>
            <a:ext cx="4415466" cy="3623318"/>
            <a:chOff x="359535" y="354483"/>
            <a:chExt cx="4415466" cy="3383281"/>
          </a:xfrm>
          <a:effectLst>
            <a:glow rad="228600">
              <a:schemeClr val="accent6">
                <a:satMod val="175000"/>
                <a:alpha val="40000"/>
              </a:schemeClr>
            </a:glow>
          </a:effectLst>
        </p:grpSpPr>
        <p:pic>
          <p:nvPicPr>
            <p:cNvPr id="4" name="Picture 2" descr="http://tunay.ru/engine/inc/dlesed.php?mode=ajaxloading&amp;action=dle-dleimage&amp;id=aHR0cDovL3d3dy5wYXJlbnRpbmd3aXRob3V0dGVhcnMuY29tL2N1c3RvbS9NSU5EJTIwTUFQJTIwQWJvdXQlMjBUb255JTIwMzAwJTIwZHBpLkpQRw="/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59535" y="354483"/>
              <a:ext cx="4415466" cy="3383281"/>
            </a:xfrm>
            <a:prstGeom prst="roundRect">
              <a:avLst>
                <a:gd name="adj" fmla="val 50000"/>
              </a:avLst>
            </a:prstGeom>
            <a:no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Прямоугольник 4"/>
            <p:cNvSpPr/>
            <p:nvPr/>
          </p:nvSpPr>
          <p:spPr>
            <a:xfrm>
              <a:off x="1476552" y="2612762"/>
              <a:ext cx="2181431" cy="890899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78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wrap="none">
              <a:spAutoFit/>
            </a:bodyPr>
            <a:lstStyle/>
            <a:p>
              <a:pPr algn="ctr"/>
              <a:r>
                <a:rPr lang="ru-RU" sz="2800" b="1" dirty="0"/>
                <a:t>Тони </a:t>
              </a:r>
              <a:r>
                <a:rPr lang="ru-RU" sz="2800" b="1" dirty="0" smtClean="0"/>
                <a:t>Бьюзен</a:t>
              </a:r>
            </a:p>
            <a:p>
              <a:pPr algn="ctr"/>
              <a:r>
                <a:rPr lang="en-US" sz="2800" b="1" dirty="0" smtClean="0">
                  <a:solidFill>
                    <a:schemeClr val="accent2">
                      <a:lumMod val="50000"/>
                    </a:schemeClr>
                  </a:solidFill>
                </a:rPr>
                <a:t>mind maps</a:t>
              </a:r>
              <a:endParaRPr lang="ru-RU" sz="4000" b="1" dirty="0" smtClean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</p:grpSp>
      <p:pic>
        <p:nvPicPr>
          <p:cNvPr id="6" name="Picture 2" descr="http://img.espicture.ru/20/kartinki-mozga-prikolymnyie-1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21188563">
            <a:off x="985563" y="683640"/>
            <a:ext cx="1904098" cy="2299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datareview.info/wp-content/uploads/2015/09/114161982_4552399_mozgovoi_shtyrm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42521" y="1093862"/>
            <a:ext cx="2444542" cy="1994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855125" y="3136612"/>
            <a:ext cx="2569550" cy="584775"/>
          </a:xfrm>
          <a:prstGeom prst="rect">
            <a:avLst/>
          </a:prstGeom>
          <a:solidFill>
            <a:srgbClr val="00CC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3A1D00"/>
                </a:solidFill>
              </a:rPr>
              <a:t>карта памяти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433487" y="4314994"/>
            <a:ext cx="2541080" cy="584775"/>
          </a:xfrm>
          <a:prstGeom prst="rect">
            <a:avLst/>
          </a:prstGeom>
          <a:solidFill>
            <a:srgbClr val="B7B7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3A1D00"/>
                </a:solidFill>
              </a:rPr>
              <a:t>карта разума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8437945" y="3136612"/>
            <a:ext cx="1946751" cy="584775"/>
          </a:xfrm>
          <a:prstGeom prst="rect">
            <a:avLst/>
          </a:prstGeom>
          <a:solidFill>
            <a:srgbClr val="FFE5E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3A1D00"/>
                </a:solidFill>
              </a:rPr>
              <a:t>карта ума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377838" y="5319941"/>
            <a:ext cx="3106941" cy="584775"/>
          </a:xfrm>
          <a:prstGeom prst="rect">
            <a:avLst/>
          </a:prstGeom>
          <a:solidFill>
            <a:srgbClr val="FF99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>
            <a:spAutoFit/>
          </a:bodyPr>
          <a:lstStyle/>
          <a:p>
            <a:pPr algn="just" fontAlgn="base"/>
            <a:r>
              <a:rPr lang="ru-RU" sz="3200" b="1" dirty="0">
                <a:solidFill>
                  <a:srgbClr val="3A1D00"/>
                </a:solidFill>
              </a:rPr>
              <a:t>интеллект-карта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7967589" y="4241576"/>
            <a:ext cx="2912592" cy="584775"/>
          </a:xfrm>
          <a:prstGeom prst="rect">
            <a:avLst/>
          </a:prstGeom>
          <a:solidFill>
            <a:srgbClr val="D7D2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3A1D00"/>
                </a:solidFill>
              </a:rPr>
              <a:t>карта сознания</a:t>
            </a:r>
          </a:p>
        </p:txBody>
      </p:sp>
    </p:spTree>
    <p:extLst>
      <p:ext uri="{BB962C8B-B14F-4D97-AF65-F5344CB8AC3E}">
        <p14:creationId xmlns:p14="http://schemas.microsoft.com/office/powerpoint/2010/main" val="198649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777923"/>
            <a:ext cx="4892722" cy="489272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79820" y="1865910"/>
            <a:ext cx="5947014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Активно </a:t>
            </a:r>
            <a:r>
              <a:rPr lang="ru-RU" sz="4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участвуют </a:t>
            </a:r>
            <a:endParaRPr lang="ru-RU" sz="48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4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и </a:t>
            </a:r>
            <a:r>
              <a:rPr lang="ru-RU" sz="4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правое, </a:t>
            </a:r>
            <a:r>
              <a:rPr lang="ru-RU" sz="4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и левое</a:t>
            </a:r>
          </a:p>
          <a:p>
            <a:pPr algn="ctr"/>
            <a:r>
              <a:rPr lang="ru-RU" sz="4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4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полушарие мозга</a:t>
            </a:r>
            <a:endParaRPr lang="ru-RU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361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4346623" y="2579672"/>
            <a:ext cx="3495050" cy="1716221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Свойства интеллектуальной карты</a:t>
            </a:r>
          </a:p>
        </p:txBody>
      </p:sp>
      <p:sp>
        <p:nvSpPr>
          <p:cNvPr id="5" name="Прямоугольник с двумя усеченными противолежащими углами 4"/>
          <p:cNvSpPr/>
          <p:nvPr/>
        </p:nvSpPr>
        <p:spPr>
          <a:xfrm>
            <a:off x="613954" y="1580605"/>
            <a:ext cx="2906486" cy="1332412"/>
          </a:xfrm>
          <a:prstGeom prst="snip2DiagRect">
            <a:avLst/>
          </a:prstGeom>
          <a:solidFill>
            <a:srgbClr val="00CCFF"/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с двумя усеченными противолежащими углами 5"/>
          <p:cNvSpPr/>
          <p:nvPr/>
        </p:nvSpPr>
        <p:spPr>
          <a:xfrm flipH="1">
            <a:off x="8523514" y="1580605"/>
            <a:ext cx="2881750" cy="1332412"/>
          </a:xfrm>
          <a:prstGeom prst="snip2DiagRect">
            <a:avLst/>
          </a:prstGeom>
          <a:solidFill>
            <a:srgbClr val="FF33CC"/>
          </a:solidFill>
          <a:ln>
            <a:solidFill>
              <a:srgbClr val="660066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Прямоугольник с двумя усеченными противолежащими углами 6"/>
          <p:cNvSpPr/>
          <p:nvPr/>
        </p:nvSpPr>
        <p:spPr>
          <a:xfrm flipH="1">
            <a:off x="532878" y="3814353"/>
            <a:ext cx="2988952" cy="1295618"/>
          </a:xfrm>
          <a:prstGeom prst="snip2DiagRect">
            <a:avLst/>
          </a:prstGeom>
          <a:solidFill>
            <a:srgbClr val="A679FF"/>
          </a:solidFill>
          <a:ln>
            <a:solidFill>
              <a:srgbClr val="6600CC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с двумя усеченными противолежащими углами 7"/>
          <p:cNvSpPr/>
          <p:nvPr/>
        </p:nvSpPr>
        <p:spPr>
          <a:xfrm>
            <a:off x="8523514" y="3905794"/>
            <a:ext cx="2906486" cy="1332412"/>
          </a:xfrm>
          <a:prstGeom prst="snip2DiagRect">
            <a:avLst/>
          </a:prstGeom>
          <a:solidFill>
            <a:srgbClr val="CCFF33"/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с двумя усеченными соседними углами 8"/>
          <p:cNvSpPr/>
          <p:nvPr/>
        </p:nvSpPr>
        <p:spPr>
          <a:xfrm>
            <a:off x="4624254" y="875213"/>
            <a:ext cx="2899955" cy="1110343"/>
          </a:xfrm>
          <a:prstGeom prst="snip2SameRect">
            <a:avLst/>
          </a:prstGeom>
          <a:solidFill>
            <a:srgbClr val="00B050"/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с двумя усеченными соседними углами 9"/>
          <p:cNvSpPr/>
          <p:nvPr/>
        </p:nvSpPr>
        <p:spPr>
          <a:xfrm flipV="1">
            <a:off x="4624254" y="4869690"/>
            <a:ext cx="2899955" cy="1110343"/>
          </a:xfrm>
          <a:prstGeom prst="snip2SameRect">
            <a:avLst/>
          </a:prstGeom>
          <a:solidFill>
            <a:srgbClr val="FFD5AB"/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4866513" y="5194025"/>
            <a:ext cx="23980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Наглядность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624254" y="1199550"/>
            <a:ext cx="28999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Своевременность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75854" y="1831312"/>
            <a:ext cx="23980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Творческий </a:t>
            </a:r>
          </a:p>
          <a:p>
            <a:pPr algn="ctr"/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характер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765773" y="1874798"/>
            <a:ext cx="23980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Возможность пересмотра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482481" y="4341167"/>
            <a:ext cx="29590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Запоминаемость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49405" y="4229719"/>
            <a:ext cx="31523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Привлекательность</a:t>
            </a:r>
          </a:p>
        </p:txBody>
      </p:sp>
      <p:sp>
        <p:nvSpPr>
          <p:cNvPr id="2" name="Стрелка углом вверх 1"/>
          <p:cNvSpPr/>
          <p:nvPr/>
        </p:nvSpPr>
        <p:spPr>
          <a:xfrm>
            <a:off x="7841674" y="2913017"/>
            <a:ext cx="2135084" cy="412074"/>
          </a:xfrm>
          <a:prstGeom prst="bentUpArrow">
            <a:avLst>
              <a:gd name="adj1" fmla="val 14914"/>
              <a:gd name="adj2" fmla="val 25000"/>
              <a:gd name="adj3" fmla="val 4181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углом вверх 17"/>
          <p:cNvSpPr/>
          <p:nvPr/>
        </p:nvSpPr>
        <p:spPr>
          <a:xfrm flipV="1">
            <a:off x="7841673" y="3493720"/>
            <a:ext cx="2535382" cy="350518"/>
          </a:xfrm>
          <a:prstGeom prst="bentUpArrow">
            <a:avLst>
              <a:gd name="adj1" fmla="val 14914"/>
              <a:gd name="adj2" fmla="val 25000"/>
              <a:gd name="adj3" fmla="val 4181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углом вверх 18"/>
          <p:cNvSpPr/>
          <p:nvPr/>
        </p:nvSpPr>
        <p:spPr>
          <a:xfrm flipH="1">
            <a:off x="1993829" y="2919926"/>
            <a:ext cx="2284253" cy="412074"/>
          </a:xfrm>
          <a:prstGeom prst="bentUpArrow">
            <a:avLst>
              <a:gd name="adj1" fmla="val 14914"/>
              <a:gd name="adj2" fmla="val 25000"/>
              <a:gd name="adj3" fmla="val 4181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углом вверх 19"/>
          <p:cNvSpPr/>
          <p:nvPr/>
        </p:nvSpPr>
        <p:spPr>
          <a:xfrm flipH="1" flipV="1">
            <a:off x="1565564" y="3500629"/>
            <a:ext cx="2712518" cy="350518"/>
          </a:xfrm>
          <a:prstGeom prst="bentUpArrow">
            <a:avLst>
              <a:gd name="adj1" fmla="val 14914"/>
              <a:gd name="adj2" fmla="val 25000"/>
              <a:gd name="adj3" fmla="val 4181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верх 20"/>
          <p:cNvSpPr/>
          <p:nvPr/>
        </p:nvSpPr>
        <p:spPr>
          <a:xfrm>
            <a:off x="5932284" y="1985555"/>
            <a:ext cx="216598" cy="55364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верх 21"/>
          <p:cNvSpPr/>
          <p:nvPr/>
        </p:nvSpPr>
        <p:spPr>
          <a:xfrm flipV="1">
            <a:off x="5985849" y="4336367"/>
            <a:ext cx="216598" cy="44193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36877" y="776030"/>
            <a:ext cx="1000950" cy="70206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73745" y="1985552"/>
            <a:ext cx="888615" cy="692509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29033" y="4272861"/>
            <a:ext cx="824106" cy="77633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2878" y="5176649"/>
            <a:ext cx="668905" cy="660442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39870" y="5176649"/>
            <a:ext cx="943369" cy="774317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5953" y="2948450"/>
            <a:ext cx="598611" cy="753282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76756" y="734754"/>
            <a:ext cx="883211" cy="760532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10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64408" y="5229133"/>
            <a:ext cx="759107" cy="642021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1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19852" y="3018249"/>
            <a:ext cx="717975" cy="834267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1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05792" y="3171621"/>
            <a:ext cx="711591" cy="679526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1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80903" y="875209"/>
            <a:ext cx="850032" cy="795057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 rotWithShape="1">
          <a:blip r:embed="rId1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98577" y="5310038"/>
            <a:ext cx="1026366" cy="827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337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0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5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0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5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90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9500"/>
                            </p:stCondLst>
                            <p:childTnLst>
                              <p:par>
                                <p:cTn id="8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0"/>
                            </p:stCondLst>
                            <p:childTnLst>
                              <p:par>
                                <p:cTn id="9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500"/>
                            </p:stCondLst>
                            <p:childTnLst>
                              <p:par>
                                <p:cTn id="9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1500"/>
                            </p:stCondLst>
                            <p:childTnLst>
                              <p:par>
                                <p:cTn id="10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2000"/>
                            </p:stCondLst>
                            <p:childTnLst>
                              <p:par>
                                <p:cTn id="1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2500"/>
                            </p:stCondLst>
                            <p:childTnLst>
                              <p:par>
                                <p:cTn id="11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3000"/>
                            </p:stCondLst>
                            <p:childTnLst>
                              <p:par>
                                <p:cTn id="12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3500"/>
                            </p:stCondLst>
                            <p:childTnLst>
                              <p:par>
                                <p:cTn id="12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4000"/>
                            </p:stCondLst>
                            <p:childTnLst>
                              <p:par>
                                <p:cTn id="13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4500"/>
                            </p:stCondLst>
                            <p:childTnLst>
                              <p:par>
                                <p:cTn id="13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5000"/>
                            </p:stCondLst>
                            <p:childTnLst>
                              <p:par>
                                <p:cTn id="14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/>
      <p:bldP spid="12" grpId="0"/>
      <p:bldP spid="13" grpId="0"/>
      <p:bldP spid="14" grpId="0"/>
      <p:bldP spid="15" grpId="0"/>
      <p:bldP spid="16" grpId="0"/>
      <p:bldP spid="2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playcast.ru/uploads/2018/11/15/2613732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975" y="3072900"/>
            <a:ext cx="2522682" cy="2522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046989" y="358565"/>
            <a:ext cx="3328155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Учащиеся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0070C0"/>
              </a:solidFill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78509" y="1946028"/>
            <a:ext cx="28424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Визуалы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165788" y="1946028"/>
            <a:ext cx="28664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Аудиалы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377111" y="1949356"/>
            <a:ext cx="42434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Кинестетики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2052" name="Picture 4" descr="http://www.musiclessons-musicschool.com/Learn-To-Play/wp-content/uploads/2016/05/BabyWithHeadphon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989" y="3224961"/>
            <a:ext cx="2642438" cy="2642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rekvest.ru/wp-content/uploads/2016/10/shutterstock_2451782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0198" y="3224961"/>
            <a:ext cx="3098980" cy="268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трелка вниз 2"/>
          <p:cNvSpPr/>
          <p:nvPr/>
        </p:nvSpPr>
        <p:spPr>
          <a:xfrm>
            <a:off x="2435690" y="1281895"/>
            <a:ext cx="590076" cy="92767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5303995" y="1320747"/>
            <a:ext cx="590076" cy="92767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9203808" y="1281894"/>
            <a:ext cx="590076" cy="92767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602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Скругленный прямоугольник 125"/>
          <p:cNvSpPr/>
          <p:nvPr/>
        </p:nvSpPr>
        <p:spPr>
          <a:xfrm>
            <a:off x="698028" y="2397574"/>
            <a:ext cx="2429948" cy="116519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362900"/>
                </a:solidFill>
              </a:rPr>
              <a:t>Формировать орфографические и пунктуационные навыки</a:t>
            </a:r>
          </a:p>
        </p:txBody>
      </p:sp>
      <p:sp>
        <p:nvSpPr>
          <p:cNvPr id="128" name="Стрелка вверх 127"/>
          <p:cNvSpPr/>
          <p:nvPr/>
        </p:nvSpPr>
        <p:spPr>
          <a:xfrm rot="16989480" flipH="1">
            <a:off x="4088611" y="2250234"/>
            <a:ext cx="153948" cy="2311688"/>
          </a:xfrm>
          <a:prstGeom prst="upArrow">
            <a:avLst>
              <a:gd name="adj1" fmla="val 48388"/>
              <a:gd name="adj2" fmla="val 28266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3" name="Скругленный прямоугольник 122"/>
          <p:cNvSpPr/>
          <p:nvPr/>
        </p:nvSpPr>
        <p:spPr>
          <a:xfrm>
            <a:off x="548640" y="3756101"/>
            <a:ext cx="1907650" cy="954741"/>
          </a:xfrm>
          <a:prstGeom prst="roundRect">
            <a:avLst/>
          </a:prstGeom>
          <a:solidFill>
            <a:srgbClr val="9999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Обогащать словарный запас</a:t>
            </a:r>
          </a:p>
        </p:txBody>
      </p:sp>
      <p:sp>
        <p:nvSpPr>
          <p:cNvPr id="122" name="Стрелка вверх 121"/>
          <p:cNvSpPr/>
          <p:nvPr/>
        </p:nvSpPr>
        <p:spPr>
          <a:xfrm rot="16012707" flipH="1">
            <a:off x="3585992" y="2724467"/>
            <a:ext cx="131868" cy="2529818"/>
          </a:xfrm>
          <a:prstGeom prst="upArrow">
            <a:avLst>
              <a:gd name="adj1" fmla="val 48388"/>
              <a:gd name="adj2" fmla="val 28266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4" name="Стрелка вверх 113"/>
          <p:cNvSpPr/>
          <p:nvPr/>
        </p:nvSpPr>
        <p:spPr>
          <a:xfrm rot="14789753" flipH="1">
            <a:off x="3471514" y="3199919"/>
            <a:ext cx="184830" cy="2856835"/>
          </a:xfrm>
          <a:prstGeom prst="upArrow">
            <a:avLst>
              <a:gd name="adj1" fmla="val 48388"/>
              <a:gd name="adj2" fmla="val 28266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Стрелка вверх 108"/>
          <p:cNvSpPr/>
          <p:nvPr/>
        </p:nvSpPr>
        <p:spPr>
          <a:xfrm rot="13355809" flipH="1">
            <a:off x="4361213" y="3642567"/>
            <a:ext cx="157634" cy="2291700"/>
          </a:xfrm>
          <a:prstGeom prst="upArrow">
            <a:avLst>
              <a:gd name="adj1" fmla="val 48388"/>
              <a:gd name="adj2" fmla="val 28266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5" name="Стрелка вверх 104"/>
          <p:cNvSpPr/>
          <p:nvPr/>
        </p:nvSpPr>
        <p:spPr>
          <a:xfrm rot="11138605" flipH="1">
            <a:off x="5538746" y="3928358"/>
            <a:ext cx="125254" cy="1496781"/>
          </a:xfrm>
          <a:prstGeom prst="upArrow">
            <a:avLst>
              <a:gd name="adj1" fmla="val 48388"/>
              <a:gd name="adj2" fmla="val 28266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8693878" y="4640514"/>
            <a:ext cx="3111435" cy="1950434"/>
          </a:xfrm>
          <a:prstGeom prst="roundRect">
            <a:avLst>
              <a:gd name="adj" fmla="val 7517"/>
            </a:avLst>
          </a:prstGeom>
          <a:solidFill>
            <a:srgbClr val="E7E2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61" indent="-285761" algn="ctr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rgbClr val="3A2C00"/>
                </a:solidFill>
              </a:rPr>
              <a:t>Разработка презентаций</a:t>
            </a:r>
            <a:endParaRPr lang="ru-RU" b="1" dirty="0">
              <a:solidFill>
                <a:srgbClr val="3A2C00"/>
              </a:solidFill>
            </a:endParaRPr>
          </a:p>
          <a:p>
            <a:pPr marL="285761" indent="-285761" algn="ctr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3A2C00"/>
                </a:solidFill>
              </a:rPr>
              <a:t>Разработка проектов</a:t>
            </a:r>
          </a:p>
          <a:p>
            <a:pPr marL="285761" indent="-285761" algn="ctr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3A2C00"/>
                </a:solidFill>
              </a:rPr>
              <a:t>Написание проектов</a:t>
            </a:r>
          </a:p>
        </p:txBody>
      </p:sp>
      <p:cxnSp>
        <p:nvCxnSpPr>
          <p:cNvPr id="30" name="Скругленная соединительная линия 29"/>
          <p:cNvCxnSpPr/>
          <p:nvPr/>
        </p:nvCxnSpPr>
        <p:spPr>
          <a:xfrm>
            <a:off x="10132778" y="4275118"/>
            <a:ext cx="898482" cy="784036"/>
          </a:xfrm>
          <a:prstGeom prst="curvedConnector3">
            <a:avLst>
              <a:gd name="adj1" fmla="val 115852"/>
            </a:avLst>
          </a:prstGeom>
          <a:ln w="38100">
            <a:solidFill>
              <a:srgbClr val="6633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Скругленный прямоугольник 23"/>
          <p:cNvSpPr/>
          <p:nvPr/>
        </p:nvSpPr>
        <p:spPr>
          <a:xfrm>
            <a:off x="9414055" y="3559211"/>
            <a:ext cx="2164977" cy="954741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Формировать ОУ навыки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019794" y="1306923"/>
            <a:ext cx="2439740" cy="924993"/>
          </a:xfrm>
          <a:prstGeom prst="roundRect">
            <a:avLst/>
          </a:prstGeom>
          <a:solidFill>
            <a:srgbClr val="00CC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362900"/>
                </a:solidFill>
              </a:rPr>
              <a:t>Повышать качество знаний</a:t>
            </a:r>
          </a:p>
        </p:txBody>
      </p:sp>
      <p:sp>
        <p:nvSpPr>
          <p:cNvPr id="13" name="Стрелка вверх 12"/>
          <p:cNvSpPr/>
          <p:nvPr/>
        </p:nvSpPr>
        <p:spPr>
          <a:xfrm rot="18544101" flipH="1">
            <a:off x="4865306" y="1723464"/>
            <a:ext cx="121527" cy="2311688"/>
          </a:xfrm>
          <a:prstGeom prst="upArrow">
            <a:avLst>
              <a:gd name="adj1" fmla="val 48388"/>
              <a:gd name="adj2" fmla="val 28266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верх 22"/>
          <p:cNvSpPr/>
          <p:nvPr/>
        </p:nvSpPr>
        <p:spPr>
          <a:xfrm rot="6209480" flipH="1">
            <a:off x="8106329" y="2566654"/>
            <a:ext cx="138966" cy="2616492"/>
          </a:xfrm>
          <a:prstGeom prst="upArrow">
            <a:avLst>
              <a:gd name="adj1" fmla="val 48388"/>
              <a:gd name="adj2" fmla="val 28266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9302591" y="2282348"/>
            <a:ext cx="2387907" cy="954741"/>
          </a:xfrm>
          <a:prstGeom prst="roundRect">
            <a:avLst/>
          </a:prstGeom>
          <a:solidFill>
            <a:srgbClr val="5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Повышать работоспособность</a:t>
            </a:r>
          </a:p>
        </p:txBody>
      </p:sp>
      <p:sp>
        <p:nvSpPr>
          <p:cNvPr id="19" name="Стрелка вверх 18"/>
          <p:cNvSpPr/>
          <p:nvPr/>
        </p:nvSpPr>
        <p:spPr>
          <a:xfrm rot="4464573" flipH="1">
            <a:off x="8094744" y="1826309"/>
            <a:ext cx="138957" cy="2683760"/>
          </a:xfrm>
          <a:prstGeom prst="upArrow">
            <a:avLst>
              <a:gd name="adj1" fmla="val 48388"/>
              <a:gd name="adj2" fmla="val 28266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8576489" y="1131721"/>
            <a:ext cx="2164977" cy="954741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Задействовать оба полушария головного мозга</a:t>
            </a:r>
          </a:p>
        </p:txBody>
      </p:sp>
      <p:sp>
        <p:nvSpPr>
          <p:cNvPr id="10" name="Стрелка вверх 9"/>
          <p:cNvSpPr/>
          <p:nvPr/>
        </p:nvSpPr>
        <p:spPr>
          <a:xfrm rot="2846740" flipH="1">
            <a:off x="7536355" y="1445227"/>
            <a:ext cx="160743" cy="2394541"/>
          </a:xfrm>
          <a:prstGeom prst="upArrow">
            <a:avLst>
              <a:gd name="adj1" fmla="val 48388"/>
              <a:gd name="adj2" fmla="val 28266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521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Роль интеллектуальных карт в обучении</a:t>
            </a:r>
            <a:endParaRPr lang="ru-RU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4662345" y="3237091"/>
            <a:ext cx="2339346" cy="969149"/>
            <a:chOff x="4662345" y="3237091"/>
            <a:chExt cx="2339346" cy="969149"/>
          </a:xfrm>
        </p:grpSpPr>
        <p:sp>
          <p:nvSpPr>
            <p:cNvPr id="3" name="Блок-схема: документ 2"/>
            <p:cNvSpPr/>
            <p:nvPr/>
          </p:nvSpPr>
          <p:spPr>
            <a:xfrm>
              <a:off x="4702628" y="3252652"/>
              <a:ext cx="2299063" cy="953588"/>
            </a:xfrm>
            <a:prstGeom prst="flowChartDocumen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Помогают обучающимся</a:t>
              </a:r>
            </a:p>
          </p:txBody>
        </p:sp>
        <p:pic>
          <p:nvPicPr>
            <p:cNvPr id="4" name="Picture 2" descr="http://static1.gophotoweb.com/u1415/239/photos/121604/1000-7e6d275c6d969a48f295a3f9c1a41e51.jpg"/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662345" y="3237091"/>
              <a:ext cx="432169" cy="437109"/>
            </a:xfrm>
            <a:prstGeom prst="ellipse">
              <a:avLst/>
            </a:prstGeom>
            <a:no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Стрелка вверх 5"/>
          <p:cNvSpPr/>
          <p:nvPr/>
        </p:nvSpPr>
        <p:spPr>
          <a:xfrm>
            <a:off x="5755341" y="2236247"/>
            <a:ext cx="147918" cy="1000843"/>
          </a:xfrm>
          <a:prstGeom prst="up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056344" y="1306924"/>
            <a:ext cx="2009027" cy="833525"/>
          </a:xfrm>
          <a:prstGeom prst="roundRect">
            <a:avLst/>
          </a:prstGeom>
          <a:solidFill>
            <a:srgbClr val="B88C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Адаптироваться к условиям экзаменов</a:t>
            </a:r>
          </a:p>
        </p:txBody>
      </p:sp>
      <p:sp>
        <p:nvSpPr>
          <p:cNvPr id="8" name="Овал 7"/>
          <p:cNvSpPr/>
          <p:nvPr/>
        </p:nvSpPr>
        <p:spPr>
          <a:xfrm>
            <a:off x="4764093" y="1033546"/>
            <a:ext cx="439271" cy="406869"/>
          </a:xfrm>
          <a:prstGeom prst="ellipse">
            <a:avLst/>
          </a:prstGeom>
          <a:solidFill>
            <a:srgbClr val="66006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  <p:pic>
        <p:nvPicPr>
          <p:cNvPr id="9" name="Picture 2" descr="http://static1.gophotoweb.com/u1415/239/photos/121604/1000-7e6d275c6d969a48f295a3f9c1a41e51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45330" y="2157869"/>
            <a:ext cx="493014" cy="502335"/>
          </a:xfrm>
          <a:prstGeom prst="ellipse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Овал 15"/>
          <p:cNvSpPr/>
          <p:nvPr/>
        </p:nvSpPr>
        <p:spPr>
          <a:xfrm>
            <a:off x="8175812" y="974411"/>
            <a:ext cx="510988" cy="454745"/>
          </a:xfrm>
          <a:prstGeom prst="ellipse">
            <a:avLst/>
          </a:prstGeom>
          <a:solidFill>
            <a:srgbClr val="660066"/>
          </a:solidFill>
          <a:ln>
            <a:solidFill>
              <a:srgbClr val="660066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96022" y="1964919"/>
            <a:ext cx="559070" cy="553058"/>
          </a:xfrm>
          <a:prstGeom prst="ellips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15" name="Овал 14"/>
          <p:cNvSpPr/>
          <p:nvPr/>
        </p:nvSpPr>
        <p:spPr>
          <a:xfrm>
            <a:off x="11098306" y="1932462"/>
            <a:ext cx="510988" cy="454745"/>
          </a:xfrm>
          <a:prstGeom prst="ellipse">
            <a:avLst/>
          </a:prstGeom>
          <a:solidFill>
            <a:srgbClr val="660066"/>
          </a:solidFill>
          <a:ln>
            <a:solidFill>
              <a:srgbClr val="660066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03012" y="2660204"/>
            <a:ext cx="608421" cy="622249"/>
          </a:xfrm>
          <a:prstGeom prst="ellips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25" name="Овал 24"/>
          <p:cNvSpPr/>
          <p:nvPr/>
        </p:nvSpPr>
        <p:spPr>
          <a:xfrm>
            <a:off x="11479779" y="3368381"/>
            <a:ext cx="510988" cy="454745"/>
          </a:xfrm>
          <a:prstGeom prst="ellipse">
            <a:avLst/>
          </a:prstGeom>
          <a:solidFill>
            <a:srgbClr val="660066"/>
          </a:solidFill>
          <a:ln>
            <a:solidFill>
              <a:srgbClr val="660066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86799" y="3709961"/>
            <a:ext cx="575067" cy="577977"/>
          </a:xfrm>
          <a:prstGeom prst="ellips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28" name="Скругленный прямоугольник 27"/>
          <p:cNvSpPr/>
          <p:nvPr/>
        </p:nvSpPr>
        <p:spPr>
          <a:xfrm>
            <a:off x="6016207" y="4780295"/>
            <a:ext cx="2538025" cy="1910473"/>
          </a:xfrm>
          <a:prstGeom prst="roundRect">
            <a:avLst>
              <a:gd name="adj" fmla="val 7517"/>
            </a:avLst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61" indent="-285761" algn="ctr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362900"/>
                </a:solidFill>
              </a:rPr>
              <a:t>Запоминание</a:t>
            </a:r>
          </a:p>
          <a:p>
            <a:pPr marL="285761" indent="-285761" algn="ctr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362900"/>
                </a:solidFill>
              </a:rPr>
              <a:t>Конспектирование</a:t>
            </a:r>
          </a:p>
          <a:p>
            <a:pPr marL="285761" indent="-285761" algn="ctr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362900"/>
                </a:solidFill>
              </a:rPr>
              <a:t>Аннотирование</a:t>
            </a:r>
          </a:p>
          <a:p>
            <a:pPr algn="ctr"/>
            <a:endParaRPr lang="ru-RU" b="1" dirty="0">
              <a:solidFill>
                <a:srgbClr val="362900"/>
              </a:solidFill>
            </a:endParaRPr>
          </a:p>
        </p:txBody>
      </p:sp>
      <p:cxnSp>
        <p:nvCxnSpPr>
          <p:cNvPr id="67" name="Скругленная соединительная линия 66"/>
          <p:cNvCxnSpPr/>
          <p:nvPr/>
        </p:nvCxnSpPr>
        <p:spPr>
          <a:xfrm rot="5400000">
            <a:off x="8635911" y="4767989"/>
            <a:ext cx="1209819" cy="799416"/>
          </a:xfrm>
          <a:prstGeom prst="curvedConnector3">
            <a:avLst>
              <a:gd name="adj1" fmla="val 13320"/>
            </a:avLst>
          </a:prstGeom>
          <a:ln w="38100">
            <a:solidFill>
              <a:srgbClr val="6633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Скругленная соединительная линия 74"/>
          <p:cNvCxnSpPr/>
          <p:nvPr/>
        </p:nvCxnSpPr>
        <p:spPr>
          <a:xfrm rot="5400000">
            <a:off x="10570025" y="5136917"/>
            <a:ext cx="2130275" cy="126868"/>
          </a:xfrm>
          <a:prstGeom prst="curvedConnector3">
            <a:avLst>
              <a:gd name="adj1" fmla="val 94150"/>
            </a:avLst>
          </a:prstGeom>
          <a:ln w="38100">
            <a:solidFill>
              <a:srgbClr val="6633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Скругленная соединительная линия 92"/>
          <p:cNvCxnSpPr/>
          <p:nvPr/>
        </p:nvCxnSpPr>
        <p:spPr>
          <a:xfrm rot="10800000" flipV="1">
            <a:off x="6383660" y="4468175"/>
            <a:ext cx="2526597" cy="607030"/>
          </a:xfrm>
          <a:prstGeom prst="curvedConnector3">
            <a:avLst>
              <a:gd name="adj1" fmla="val 113593"/>
            </a:avLst>
          </a:prstGeom>
          <a:ln w="28575">
            <a:solidFill>
              <a:schemeClr val="accent2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Скругленная соединительная линия 98"/>
          <p:cNvCxnSpPr/>
          <p:nvPr/>
        </p:nvCxnSpPr>
        <p:spPr>
          <a:xfrm rot="10800000" flipV="1">
            <a:off x="6385782" y="4471202"/>
            <a:ext cx="2543671" cy="1099421"/>
          </a:xfrm>
          <a:prstGeom prst="curvedConnector3">
            <a:avLst>
              <a:gd name="adj1" fmla="val 130113"/>
            </a:avLst>
          </a:prstGeom>
          <a:ln w="28575">
            <a:solidFill>
              <a:schemeClr val="accent2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Скругленная соединительная линия 101"/>
          <p:cNvCxnSpPr/>
          <p:nvPr/>
        </p:nvCxnSpPr>
        <p:spPr>
          <a:xfrm rot="10800000" flipV="1">
            <a:off x="6323501" y="4437342"/>
            <a:ext cx="2642036" cy="1678951"/>
          </a:xfrm>
          <a:prstGeom prst="curvedConnector3">
            <a:avLst>
              <a:gd name="adj1" fmla="val 125647"/>
            </a:avLst>
          </a:prstGeom>
          <a:ln w="28575">
            <a:solidFill>
              <a:schemeClr val="accent2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4" name="Picture 2" descr="http://static1.gophotoweb.com/u1415/239/photos/121604/1000-7e6d275c6d969a48f295a3f9c1a41e51.jpg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394676" y="6152312"/>
            <a:ext cx="584246" cy="595292"/>
          </a:xfrm>
          <a:prstGeom prst="ellipse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" name="Скругленный прямоугольник 105"/>
          <p:cNvSpPr/>
          <p:nvPr/>
        </p:nvSpPr>
        <p:spPr>
          <a:xfrm>
            <a:off x="4534818" y="5473279"/>
            <a:ext cx="1394326" cy="116663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Выявлять слабые места</a:t>
            </a:r>
          </a:p>
        </p:txBody>
      </p:sp>
      <p:sp>
        <p:nvSpPr>
          <p:cNvPr id="107" name="Овал 106"/>
          <p:cNvSpPr/>
          <p:nvPr/>
        </p:nvSpPr>
        <p:spPr>
          <a:xfrm>
            <a:off x="4662345" y="5153262"/>
            <a:ext cx="510988" cy="454745"/>
          </a:xfrm>
          <a:prstGeom prst="ellipse">
            <a:avLst/>
          </a:prstGeom>
          <a:solidFill>
            <a:srgbClr val="660066"/>
          </a:solidFill>
          <a:ln>
            <a:solidFill>
              <a:srgbClr val="660066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</a:p>
        </p:txBody>
      </p:sp>
      <p:pic>
        <p:nvPicPr>
          <p:cNvPr id="108" name="Рисунок 107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18284" y="4705660"/>
            <a:ext cx="610860" cy="608516"/>
          </a:xfrm>
          <a:prstGeom prst="ellips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110" name="Скругленный прямоугольник 109"/>
          <p:cNvSpPr/>
          <p:nvPr/>
        </p:nvSpPr>
        <p:spPr>
          <a:xfrm>
            <a:off x="2318267" y="5674941"/>
            <a:ext cx="2049695" cy="954741"/>
          </a:xfrm>
          <a:prstGeom prst="roundRect">
            <a:avLst/>
          </a:prstGeom>
          <a:solidFill>
            <a:srgbClr val="8514CA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Учиться самостоятельно</a:t>
            </a:r>
          </a:p>
        </p:txBody>
      </p:sp>
      <p:sp>
        <p:nvSpPr>
          <p:cNvPr id="111" name="Овал 110"/>
          <p:cNvSpPr/>
          <p:nvPr/>
        </p:nvSpPr>
        <p:spPr>
          <a:xfrm>
            <a:off x="2343403" y="5462253"/>
            <a:ext cx="510988" cy="454745"/>
          </a:xfrm>
          <a:prstGeom prst="ellipse">
            <a:avLst/>
          </a:prstGeom>
          <a:solidFill>
            <a:srgbClr val="660066"/>
          </a:solidFill>
          <a:ln>
            <a:solidFill>
              <a:srgbClr val="660066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</a:p>
        </p:txBody>
      </p:sp>
      <p:pic>
        <p:nvPicPr>
          <p:cNvPr id="112" name="Рисунок 111"/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44485" y="4968089"/>
            <a:ext cx="608911" cy="579640"/>
          </a:xfrm>
          <a:prstGeom prst="ellips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113" name="Скругленный прямоугольник 112"/>
          <p:cNvSpPr/>
          <p:nvPr/>
        </p:nvSpPr>
        <p:spPr>
          <a:xfrm>
            <a:off x="431073" y="5009176"/>
            <a:ext cx="1740099" cy="1640058"/>
          </a:xfrm>
          <a:prstGeom prst="roundRect">
            <a:avLst/>
          </a:prstGeom>
          <a:solidFill>
            <a:srgbClr val="339933"/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Развивать мышление, интеллект, речь</a:t>
            </a:r>
          </a:p>
        </p:txBody>
      </p:sp>
      <p:sp>
        <p:nvSpPr>
          <p:cNvPr id="120" name="Овал 119"/>
          <p:cNvSpPr/>
          <p:nvPr/>
        </p:nvSpPr>
        <p:spPr>
          <a:xfrm>
            <a:off x="442534" y="4859431"/>
            <a:ext cx="510988" cy="454745"/>
          </a:xfrm>
          <a:prstGeom prst="ellipse">
            <a:avLst/>
          </a:prstGeom>
          <a:solidFill>
            <a:srgbClr val="660066"/>
          </a:solidFill>
          <a:ln>
            <a:solidFill>
              <a:srgbClr val="660066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</a:p>
        </p:txBody>
      </p:sp>
      <p:pic>
        <p:nvPicPr>
          <p:cNvPr id="121" name="Рисунок 120"/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85402" y="4631639"/>
            <a:ext cx="657802" cy="662604"/>
          </a:xfrm>
          <a:prstGeom prst="ellips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124" name="Овал 123"/>
          <p:cNvSpPr/>
          <p:nvPr/>
        </p:nvSpPr>
        <p:spPr>
          <a:xfrm>
            <a:off x="420511" y="3595753"/>
            <a:ext cx="510988" cy="454745"/>
          </a:xfrm>
          <a:prstGeom prst="ellipse">
            <a:avLst/>
          </a:prstGeom>
          <a:solidFill>
            <a:srgbClr val="660066"/>
          </a:solidFill>
          <a:ln>
            <a:solidFill>
              <a:srgbClr val="660066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</a:p>
        </p:txBody>
      </p:sp>
      <p:pic>
        <p:nvPicPr>
          <p:cNvPr id="125" name="Рисунок 124"/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29073" y="3702514"/>
            <a:ext cx="714742" cy="726533"/>
          </a:xfrm>
          <a:prstGeom prst="ellips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22" name="Овал 21"/>
          <p:cNvSpPr/>
          <p:nvPr/>
        </p:nvSpPr>
        <p:spPr>
          <a:xfrm>
            <a:off x="729404" y="2093594"/>
            <a:ext cx="510988" cy="454745"/>
          </a:xfrm>
          <a:prstGeom prst="ellipse">
            <a:avLst/>
          </a:prstGeom>
          <a:solidFill>
            <a:srgbClr val="660066"/>
          </a:solidFill>
          <a:ln>
            <a:solidFill>
              <a:srgbClr val="660066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</a:p>
        </p:txBody>
      </p:sp>
      <p:sp>
        <p:nvSpPr>
          <p:cNvPr id="127" name="Овал 126"/>
          <p:cNvSpPr/>
          <p:nvPr/>
        </p:nvSpPr>
        <p:spPr>
          <a:xfrm>
            <a:off x="1687831" y="970644"/>
            <a:ext cx="528772" cy="454745"/>
          </a:xfrm>
          <a:prstGeom prst="ellipse">
            <a:avLst/>
          </a:prstGeom>
          <a:solidFill>
            <a:srgbClr val="660066"/>
          </a:solidFill>
          <a:ln>
            <a:solidFill>
              <a:srgbClr val="660066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</a:p>
        </p:txBody>
      </p:sp>
      <p:pic>
        <p:nvPicPr>
          <p:cNvPr id="129" name="Picture 2" descr="http://static1.gophotoweb.com/u1415/239/photos/121604/1000-7e6d275c6d969a48f295a3f9c1a41e51.jpg"/>
          <p:cNvPicPr>
            <a:picLocks noChangeAspect="1" noChangeArrowheads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224300" y="2266625"/>
            <a:ext cx="619907" cy="617678"/>
          </a:xfrm>
          <a:prstGeom prst="ellipse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0" name="Рисунок 129"/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78140" y="2869428"/>
            <a:ext cx="686310" cy="689783"/>
          </a:xfrm>
          <a:prstGeom prst="ellips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31" name="Рисунок 130"/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17735" y="1307517"/>
            <a:ext cx="721449" cy="1159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142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000"/>
                            </p:stCondLst>
                            <p:childTnLst>
                              <p:par>
                                <p:cTn id="7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8000"/>
                            </p:stCondLst>
                            <p:childTnLst>
                              <p:par>
                                <p:cTn id="8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000"/>
                            </p:stCondLst>
                            <p:childTnLst>
                              <p:par>
                                <p:cTn id="9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3000"/>
                            </p:stCondLst>
                            <p:childTnLst>
                              <p:par>
                                <p:cTn id="1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4000"/>
                            </p:stCondLst>
                            <p:childTnLst>
                              <p:par>
                                <p:cTn id="1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5000"/>
                            </p:stCondLst>
                            <p:childTnLst>
                              <p:par>
                                <p:cTn id="1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6000"/>
                            </p:stCondLst>
                            <p:childTnLst>
                              <p:par>
                                <p:cTn id="15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7000"/>
                            </p:stCondLst>
                            <p:childTnLst>
                              <p:par>
                                <p:cTn id="15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18000"/>
                            </p:stCondLst>
                            <p:childTnLst>
                              <p:par>
                                <p:cTn id="17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19000"/>
                            </p:stCondLst>
                            <p:childTnLst>
                              <p:par>
                                <p:cTn id="17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8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3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20000"/>
                            </p:stCondLst>
                            <p:childTnLst>
                              <p:par>
                                <p:cTn id="19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21000"/>
                            </p:stCondLst>
                            <p:childTnLst>
                              <p:par>
                                <p:cTn id="20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0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5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22000"/>
                            </p:stCondLst>
                            <p:childTnLst>
                              <p:par>
                                <p:cTn id="2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1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23000"/>
                            </p:stCondLst>
                            <p:childTnLst>
                              <p:par>
                                <p:cTn id="2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7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2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5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7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24000"/>
                            </p:stCondLst>
                            <p:childTnLst>
                              <p:par>
                                <p:cTn id="23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3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25000"/>
                            </p:stCondLst>
                            <p:childTnLst>
                              <p:par>
                                <p:cTn id="24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9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2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4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26000"/>
                            </p:stCondLst>
                            <p:childTnLst>
                              <p:par>
                                <p:cTn id="26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27000"/>
                            </p:stCondLst>
                            <p:childTnLst>
                              <p:par>
                                <p:cTn id="26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9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1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9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1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28000"/>
                            </p:stCondLst>
                            <p:childTnLst>
                              <p:par>
                                <p:cTn id="2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5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" grpId="0" animBg="1"/>
      <p:bldP spid="128" grpId="0" animBg="1"/>
      <p:bldP spid="123" grpId="0" animBg="1"/>
      <p:bldP spid="122" grpId="0" animBg="1"/>
      <p:bldP spid="114" grpId="0" animBg="1"/>
      <p:bldP spid="109" grpId="0" animBg="1"/>
      <p:bldP spid="105" grpId="0" animBg="1"/>
      <p:bldP spid="27" grpId="0" animBg="1"/>
      <p:bldP spid="24" grpId="0" animBg="1"/>
      <p:bldP spid="18" grpId="0" animBg="1"/>
      <p:bldP spid="13" grpId="0" animBg="1"/>
      <p:bldP spid="23" grpId="0" animBg="1"/>
      <p:bldP spid="20" grpId="0" animBg="1"/>
      <p:bldP spid="19" grpId="0" animBg="1"/>
      <p:bldP spid="14" grpId="0" animBg="1"/>
      <p:bldP spid="10" grpId="0" animBg="1"/>
      <p:bldP spid="6" grpId="0" animBg="1"/>
      <p:bldP spid="7" grpId="0" animBg="1"/>
      <p:bldP spid="8" grpId="0" animBg="1"/>
      <p:bldP spid="16" grpId="0" animBg="1"/>
      <p:bldP spid="15" grpId="0" animBg="1"/>
      <p:bldP spid="25" grpId="0" animBg="1"/>
      <p:bldP spid="28" grpId="0" animBg="1"/>
      <p:bldP spid="106" grpId="0" animBg="1"/>
      <p:bldP spid="107" grpId="0" animBg="1"/>
      <p:bldP spid="110" grpId="0" animBg="1"/>
      <p:bldP spid="111" grpId="0" animBg="1"/>
      <p:bldP spid="113" grpId="0" animBg="1"/>
      <p:bldP spid="120" grpId="0" animBg="1"/>
      <p:bldP spid="124" grpId="0" animBg="1"/>
      <p:bldP spid="22" grpId="0" animBg="1"/>
      <p:bldP spid="127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A2BEDC8B-F191-493B-BA33-0F4F800A89D3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163</TotalTime>
  <Words>502</Words>
  <Application>Microsoft Office PowerPoint</Application>
  <PresentationFormat>Произвольный</PresentationFormat>
  <Paragraphs>89</Paragraphs>
  <Slides>19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Натуральные материалы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Роль интеллектуальных карт в обучении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ГУСЕВЫ</dc:creator>
  <cp:lastModifiedBy>Библиотека</cp:lastModifiedBy>
  <cp:revision>27</cp:revision>
  <dcterms:created xsi:type="dcterms:W3CDTF">2019-02-12T15:11:37Z</dcterms:created>
  <dcterms:modified xsi:type="dcterms:W3CDTF">2019-02-15T10:05:44Z</dcterms:modified>
</cp:coreProperties>
</file>