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1"/>
  </p:notesMasterIdLst>
  <p:sldIdLst>
    <p:sldId id="313" r:id="rId2"/>
    <p:sldId id="342" r:id="rId3"/>
    <p:sldId id="343" r:id="rId4"/>
    <p:sldId id="344" r:id="rId5"/>
    <p:sldId id="345" r:id="rId6"/>
    <p:sldId id="339" r:id="rId7"/>
    <p:sldId id="346" r:id="rId8"/>
    <p:sldId id="347" r:id="rId9"/>
    <p:sldId id="348" r:id="rId10"/>
    <p:sldId id="338" r:id="rId11"/>
    <p:sldId id="349" r:id="rId12"/>
    <p:sldId id="350" r:id="rId13"/>
    <p:sldId id="351" r:id="rId14"/>
    <p:sldId id="352" r:id="rId15"/>
    <p:sldId id="353" r:id="rId16"/>
    <p:sldId id="304" r:id="rId17"/>
    <p:sldId id="317" r:id="rId18"/>
    <p:sldId id="305" r:id="rId19"/>
    <p:sldId id="322" r:id="rId20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008080"/>
    <a:srgbClr val="008000"/>
    <a:srgbClr val="339933"/>
    <a:srgbClr val="336600"/>
    <a:srgbClr val="0000FF"/>
    <a:srgbClr val="A2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5" autoAdjust="0"/>
    <p:restoredTop sz="92973" autoAdjust="0"/>
  </p:normalViewPr>
  <p:slideViewPr>
    <p:cSldViewPr>
      <p:cViewPr>
        <p:scale>
          <a:sx n="70" d="100"/>
          <a:sy n="70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82053839309919"/>
          <c:y val="3.6422025625950878E-2"/>
          <c:w val="0.60978067601452923"/>
          <c:h val="0.77374226602088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Учебная мотивация сентябрь</c:v>
                </c:pt>
              </c:strCache>
            </c:strRef>
          </c:tx>
          <c:invertIfNegative val="0"/>
          <c:cat>
            <c:strRef>
              <c:f>Лист1!$A$3:$A$5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Лист1!$B$3:$B$5</c:f>
              <c:numCache>
                <c:formatCode>0.00%</c:formatCode>
                <c:ptCount val="3"/>
                <c:pt idx="0" formatCode="0%">
                  <c:v>0.15000000000000024</c:v>
                </c:pt>
                <c:pt idx="1">
                  <c:v>0.82500000000000062</c:v>
                </c:pt>
                <c:pt idx="2">
                  <c:v>2.5000000000000216E-2</c:v>
                </c:pt>
              </c:numCache>
            </c:numRef>
          </c:val>
        </c:ser>
        <c:ser>
          <c:idx val="1"/>
          <c:order val="1"/>
          <c:tx>
            <c:strRef>
              <c:f>Лист1!$C$1:$C$2</c:f>
              <c:strCache>
                <c:ptCount val="1"/>
                <c:pt idx="0">
                  <c:v>Учебная мотивация февраль</c:v>
                </c:pt>
              </c:strCache>
            </c:strRef>
          </c:tx>
          <c:invertIfNegative val="0"/>
          <c:cat>
            <c:strRef>
              <c:f>Лист1!$A$3:$A$5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Лист1!$C$3:$C$5</c:f>
              <c:numCache>
                <c:formatCode>0.00%</c:formatCode>
                <c:ptCount val="3"/>
                <c:pt idx="0" formatCode="0%">
                  <c:v>0.25</c:v>
                </c:pt>
                <c:pt idx="1">
                  <c:v>0.72500000000000064</c:v>
                </c:pt>
                <c:pt idx="2">
                  <c:v>2.5000000000000216E-2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627776"/>
        <c:axId val="189641856"/>
        <c:axId val="0"/>
      </c:bar3DChart>
      <c:catAx>
        <c:axId val="189627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6600"/>
                </a:solidFill>
              </a:defRPr>
            </a:pPr>
            <a:endParaRPr lang="ru-RU"/>
          </a:p>
        </c:txPr>
        <c:crossAx val="189641856"/>
        <c:crosses val="autoZero"/>
        <c:auto val="1"/>
        <c:lblAlgn val="ctr"/>
        <c:lblOffset val="100"/>
        <c:noMultiLvlLbl val="0"/>
      </c:catAx>
      <c:valAx>
        <c:axId val="1896418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96277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rgbClr val="008080"/>
                </a:solidFill>
              </a:defRPr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61584213741068"/>
          <c:y val="2.6677681683232219E-2"/>
          <c:w val="0.65238131423794921"/>
          <c:h val="0.72128229073761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Лист2!$A$4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multiLvlStrRef>
              <c:f>Лист2!$B$1:$E$3</c:f>
              <c:multiLvlStrCache>
                <c:ptCount val="4"/>
                <c:lvl>
                  <c:pt idx="0">
                    <c:v>сентябрь</c:v>
                  </c:pt>
                  <c:pt idx="1">
                    <c:v>февраль</c:v>
                  </c:pt>
                  <c:pt idx="2">
                    <c:v>сентябрь</c:v>
                  </c:pt>
                  <c:pt idx="3">
                    <c:v>февраль</c:v>
                  </c:pt>
                </c:lvl>
                <c:lvl>
                  <c:pt idx="0">
                    <c:v>литература</c:v>
                  </c:pt>
                  <c:pt idx="2">
                    <c:v>математика</c:v>
                  </c:pt>
                </c:lvl>
              </c:multiLvlStrCache>
            </c:multiLvlStrRef>
          </c:cat>
          <c:val>
            <c:numRef>
              <c:f>Лист2!$B$4:$E$4</c:f>
              <c:numCache>
                <c:formatCode>0%</c:formatCode>
                <c:ptCount val="4"/>
                <c:pt idx="0" formatCode="0.00%">
                  <c:v>0.37500000000000283</c:v>
                </c:pt>
                <c:pt idx="1">
                  <c:v>0.30000000000000032</c:v>
                </c:pt>
                <c:pt idx="2" formatCode="0.00%">
                  <c:v>0.37500000000000283</c:v>
                </c:pt>
                <c:pt idx="3" formatCode="0.00%">
                  <c:v>0.52500000000000002</c:v>
                </c:pt>
              </c:numCache>
            </c:numRef>
          </c:val>
        </c:ser>
        <c:ser>
          <c:idx val="1"/>
          <c:order val="1"/>
          <c:tx>
            <c:strRef>
              <c:f>Лист2!$A$5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multiLvlStrRef>
              <c:f>Лист2!$B$1:$E$3</c:f>
              <c:multiLvlStrCache>
                <c:ptCount val="4"/>
                <c:lvl>
                  <c:pt idx="0">
                    <c:v>сентябрь</c:v>
                  </c:pt>
                  <c:pt idx="1">
                    <c:v>февраль</c:v>
                  </c:pt>
                  <c:pt idx="2">
                    <c:v>сентябрь</c:v>
                  </c:pt>
                  <c:pt idx="3">
                    <c:v>февраль</c:v>
                  </c:pt>
                </c:lvl>
                <c:lvl>
                  <c:pt idx="0">
                    <c:v>литература</c:v>
                  </c:pt>
                  <c:pt idx="2">
                    <c:v>математика</c:v>
                  </c:pt>
                </c:lvl>
              </c:multiLvlStrCache>
            </c:multiLvlStrRef>
          </c:cat>
          <c:val>
            <c:numRef>
              <c:f>Лист2!$B$5:$E$5</c:f>
              <c:numCache>
                <c:formatCode>0.00%</c:formatCode>
                <c:ptCount val="4"/>
                <c:pt idx="0">
                  <c:v>0.22500000000000001</c:v>
                </c:pt>
                <c:pt idx="1">
                  <c:v>0.32500000000000318</c:v>
                </c:pt>
                <c:pt idx="2">
                  <c:v>0.32500000000000318</c:v>
                </c:pt>
                <c:pt idx="3">
                  <c:v>0.27500000000000002</c:v>
                </c:pt>
              </c:numCache>
            </c:numRef>
          </c:val>
        </c:ser>
        <c:ser>
          <c:idx val="2"/>
          <c:order val="2"/>
          <c:tx>
            <c:strRef>
              <c:f>Лист2!$A$6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multiLvlStrRef>
              <c:f>Лист2!$B$1:$E$3</c:f>
              <c:multiLvlStrCache>
                <c:ptCount val="4"/>
                <c:lvl>
                  <c:pt idx="0">
                    <c:v>сентябрь</c:v>
                  </c:pt>
                  <c:pt idx="1">
                    <c:v>февраль</c:v>
                  </c:pt>
                  <c:pt idx="2">
                    <c:v>сентябрь</c:v>
                  </c:pt>
                  <c:pt idx="3">
                    <c:v>февраль</c:v>
                  </c:pt>
                </c:lvl>
                <c:lvl>
                  <c:pt idx="0">
                    <c:v>литература</c:v>
                  </c:pt>
                  <c:pt idx="2">
                    <c:v>математика</c:v>
                  </c:pt>
                </c:lvl>
              </c:multiLvlStrCache>
            </c:multiLvlStrRef>
          </c:cat>
          <c:val>
            <c:numRef>
              <c:f>Лист2!$B$6:$E$6</c:f>
              <c:numCache>
                <c:formatCode>0.00%</c:formatCode>
                <c:ptCount val="4"/>
                <c:pt idx="0" formatCode="0%">
                  <c:v>0.4</c:v>
                </c:pt>
                <c:pt idx="1">
                  <c:v>0.37500000000000283</c:v>
                </c:pt>
                <c:pt idx="2" formatCode="0%">
                  <c:v>0.30000000000000032</c:v>
                </c:pt>
                <c:pt idx="3" formatCode="0%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765888"/>
        <c:axId val="189767680"/>
        <c:axId val="0"/>
      </c:bar3DChart>
      <c:catAx>
        <c:axId val="189765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9767680"/>
        <c:crosses val="autoZero"/>
        <c:auto val="1"/>
        <c:lblAlgn val="ctr"/>
        <c:lblOffset val="100"/>
        <c:noMultiLvlLbl val="0"/>
      </c:catAx>
      <c:valAx>
        <c:axId val="18976768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97658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0.68525</cdr:y>
    </cdr:from>
    <cdr:to>
      <cdr:x>0.25737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6765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C8975BDA-56D5-443E-A9D5-106267301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35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09798-21AE-470E-9791-455F584A0FB2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E231F-0A60-4F31-889A-FB12F2F85268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E231F-0A60-4F31-889A-FB12F2F852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E231F-0A60-4F31-889A-FB12F2F85268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E231F-0A60-4F31-889A-FB12F2F85268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E231F-0A60-4F31-889A-FB12F2F85268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E231F-0A60-4F31-889A-FB12F2F85268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B1D7A-C958-4DF8-9121-6D2A227B7632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D07D7-4E45-4ED5-A14A-044ACAEA4609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60E5C-86CF-4403-BB0F-B5A23896F913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ctr">
                <a:defRPr/>
              </a:pPr>
              <a:endParaRPr kumimoji="0"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ctr">
                <a:defRPr/>
              </a:pPr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kumimoji="0"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A314541-A68D-44B7-878A-7D5AF5FF6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7ECE6-9974-4371-A7A1-2CB8C9DFF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55367-AC1E-4A50-B21C-DE300BBD1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4F09E-34BB-4FA2-8287-FCF67B1E9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52E9AC-ADFF-457C-AC65-2D5E1D14E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3BB752-F6EA-48A1-A46A-65DD08508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5B0F54-C1DF-4AB2-8598-1B688D549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74FF1E-9E1D-40F6-BF4E-F148184D9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E95A5-6370-4B91-A776-5FC861AFC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A7F3B2-BE48-4D27-AA0F-C4D753AF8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B1AA9F9-10ED-4E90-96C4-3B22E741D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EA7E20-AB31-4771-81B7-3C3025FD1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0" r:id="rId2"/>
    <p:sldLayoutId id="2147483825" r:id="rId3"/>
    <p:sldLayoutId id="2147483826" r:id="rId4"/>
    <p:sldLayoutId id="2147483827" r:id="rId5"/>
    <p:sldLayoutId id="2147483828" r:id="rId6"/>
    <p:sldLayoutId id="2147483821" r:id="rId7"/>
    <p:sldLayoutId id="2147483829" r:id="rId8"/>
    <p:sldLayoutId id="2147483830" r:id="rId9"/>
    <p:sldLayoutId id="2147483822" r:id="rId10"/>
    <p:sldLayoutId id="2147483823" r:id="rId11"/>
  </p:sldLayoutIdLst>
  <p:transition spd="med">
    <p:plus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84784"/>
            <a:ext cx="8286808" cy="2447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dirty="0" smtClean="0"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Технология проблемного обучения как средство формирования и развития УУД учащихся в условиях реализации ФГОС</a:t>
            </a:r>
          </a:p>
        </p:txBody>
      </p:sp>
      <p:pic>
        <p:nvPicPr>
          <p:cNvPr id="4101" name="Picture 5" descr="G:\ДЛЯ ОФОРМЛЕНИЯ Флип\66d444e4fee1da2a267501549f853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141512"/>
            <a:ext cx="3565599" cy="250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3851920" y="5589240"/>
            <a:ext cx="38623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Бисева</a:t>
            </a:r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 Ольга Сергеевна,</a:t>
            </a:r>
          </a:p>
          <a:p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учитель математики </a:t>
            </a:r>
          </a:p>
          <a:p>
            <a:r>
              <a:rPr lang="ru-RU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Брейтовской</a:t>
            </a:r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  средней школы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4293096"/>
            <a:ext cx="316835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5" name="Рисунок 1" descr="шапка"/>
          <p:cNvPicPr>
            <a:picLocks noChangeAspect="1" noChangeArrowheads="1"/>
          </p:cNvPicPr>
          <p:nvPr/>
        </p:nvPicPr>
        <p:blipFill>
          <a:blip r:embed="rId5" cstate="print"/>
          <a:srcRect l="12218" r="64027"/>
          <a:stretch>
            <a:fillRect/>
          </a:stretch>
        </p:blipFill>
        <p:spPr bwMode="auto">
          <a:xfrm>
            <a:off x="1403648" y="0"/>
            <a:ext cx="1700213" cy="1198563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9588" algn="l"/>
              </a:tabLst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ВСЕРОССИЙСКИЙ КОНКУРС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9588" algn="l"/>
              </a:tabLst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«УЧИТЕЛЬ ГОДА – 2017»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85750" y="357188"/>
            <a:ext cx="8643938" cy="13573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kumimoji="0" lang="ru-RU" sz="260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714500" y="2786063"/>
            <a:ext cx="7072313" cy="1071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kumimoji="0" lang="ru-RU" sz="2800" b="1" kern="0" dirty="0">
              <a:solidFill>
                <a:srgbClr val="00206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625" y="5000625"/>
            <a:ext cx="365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>
              <a:ln w="17780" cmpd="sng">
                <a:solidFill>
                  <a:srgbClr val="A20000"/>
                </a:solidFill>
                <a:prstDash val="solid"/>
                <a:miter lim="800000"/>
              </a:ln>
              <a:solidFill>
                <a:srgbClr val="A2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28625" y="4000500"/>
            <a:ext cx="835818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kumimoji="0" lang="ru-RU" sz="260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7" name="Заголовок 6"/>
          <p:cNvSpPr txBox="1">
            <a:spLocks/>
          </p:cNvSpPr>
          <p:nvPr/>
        </p:nvSpPr>
        <p:spPr>
          <a:xfrm>
            <a:off x="571500" y="2357438"/>
            <a:ext cx="8229600" cy="1285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kumimoji="0" lang="ru-RU" sz="260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88640"/>
            <a:ext cx="8208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ru-RU" sz="3200" b="1" dirty="0" smtClean="0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8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Сложение и вычитание десятичных дробей </a:t>
            </a:r>
          </a:p>
          <a:p>
            <a:pPr algn="ctr">
              <a:defRPr/>
            </a:pPr>
            <a:r>
              <a:rPr kumimoji="0" lang="ru-RU" sz="28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(5 класс)</a:t>
            </a:r>
            <a:endParaRPr kumimoji="0" lang="ru-RU" sz="2800" b="1" dirty="0">
              <a:solidFill>
                <a:srgbClr val="00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484784"/>
            <a:ext cx="8647688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Цель: </a:t>
            </a:r>
            <a:r>
              <a:rPr lang="ru-RU" sz="2000" dirty="0" smtClean="0"/>
              <a:t>изучить новое правило сложения и вычитания десятичных дробей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Задачи:</a:t>
            </a:r>
            <a:endParaRPr lang="ru-RU" sz="2400" dirty="0" smtClean="0">
              <a:solidFill>
                <a:srgbClr val="C00000"/>
              </a:solidFill>
            </a:endParaRPr>
          </a:p>
          <a:p>
            <a:pPr lvl="0"/>
            <a:r>
              <a:rPr lang="ru-RU" sz="2200" b="1" dirty="0" smtClean="0"/>
              <a:t>Обучающая - </a:t>
            </a:r>
            <a:r>
              <a:rPr lang="ru-RU" sz="2200" dirty="0" smtClean="0"/>
              <a:t>сформулировать алгоритм сложения и вычитания </a:t>
            </a:r>
          </a:p>
          <a:p>
            <a:pPr lvl="0"/>
            <a:r>
              <a:rPr lang="ru-RU" sz="2200" dirty="0" smtClean="0"/>
              <a:t>                          десятичных дробей; сформировать умение складывать </a:t>
            </a:r>
          </a:p>
          <a:p>
            <a:pPr lvl="0"/>
            <a:r>
              <a:rPr lang="ru-RU" sz="2200" dirty="0" smtClean="0"/>
              <a:t>                           и вычитать десятичные дроби;</a:t>
            </a:r>
            <a:r>
              <a:rPr lang="ru-RU" sz="2200" b="1" dirty="0" smtClean="0"/>
              <a:t> </a:t>
            </a:r>
          </a:p>
          <a:p>
            <a:pPr lvl="0"/>
            <a:r>
              <a:rPr lang="ru-RU" sz="2200" dirty="0" smtClean="0"/>
              <a:t>                         применять данный алгоритм в стандартных заданиях;</a:t>
            </a:r>
          </a:p>
          <a:p>
            <a:r>
              <a:rPr lang="ru-RU" sz="2200" b="1" dirty="0" smtClean="0"/>
              <a:t> </a:t>
            </a:r>
            <a:endParaRPr lang="ru-RU" sz="2200" dirty="0" smtClean="0"/>
          </a:p>
          <a:p>
            <a:pPr lvl="0"/>
            <a:r>
              <a:rPr lang="ru-RU" sz="2200" b="1" dirty="0" smtClean="0"/>
              <a:t>Развивающая</a:t>
            </a:r>
            <a:r>
              <a:rPr lang="ru-RU" sz="2200" dirty="0" smtClean="0"/>
              <a:t> - находить в тексте требуемую информацию и </a:t>
            </a:r>
          </a:p>
          <a:p>
            <a:pPr lvl="0"/>
            <a:r>
              <a:rPr lang="ru-RU" sz="2200" dirty="0" smtClean="0"/>
              <a:t>                             структурировать текст;</a:t>
            </a:r>
          </a:p>
          <a:p>
            <a:r>
              <a:rPr lang="ru-RU" sz="2200" b="1" dirty="0" smtClean="0"/>
              <a:t> </a:t>
            </a:r>
            <a:endParaRPr lang="ru-RU" sz="2200" dirty="0" smtClean="0"/>
          </a:p>
          <a:p>
            <a:pPr lvl="0"/>
            <a:r>
              <a:rPr lang="ru-RU" sz="2200" b="1" dirty="0" smtClean="0"/>
              <a:t>Воспитательная</a:t>
            </a:r>
            <a:r>
              <a:rPr lang="ru-RU" sz="2200" dirty="0" smtClean="0"/>
              <a:t> - эффективно сотрудничать в группе и строить </a:t>
            </a:r>
          </a:p>
          <a:p>
            <a:pPr lvl="0"/>
            <a:r>
              <a:rPr lang="ru-RU" sz="2200" dirty="0" smtClean="0"/>
              <a:t>                                  продуктивное взаимодействие со сверстниками.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323528" y="1300737"/>
          <a:ext cx="8208912" cy="292816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376082"/>
                <a:gridCol w="4832830"/>
              </a:tblGrid>
              <a:tr h="825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Этапы урока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Универсальные учебные действия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anchor="ctr" horzOverflow="overflow"/>
                </a:tc>
              </a:tr>
              <a:tr h="1951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Организационный момент и мотивация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Личностные: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мобилизация внимания, уважение к окружающим</a:t>
                      </a:r>
                    </a:p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Регулятивные: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целеполагание</a:t>
                      </a:r>
                      <a:endParaRPr kumimoji="0" lang="ru-RU" sz="2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Коммуникативные: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планирование учебного сотрудничества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horzOverflow="overflow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404664"/>
            <a:ext cx="7704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ru-RU" sz="3200" b="1" dirty="0" smtClean="0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rPr>
              <a:t> Структура и ход урока</a:t>
            </a:r>
            <a:endParaRPr kumimoji="0" lang="ru-RU" sz="32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15" descr="i?id=d751deaa26bf99c159a1e4f9c69a5f44-8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77880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4293096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Ситуация: </a:t>
            </a:r>
            <a:r>
              <a:rPr lang="ru-RU" sz="2400" dirty="0" smtClean="0"/>
              <a:t>У вас на столе лежит </a:t>
            </a:r>
            <a:r>
              <a:rPr lang="ru-RU" sz="2400" dirty="0" smtClean="0"/>
              <a:t>плитка </a:t>
            </a:r>
            <a:r>
              <a:rPr lang="ru-RU" sz="2400" dirty="0" smtClean="0"/>
              <a:t>шоколада. На обратной стороне указана её пищевая ценность. Прочитайте, какова пищевая ценность данной плитки шоколада.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594928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/>
              <a:t>Белки-6,0 </a:t>
            </a:r>
            <a:r>
              <a:rPr lang="ru-RU" sz="2000" b="1" smtClean="0"/>
              <a:t>   Жиры </a:t>
            </a:r>
            <a:r>
              <a:rPr lang="ru-RU" sz="2000" b="1" dirty="0" smtClean="0"/>
              <a:t>-</a:t>
            </a:r>
            <a:r>
              <a:rPr lang="ru-RU" sz="2000" b="1" smtClean="0"/>
              <a:t>13,2 </a:t>
            </a:r>
            <a:r>
              <a:rPr lang="ru-RU" sz="2000" b="1" smtClean="0"/>
              <a:t>   углеводы-49</a:t>
            </a:r>
            <a:endParaRPr lang="ru-RU" sz="2000" b="1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323528" y="1340766"/>
          <a:ext cx="8208912" cy="433348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376082"/>
                <a:gridCol w="4832830"/>
              </a:tblGrid>
              <a:tr h="88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Этапы урока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Универсальные учебные действия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anchor="ctr" horzOverflow="overflow"/>
                </a:tc>
              </a:tr>
              <a:tr h="3359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Актуализация знаний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Личностные: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осознание своих возможностей</a:t>
                      </a:r>
                    </a:p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Регулятивные: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умение регулировать свои действия</a:t>
                      </a:r>
                    </a:p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Коммуникативные: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планирование учебного сотрудничества с учителем и сверстниками</a:t>
                      </a:r>
                    </a:p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2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логическое мышление</a:t>
                      </a:r>
                      <a:endParaRPr kumimoji="0" lang="ru-RU" sz="2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horzOverflow="overflow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404664"/>
            <a:ext cx="7704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ru-RU" sz="3200" b="1" dirty="0" smtClean="0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rPr>
              <a:t> Структура и ход урока</a:t>
            </a:r>
            <a:endParaRPr kumimoji="0" lang="ru-RU" sz="32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15" descr="i?id=d751deaa26bf99c159a1e4f9c69a5f44-8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77880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323528" y="1340766"/>
          <a:ext cx="8208912" cy="500404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376082"/>
                <a:gridCol w="4832830"/>
              </a:tblGrid>
              <a:tr h="88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Этапы урока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Универсальные учебные действия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anchor="ctr" horzOverflow="overflow"/>
                </a:tc>
              </a:tr>
              <a:tr h="335924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+mn-cs"/>
                        </a:rPr>
                        <a:t>   </a:t>
                      </a: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Возникновение (создание) проблемной    ситуации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Личностные: </a:t>
                      </a: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</a:t>
                      </a:r>
                      <a:r>
                        <a:rPr kumimoji="0" lang="ru-RU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потребнос-ти</a:t>
                      </a: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самовыражении и самореализации.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Познавательные: </a:t>
                      </a: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</a:t>
                      </a:r>
                      <a:r>
                        <a:rPr kumimoji="0" lang="ru-RU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анализиро-вать</a:t>
                      </a: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построение речевого </a:t>
                      </a:r>
                      <a:r>
                        <a:rPr kumimoji="0" lang="ru-RU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высказыва-ния</a:t>
                      </a: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умение ставить проблему; создание способов решения </a:t>
                      </a:r>
                      <a:r>
                        <a:rPr kumimoji="0" lang="ru-RU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проб-лемы</a:t>
                      </a: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построение логической цепи рассуждений.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Коммуникативные: </a:t>
                      </a: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с достаточной полнотой и точностью выражать свои мысли.</a:t>
                      </a:r>
                    </a:p>
                  </a:txBody>
                  <a:tcPr marT="45728" marB="45728" horzOverflow="overflow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404664"/>
            <a:ext cx="7704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ru-RU" sz="3200" b="1" dirty="0" smtClean="0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rPr>
              <a:t> Структура и ход урока</a:t>
            </a:r>
            <a:endParaRPr kumimoji="0" lang="ru-RU" sz="32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15" descr="i?id=d751deaa26bf99c159a1e4f9c69a5f44-8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77880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3861048"/>
            <a:ext cx="3024336" cy="17281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Белки- 6,13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Жиры-13,2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Углеводы -48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467544" y="1052736"/>
          <a:ext cx="8208912" cy="500404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376082"/>
                <a:gridCol w="4832830"/>
              </a:tblGrid>
              <a:tr h="88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Этапы урока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Универсальные учебные действия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anchor="ctr" horzOverflow="overflow"/>
                </a:tc>
              </a:tr>
              <a:tr h="3359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Выдвижение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предположений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Регулятивные: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планирование своих действий в соответствии с поставленной задачей</a:t>
                      </a:r>
                    </a:p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Познавательные: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поиск и выделение информации, умение строить речевое высказывание; выдвижение гипотез.</a:t>
                      </a:r>
                    </a:p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Коммуникативные: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учёт разных мнений; умение договориться и придти к общему решению в совместной деятельности; умение задавать вопросы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horzOverflow="overflow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404664"/>
            <a:ext cx="7704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ru-RU" sz="3200" b="1" dirty="0" smtClean="0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rPr>
              <a:t> Структура и ход урока</a:t>
            </a:r>
            <a:endParaRPr kumimoji="0" lang="ru-RU" sz="32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15" descr="i?id=d751deaa26bf99c159a1e4f9c69a5f44-8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77880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467544" y="1052736"/>
          <a:ext cx="8208912" cy="533932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376082"/>
                <a:gridCol w="4832830"/>
              </a:tblGrid>
              <a:tr h="88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Этапы урока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Универсальные учебные действия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anchor="ctr" horzOverflow="overflow"/>
                </a:tc>
              </a:tr>
              <a:tr h="3359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Открытие новых знаний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(доказательство гипотезы)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Регулятивные: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принимать решения в</a:t>
                      </a:r>
                      <a:r>
                        <a:rPr kumimoji="0" lang="ru-RU" sz="2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проблемной ситуации на основе переговоров</a:t>
                      </a:r>
                      <a:endParaRPr kumimoji="0" lang="ru-RU" sz="2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Познавательные: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поиск и выделение информации, умение строить речевое высказывание; выдвижение гипотез.</a:t>
                      </a:r>
                    </a:p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Коммуникативные: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учёт разных мнений; умение договориться и придти к общему решению в совместной деятельности; умение задавать вопросы; работа с информацией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horzOverflow="overflow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404664"/>
            <a:ext cx="7704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ru-RU" sz="3200" b="1" dirty="0" smtClean="0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rPr>
              <a:t> Структура и ход урока</a:t>
            </a:r>
            <a:endParaRPr kumimoji="0" lang="ru-RU" sz="32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15" descr="i?id=d751deaa26bf99c159a1e4f9c69a5f44-8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77880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642938" y="571500"/>
            <a:ext cx="8135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ru-RU" sz="1600">
                <a:latin typeface="Bookman Old Style" pitchFamily="18" charset="0"/>
              </a:rPr>
              <a:t>      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214414" y="1643050"/>
          <a:ext cx="6643733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14500" y="571500"/>
            <a:ext cx="6215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ru-RU" sz="3200" b="1" dirty="0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rPr>
              <a:t>Учебная мотивация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3861048"/>
            <a:ext cx="1728192" cy="1066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6600"/>
                </a:solidFill>
              </a:rPr>
              <a:t>Учебная мотивация</a:t>
            </a:r>
          </a:p>
          <a:p>
            <a:r>
              <a:rPr lang="ru-RU" sz="2000" dirty="0" smtClean="0">
                <a:solidFill>
                  <a:srgbClr val="006600"/>
                </a:solidFill>
              </a:rPr>
              <a:t>январь</a:t>
            </a:r>
            <a:endParaRPr lang="ru-RU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642938" y="571500"/>
            <a:ext cx="8135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ru-RU" sz="1600">
                <a:latin typeface="Bookman Old Style" pitchFamily="18" charset="0"/>
              </a:rPr>
              <a:t>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571500"/>
            <a:ext cx="7786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ru-RU" sz="3200" b="1" dirty="0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rPr>
              <a:t>Познавательная потребность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285852" y="1857364"/>
          <a:ext cx="685804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80112" y="5013176"/>
            <a:ext cx="1008112" cy="2880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январь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4941168"/>
            <a:ext cx="1008112" cy="36004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январь</a:t>
            </a: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813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196752"/>
            <a:ext cx="6955910" cy="2071702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  <p:pic>
        <p:nvPicPr>
          <p:cNvPr id="1026" name="Picture 2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087312"/>
            <a:ext cx="2088232" cy="20174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85750" y="357188"/>
            <a:ext cx="8643938" cy="13573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kumimoji="0" lang="ru-RU" sz="260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714500" y="2786063"/>
            <a:ext cx="7072313" cy="1071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kumimoji="0" lang="ru-RU" sz="2800" b="1" kern="0" dirty="0">
              <a:solidFill>
                <a:srgbClr val="00206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625" y="5000625"/>
            <a:ext cx="365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>
              <a:ln w="17780" cmpd="sng">
                <a:solidFill>
                  <a:srgbClr val="A20000"/>
                </a:solidFill>
                <a:prstDash val="solid"/>
                <a:miter lim="800000"/>
              </a:ln>
              <a:solidFill>
                <a:srgbClr val="A2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" name="Picture 5" descr="G:\ДЛЯ ОФОРМЛЕНИЯ Флип\66d444e4fee1da2a267501549f853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286388"/>
            <a:ext cx="1831483" cy="1412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15" descr="i?id=d751deaa26bf99c159a1e4f9c69a5f44-87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317573"/>
            <a:ext cx="1728192" cy="133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i?id=1c48ef38eb62bb46c055626a0445fd34-107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340768"/>
            <a:ext cx="1409700" cy="1428750"/>
          </a:xfrm>
          <a:prstGeom prst="rect">
            <a:avLst/>
          </a:prstGeom>
          <a:noFill/>
        </p:spPr>
      </p:pic>
      <p:pic>
        <p:nvPicPr>
          <p:cNvPr id="12" name="Picture 5" descr="i?id=aa01ae3feb049151bb3081a952e527c2-136-144&amp;n=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7" y="692696"/>
            <a:ext cx="3024336" cy="2890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789040"/>
            <a:ext cx="1785950" cy="19288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4" name="Picture 5" descr="sova-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300192" y="620688"/>
            <a:ext cx="2160240" cy="205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1992" y="3941440"/>
            <a:ext cx="1785950" cy="19288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563888" y="4797152"/>
            <a:ext cx="571504" cy="571504"/>
          </a:xfrm>
          <a:prstGeom prst="downArrow">
            <a:avLst>
              <a:gd name="adj1" fmla="val 50000"/>
              <a:gd name="adj2" fmla="val 33212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85750" y="357188"/>
            <a:ext cx="8643938" cy="13573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kumimoji="0" lang="ru-RU" sz="260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714500" y="2786063"/>
            <a:ext cx="7072313" cy="1071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kumimoji="0" lang="ru-RU" sz="2800" b="1" kern="0" dirty="0">
              <a:solidFill>
                <a:srgbClr val="00206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625" y="5000625"/>
            <a:ext cx="365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>
              <a:ln w="17780" cmpd="sng">
                <a:solidFill>
                  <a:srgbClr val="A20000"/>
                </a:solidFill>
                <a:prstDash val="solid"/>
                <a:miter lim="800000"/>
              </a:ln>
              <a:solidFill>
                <a:srgbClr val="A2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Picture 5" descr="i?id=1c48ef38eb62bb46c055626a0445fd34-107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085184"/>
            <a:ext cx="1512168" cy="153260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11560" y="1916832"/>
            <a:ext cx="806489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ru-RU" sz="4000" b="1" dirty="0" smtClean="0">
                <a:solidFill>
                  <a:srgbClr val="006600"/>
                </a:solidFill>
                <a:latin typeface="Monotype Corsiva" pitchFamily="66" charset="0"/>
                <a:ea typeface="+mj-ea"/>
                <a:cs typeface="Arial" pitchFamily="34" charset="0"/>
              </a:rPr>
              <a:t>Знания только тогда знания, когда они приобретаются усилиями своей мысли, а не одной лишь памятью.</a:t>
            </a:r>
          </a:p>
          <a:p>
            <a:pPr algn="ctr">
              <a:defRPr/>
            </a:pPr>
            <a:r>
              <a:rPr kumimoji="0" lang="ru-RU" sz="3600" b="1" dirty="0" smtClean="0">
                <a:solidFill>
                  <a:srgbClr val="006600"/>
                </a:solidFill>
                <a:latin typeface="Monotype Corsiva" pitchFamily="66" charset="0"/>
                <a:ea typeface="+mj-ea"/>
                <a:cs typeface="Arial" pitchFamily="34" charset="0"/>
              </a:rPr>
              <a:t>                                                  Л.Н. Толстой</a:t>
            </a:r>
            <a:endParaRPr kumimoji="0" lang="ru-RU" sz="3600" b="1" dirty="0">
              <a:solidFill>
                <a:srgbClr val="006600"/>
              </a:solidFill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pic>
        <p:nvPicPr>
          <p:cNvPr id="20" name="Рисунок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-603448"/>
            <a:ext cx="2016224" cy="228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85750" y="357188"/>
            <a:ext cx="8643938" cy="13573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kumimoji="0" lang="ru-RU" sz="260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714500" y="2786063"/>
            <a:ext cx="7072313" cy="1071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kumimoji="0" lang="ru-RU" sz="2800" b="1" kern="0" dirty="0">
              <a:solidFill>
                <a:srgbClr val="00206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625" y="5000625"/>
            <a:ext cx="365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>
              <a:ln w="17780" cmpd="sng">
                <a:solidFill>
                  <a:srgbClr val="A20000"/>
                </a:solidFill>
                <a:prstDash val="solid"/>
                <a:miter lim="800000"/>
              </a:ln>
              <a:solidFill>
                <a:srgbClr val="A2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340768"/>
            <a:ext cx="856895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sz="4000" b="1" dirty="0" smtClean="0">
                <a:solidFill>
                  <a:srgbClr val="C00000"/>
                </a:solidFill>
                <a:ea typeface="+mj-ea"/>
                <a:cs typeface="Times New Roman" pitchFamily="18" charset="0"/>
              </a:rPr>
              <a:t>Технология проблемного обучения- </a:t>
            </a:r>
            <a:r>
              <a:rPr kumimoji="0" lang="ru-RU" sz="2400" dirty="0" smtClean="0">
                <a:solidFill>
                  <a:srgbClr val="006600"/>
                </a:solidFill>
                <a:ea typeface="+mj-ea"/>
                <a:cs typeface="Times New Roman" pitchFamily="18" charset="0"/>
              </a:rPr>
              <a:t>это организация под руководством педагога самостоятельной поисковой деятельности обучаемых по решению учебных проблем, вследствие чего формируются новые знания, умения и навыки, развиваются познавательные способности, любознательность, эрудиция, творческое мышление и другие значимые качества личности.</a:t>
            </a:r>
          </a:p>
          <a:p>
            <a:pPr algn="ctr">
              <a:defRPr/>
            </a:pPr>
            <a:r>
              <a:rPr kumimoji="0" lang="ru-RU" sz="2400" dirty="0" smtClean="0">
                <a:solidFill>
                  <a:srgbClr val="006600"/>
                </a:solidFill>
                <a:ea typeface="+mj-ea"/>
                <a:cs typeface="Times New Roman" pitchFamily="18" charset="0"/>
              </a:rPr>
              <a:t>                                            Е.Л. Мельникова, М.И. </a:t>
            </a:r>
            <a:r>
              <a:rPr kumimoji="0" lang="ru-RU" sz="2400" dirty="0" err="1" smtClean="0">
                <a:solidFill>
                  <a:srgbClr val="006600"/>
                </a:solidFill>
                <a:ea typeface="+mj-ea"/>
                <a:cs typeface="Times New Roman" pitchFamily="18" charset="0"/>
              </a:rPr>
              <a:t>Махмутов</a:t>
            </a:r>
            <a:r>
              <a:rPr kumimoji="0" lang="ru-RU" sz="2400" dirty="0" smtClean="0">
                <a:solidFill>
                  <a:srgbClr val="006600"/>
                </a:solidFill>
                <a:ea typeface="+mj-ea"/>
                <a:cs typeface="Times New Roman" pitchFamily="18" charset="0"/>
              </a:rPr>
              <a:t>.</a:t>
            </a:r>
            <a:endParaRPr kumimoji="0" lang="ru-RU" sz="2400" dirty="0">
              <a:solidFill>
                <a:srgbClr val="006600"/>
              </a:solidFill>
              <a:ea typeface="+mj-ea"/>
              <a:cs typeface="Times New Roman" pitchFamily="18" charset="0"/>
            </a:endParaRPr>
          </a:p>
        </p:txBody>
      </p:sp>
      <p:pic>
        <p:nvPicPr>
          <p:cNvPr id="20" name="Рисунок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365104"/>
            <a:ext cx="2016224" cy="228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00062" y="692696"/>
            <a:ext cx="8643938" cy="13573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kumimoji="0" lang="ru-RU" sz="260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714500" y="2786063"/>
            <a:ext cx="7072313" cy="1071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kumimoji="0" lang="ru-RU" sz="2800" b="1" kern="0" dirty="0">
              <a:solidFill>
                <a:srgbClr val="00206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625" y="5000625"/>
            <a:ext cx="365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>
              <a:ln w="17780" cmpd="sng">
                <a:solidFill>
                  <a:srgbClr val="A20000"/>
                </a:solidFill>
                <a:prstDash val="solid"/>
                <a:miter lim="800000"/>
              </a:ln>
              <a:solidFill>
                <a:srgbClr val="A2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88640"/>
            <a:ext cx="8568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sz="4000" b="1" dirty="0" smtClean="0">
                <a:solidFill>
                  <a:srgbClr val="C00000"/>
                </a:solidFill>
                <a:ea typeface="+mj-ea"/>
                <a:cs typeface="Times New Roman" pitchFamily="18" charset="0"/>
              </a:rPr>
              <a:t>Технология проблемного обучения</a:t>
            </a:r>
            <a:endParaRPr kumimoji="0" lang="ru-RU" sz="2400" dirty="0">
              <a:solidFill>
                <a:srgbClr val="00660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052736"/>
            <a:ext cx="8217955" cy="4723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rgbClr val="003300"/>
                </a:solidFill>
              </a:rPr>
              <a:t>способствует развитию познавательной активности;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endParaRPr lang="ru-RU" sz="2400" dirty="0" smtClean="0">
              <a:solidFill>
                <a:srgbClr val="003300"/>
              </a:solidFill>
            </a:endParaRP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3300"/>
                </a:solidFill>
              </a:rPr>
              <a:t>обеспечивает более прочное усвоение знаний;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endParaRPr lang="ru-RU" sz="2400" dirty="0" smtClean="0">
              <a:solidFill>
                <a:srgbClr val="003300"/>
              </a:solidFill>
            </a:endParaRP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3300"/>
                </a:solidFill>
              </a:rPr>
              <a:t>развивает аналитическое мышление;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endParaRPr lang="ru-RU" sz="2400" dirty="0" smtClean="0">
              <a:solidFill>
                <a:srgbClr val="003300"/>
              </a:solidFill>
            </a:endParaRP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3300"/>
                </a:solidFill>
              </a:rPr>
              <a:t>делает учебную деятельность для учащихся более </a:t>
            </a:r>
          </a:p>
          <a:p>
            <a:pPr>
              <a:lnSpc>
                <a:spcPct val="114000"/>
              </a:lnSpc>
            </a:pPr>
            <a:r>
              <a:rPr lang="ru-RU" sz="2400" dirty="0" smtClean="0">
                <a:solidFill>
                  <a:srgbClr val="003300"/>
                </a:solidFill>
              </a:rPr>
              <a:t>    привлекательной, основанной на преодолении трудностей;</a:t>
            </a:r>
          </a:p>
          <a:p>
            <a:pPr>
              <a:lnSpc>
                <a:spcPct val="114000"/>
              </a:lnSpc>
            </a:pPr>
            <a:endParaRPr lang="ru-RU" sz="2400" dirty="0" smtClean="0">
              <a:solidFill>
                <a:srgbClr val="003300"/>
              </a:solidFill>
            </a:endParaRP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3300"/>
                </a:solidFill>
              </a:rPr>
              <a:t> приучает  учащихся при возникновении противоречий</a:t>
            </a:r>
          </a:p>
          <a:p>
            <a:pPr>
              <a:lnSpc>
                <a:spcPct val="114000"/>
              </a:lnSpc>
            </a:pPr>
            <a:r>
              <a:rPr lang="ru-RU" sz="2400" dirty="0" smtClean="0">
                <a:solidFill>
                  <a:srgbClr val="003300"/>
                </a:solidFill>
              </a:rPr>
              <a:t>    разбираться в них, искать решение.</a:t>
            </a:r>
            <a:endParaRPr lang="ru-RU" sz="2400" dirty="0">
              <a:solidFill>
                <a:srgbClr val="003300"/>
              </a:solidFill>
            </a:endParaRPr>
          </a:p>
        </p:txBody>
      </p:sp>
      <p:pic>
        <p:nvPicPr>
          <p:cNvPr id="8" name="Picture 5" descr="i?id=1c48ef38eb62bb46c055626a0445fd34-107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96336" y="5429250"/>
            <a:ext cx="14097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00062" y="692696"/>
            <a:ext cx="8643938" cy="13573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kumimoji="0" lang="ru-RU" sz="260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714500" y="2786063"/>
            <a:ext cx="7072313" cy="1071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kumimoji="0" lang="ru-RU" sz="2800" b="1" kern="0" dirty="0">
              <a:solidFill>
                <a:srgbClr val="00206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625" y="5000625"/>
            <a:ext cx="365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>
              <a:ln w="17780" cmpd="sng">
                <a:solidFill>
                  <a:srgbClr val="A20000"/>
                </a:solidFill>
                <a:prstDash val="solid"/>
                <a:miter lim="800000"/>
              </a:ln>
              <a:solidFill>
                <a:srgbClr val="A2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88640"/>
            <a:ext cx="85689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ru-RU" sz="4000" b="1" dirty="0" smtClean="0">
                <a:solidFill>
                  <a:srgbClr val="C00000"/>
                </a:solidFill>
                <a:ea typeface="+mj-ea"/>
                <a:cs typeface="Times New Roman" pitchFamily="18" charset="0"/>
              </a:rPr>
              <a:t>Особенности использования технологии</a:t>
            </a:r>
            <a:endParaRPr kumimoji="0" lang="ru-RU" sz="2400" dirty="0">
              <a:solidFill>
                <a:srgbClr val="00660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628800"/>
            <a:ext cx="8442632" cy="3460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400" dirty="0" smtClean="0"/>
              <a:t>значительно большие расходы времени на изучение </a:t>
            </a:r>
          </a:p>
          <a:p>
            <a:pPr>
              <a:lnSpc>
                <a:spcPct val="114000"/>
              </a:lnSpc>
            </a:pPr>
            <a:r>
              <a:rPr lang="ru-RU" sz="2400" dirty="0" smtClean="0"/>
              <a:t>   учебного материала;</a:t>
            </a:r>
          </a:p>
          <a:p>
            <a:pPr>
              <a:lnSpc>
                <a:spcPct val="114000"/>
              </a:lnSpc>
            </a:pPr>
            <a:endParaRPr lang="ru-RU" sz="2400" dirty="0" smtClean="0"/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dirty="0" smtClean="0"/>
              <a:t>возможна слабая отработка практических умений и навыков;</a:t>
            </a:r>
          </a:p>
          <a:p>
            <a:pPr>
              <a:lnSpc>
                <a:spcPct val="114000"/>
              </a:lnSpc>
            </a:pPr>
            <a:endParaRPr lang="ru-RU" sz="2400" dirty="0" smtClean="0"/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dirty="0" smtClean="0"/>
              <a:t> не применяется при изучении сложных тем, где крайне    необходимо объяснение учителем, а самостоятельный поиск</a:t>
            </a:r>
          </a:p>
          <a:p>
            <a:pPr>
              <a:lnSpc>
                <a:spcPct val="114000"/>
              </a:lnSpc>
            </a:pPr>
            <a:r>
              <a:rPr lang="ru-RU" sz="2400" dirty="0" smtClean="0"/>
              <a:t>     оказывается недоступным для большинства школьников.</a:t>
            </a:r>
          </a:p>
        </p:txBody>
      </p:sp>
      <p:pic>
        <p:nvPicPr>
          <p:cNvPr id="8" name="Picture 5" descr="i?id=1c48ef38eb62bb46c055626a0445fd34-107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36296" y="5229200"/>
            <a:ext cx="14097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323528" y="1340766"/>
          <a:ext cx="8568952" cy="466876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74721"/>
                <a:gridCol w="5094231"/>
              </a:tblGrid>
              <a:tr h="88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Этапы урока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Универсальные учебные действия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anchor="ctr" horzOverflow="overflow"/>
                </a:tc>
              </a:tr>
              <a:tr h="3359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Возникновение проблемной ситуации и постановка проблемы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Личностные: </a:t>
                      </a: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</a:t>
                      </a:r>
                      <a:r>
                        <a:rPr kumimoji="0" lang="ru-RU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потребнос-ти</a:t>
                      </a: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самовыражении и самореализации.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Познавательные: </a:t>
                      </a: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</a:t>
                      </a:r>
                      <a:r>
                        <a:rPr kumimoji="0" lang="ru-RU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анализиро-вать</a:t>
                      </a: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построение речевого </a:t>
                      </a:r>
                      <a:r>
                        <a:rPr kumimoji="0" lang="ru-RU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высказыва-ния</a:t>
                      </a: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создание способов решения </a:t>
                      </a:r>
                      <a:r>
                        <a:rPr kumimoji="0" lang="ru-RU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проб-лемы</a:t>
                      </a: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построение логической цепи рассуждений.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Коммуникативные: </a:t>
                      </a: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с достаточной полнотой и точностью выражать свои мысли.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horzOverflow="overflow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404664"/>
            <a:ext cx="7704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ru-RU" sz="3200" b="1" dirty="0" smtClean="0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rPr>
              <a:t> Структура проблемного урока</a:t>
            </a:r>
            <a:endParaRPr kumimoji="0" lang="ru-RU" sz="32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15" descr="i?id=d751deaa26bf99c159a1e4f9c69a5f44-8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77880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323528" y="1340766"/>
          <a:ext cx="8568952" cy="466876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74721"/>
                <a:gridCol w="5094231"/>
              </a:tblGrid>
              <a:tr h="88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Этапы урока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Универсальные учебные действия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anchor="ctr" horzOverflow="overflow"/>
                </a:tc>
              </a:tr>
              <a:tr h="3359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Выдвижение предположений и обоснование гипотезы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Регулятивные: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планирование своих действий в соответствии с поставленной задачей</a:t>
                      </a:r>
                    </a:p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Познавательные: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поиск и выделение информации, умение строить речевое высказывание; выдвижение гипотез.</a:t>
                      </a:r>
                    </a:p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Коммуникативные: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учёт разных мнений; умение договориться и придти к общему решению в совместной деятельности; умение задавать вопросы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horzOverflow="overflow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404664"/>
            <a:ext cx="7704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ru-RU" sz="3200" b="1" dirty="0" smtClean="0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rPr>
              <a:t> Структура проблемного урока</a:t>
            </a:r>
            <a:endParaRPr kumimoji="0" lang="ru-RU" sz="32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15" descr="i?id=d751deaa26bf99c159a1e4f9c69a5f44-8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77880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323528" y="1340766"/>
          <a:ext cx="8568952" cy="424847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74721"/>
                <a:gridCol w="5094231"/>
              </a:tblGrid>
              <a:tr h="88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Этапы урока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Универсальные учебные действия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anchor="ctr" horzOverflow="overflow"/>
                </a:tc>
              </a:tr>
              <a:tr h="3359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Доказательство гипотезы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Коммуникативные: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планирование учебного сотрудничества с учителем и со сверстниками.</a:t>
                      </a:r>
                    </a:p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Регулятивные: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составление плана и последовательности действий;</a:t>
                      </a:r>
                    </a:p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Познавательные: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умение структурировать знания</a:t>
                      </a:r>
                    </a:p>
                    <a:p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404664"/>
            <a:ext cx="7704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ru-RU" sz="3200" b="1" dirty="0" smtClean="0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rPr>
              <a:t> Структура проблемного урока</a:t>
            </a:r>
            <a:endParaRPr kumimoji="0" lang="ru-RU" sz="32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15" descr="i?id=d751deaa26bf99c159a1e4f9c69a5f44-8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77880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323528" y="1340766"/>
          <a:ext cx="8568952" cy="468052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74721"/>
                <a:gridCol w="5094231"/>
              </a:tblGrid>
              <a:tr h="960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Этапы урока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Универсальные учебные действия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8" marB="45728" anchor="ctr" horzOverflow="overflow"/>
                </a:tc>
              </a:tr>
              <a:tr h="3720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Проверка правильности решения проблемы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Регулятивные: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осуществление контроля по результату; оценивание правильности своих действий; принятие и сохранение учебной задачи</a:t>
                      </a:r>
                    </a:p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Коммуникативные: </a:t>
                      </a:r>
                      <a:endParaRPr kumimoji="0" lang="ru-RU" sz="2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с достаточной полнотой и точностью выражать свои мысли</a:t>
                      </a:r>
                    </a:p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Личностные: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самоопределение на основе развития самосознания и мировоззрения.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404664"/>
            <a:ext cx="7704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ru-RU" sz="3200" b="1" dirty="0" smtClean="0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rPr>
              <a:t> Структура проблемного урока</a:t>
            </a:r>
            <a:endParaRPr kumimoji="0" lang="ru-RU" sz="3200" b="1" dirty="0">
              <a:solidFill>
                <a:srgbClr val="00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15" descr="i?id=d751deaa26bf99c159a1e4f9c69a5f44-8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77880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2116</TotalTime>
  <Words>772</Words>
  <Application>Microsoft Office PowerPoint</Application>
  <PresentationFormat>Экран (4:3)</PresentationFormat>
  <Paragraphs>155</Paragraphs>
  <Slides>19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Технология проблемного обучения как средство формирования и развития УУД учащихся в условиях реализации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Библиотека</cp:lastModifiedBy>
  <cp:revision>160</cp:revision>
  <dcterms:created xsi:type="dcterms:W3CDTF">2008-02-12T17:55:04Z</dcterms:created>
  <dcterms:modified xsi:type="dcterms:W3CDTF">2017-01-31T10:46:57Z</dcterms:modified>
</cp:coreProperties>
</file>