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68" r:id="rId2"/>
    <p:sldId id="256" r:id="rId3"/>
    <p:sldId id="272" r:id="rId4"/>
    <p:sldId id="270" r:id="rId5"/>
    <p:sldId id="259" r:id="rId6"/>
    <p:sldId id="262" r:id="rId7"/>
    <p:sldId id="261" r:id="rId8"/>
    <p:sldId id="260" r:id="rId9"/>
    <p:sldId id="258" r:id="rId10"/>
    <p:sldId id="269" r:id="rId11"/>
    <p:sldId id="263" r:id="rId12"/>
    <p:sldId id="273" r:id="rId13"/>
    <p:sldId id="27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има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БЕЗ ИСПОЛЬЗОВАНИЯ ИГРОВЫХ ТЕХНОЛОГИЙ</a:t>
            </a:r>
          </a:p>
          <a:p>
            <a:pPr>
              <a:defRPr/>
            </a:pPr>
            <a:r>
              <a:rPr lang="ru-RU" sz="1800" dirty="0" smtClean="0"/>
              <a:t>15/16гг</a:t>
            </a:r>
            <a:endParaRPr lang="ru-RU" sz="1800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0736542366166497"/>
                  <c:y val="9.1752655908313524E-2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4%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"4"-"5"</c:v>
                </c:pt>
                <c:pt idx="1">
                  <c:v>"3"</c:v>
                </c:pt>
                <c:pt idx="2">
                  <c:v>"2"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0.28000000000000008</c:v>
                </c:pt>
                <c:pt idx="1">
                  <c:v>0.28000000000000008</c:v>
                </c:pt>
                <c:pt idx="2" formatCode="General">
                  <c:v>1.4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21849155648021"/>
          <c:y val="0.39129878788097511"/>
          <c:w val="0.23184205586352474"/>
          <c:h val="0.225930665823455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 ИСПОЛЬЗОВАНИЕМ ИГРОВЫХ  ТЕХНОЛОГИЙ</a:t>
            </a:r>
          </a:p>
          <a:p>
            <a:pPr>
              <a:defRPr sz="1800"/>
            </a:pPr>
            <a:r>
              <a:rPr lang="ru-RU" sz="1800" dirty="0" smtClean="0"/>
              <a:t>16/17гг</a:t>
            </a:r>
            <a:endParaRPr lang="ru-RU" sz="1800" dirty="0"/>
          </a:p>
        </c:rich>
      </c:tx>
      <c:layout>
        <c:manualLayout>
          <c:xMode val="edge"/>
          <c:yMode val="edge"/>
          <c:x val="0.12450477888377166"/>
          <c:y val="3.1507336225001632E-2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3.3757242608824858E-2"/>
          <c:y val="0.1862413740303043"/>
          <c:w val="0.67700589313128356"/>
          <c:h val="0.811027477464474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"4"-"5"</c:v>
                </c:pt>
                <c:pt idx="1">
                  <c:v>"3"</c:v>
                </c:pt>
                <c:pt idx="2">
                  <c:v>"2"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0.68</c:v>
                </c:pt>
                <c:pt idx="1">
                  <c:v>0.16</c:v>
                </c:pt>
                <c:pt idx="2">
                  <c:v>0.16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EF4D6-51FD-4720-84C2-88F25D98222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0B4BF-D302-439B-AFCF-F0BCB7073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B4BF-D302-439B-AFCF-F0BCB70731B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4C556B-712C-4FBB-89C2-1E9E165111DB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4C0EE-2D5D-48BB-AA77-4ED4DEEFC0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YandexDisk/&#1044;&#1086;&#1082;&#1091;&#1084;&#1077;&#1085;&#1090;.rt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92;&#1086;&#1085;&#1077;&#1090;&#1080;&#1095;&#1077;&#1089;&#1082;&#1080;&#1077;%20&#1080;&#1075;&#1088;&#1099;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5256584"/>
          </a:xfrm>
        </p:spPr>
        <p:txBody>
          <a:bodyPr/>
          <a:lstStyle/>
          <a:p>
            <a:pPr algn="ctr"/>
            <a:r>
              <a:rPr lang="ru-RU" sz="2800" dirty="0" smtClean="0"/>
              <a:t>Аверьянова Татьяна Анатольевна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000" dirty="0" smtClean="0"/>
              <a:t>Учитель немецкого языка</a:t>
            </a:r>
          </a:p>
          <a:p>
            <a:pPr algn="ctr"/>
            <a:r>
              <a:rPr lang="ru-RU" sz="2000" dirty="0" smtClean="0"/>
              <a:t>МОУ Прозоровская  СОШ</a:t>
            </a:r>
          </a:p>
          <a:p>
            <a:pPr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gDfJnO3HSC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196752"/>
            <a:ext cx="2796019" cy="4876329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40827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Результаты написания словарного диктанта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1916832"/>
          <a:ext cx="41764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16016" y="1916832"/>
          <a:ext cx="4038600" cy="464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6046440" cy="89842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Результативность использования заключается 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858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27584" y="1988840"/>
            <a:ext cx="7859216" cy="367240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Устойчивых знаниях по предмету;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высокой мотивации изучения немецкого языка;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err="1" smtClean="0">
                <a:solidFill>
                  <a:srgbClr val="FF0000"/>
                </a:solidFill>
              </a:rPr>
              <a:t>Конкурентноспособности</a:t>
            </a:r>
            <a:r>
              <a:rPr lang="ru-RU" sz="3600" dirty="0" smtClean="0">
                <a:solidFill>
                  <a:srgbClr val="FF0000"/>
                </a:solidFill>
              </a:rPr>
              <a:t> знаний.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51520"/>
            <a:ext cx="8305800" cy="5976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Теоретическая база опыта</a:t>
            </a:r>
            <a:br>
              <a:rPr lang="ru-RU" dirty="0" smtClean="0"/>
            </a:br>
            <a:r>
              <a:rPr lang="ru-RU" sz="1800" dirty="0" smtClean="0"/>
              <a:t>1</a:t>
            </a:r>
            <a:r>
              <a:rPr lang="ru-RU" sz="2200" dirty="0" smtClean="0"/>
              <a:t>. </a:t>
            </a:r>
            <a:r>
              <a:rPr lang="ru-RU" sz="2200" dirty="0" err="1" smtClean="0"/>
              <a:t>Л.Стаценко</a:t>
            </a:r>
            <a:r>
              <a:rPr lang="ru-RU" sz="2200" dirty="0" smtClean="0"/>
              <a:t>. Ролевые игры на уроках иностранного языка.</a:t>
            </a:r>
            <a:br>
              <a:rPr lang="ru-RU" sz="2200" dirty="0" smtClean="0"/>
            </a:br>
            <a:r>
              <a:rPr lang="ru-RU" sz="2200" dirty="0" smtClean="0"/>
              <a:t>2. В.Н.Пташкина. Игровые технологии на уроках.</a:t>
            </a:r>
            <a:br>
              <a:rPr lang="ru-RU" sz="2200" dirty="0" smtClean="0"/>
            </a:br>
            <a:r>
              <a:rPr lang="ru-RU" sz="2200" dirty="0" smtClean="0"/>
              <a:t>3. </a:t>
            </a:r>
            <a:r>
              <a:rPr lang="ru-RU" sz="2200" dirty="0" err="1" smtClean="0"/>
              <a:t>Т.В.Пукина</a:t>
            </a:r>
            <a:r>
              <a:rPr lang="ru-RU" sz="2200" dirty="0" smtClean="0"/>
              <a:t>. Игровые технологии на уроках и на досуге.</a:t>
            </a:r>
            <a:br>
              <a:rPr lang="ru-RU" sz="2200" dirty="0" smtClean="0"/>
            </a:br>
            <a:r>
              <a:rPr lang="ru-RU" sz="2200" dirty="0" smtClean="0"/>
              <a:t>4. </a:t>
            </a:r>
            <a:r>
              <a:rPr lang="ru-RU" sz="2200" dirty="0" err="1" smtClean="0"/>
              <a:t>М.Е.Сергеева.Игровые</a:t>
            </a:r>
            <a:r>
              <a:rPr lang="ru-RU" sz="2200" dirty="0" smtClean="0"/>
              <a:t> технологии на уроках и во внеурочной деятельности</a:t>
            </a:r>
            <a:br>
              <a:rPr lang="ru-RU" sz="2200" dirty="0" smtClean="0"/>
            </a:br>
            <a:r>
              <a:rPr lang="ru-RU" sz="2200" dirty="0" smtClean="0"/>
              <a:t>5. </a:t>
            </a:r>
            <a:r>
              <a:rPr lang="ru-RU" sz="2200" dirty="0" err="1" smtClean="0"/>
              <a:t>В.Г.Якимкина</a:t>
            </a:r>
            <a:r>
              <a:rPr lang="ru-RU" sz="2200" dirty="0" smtClean="0"/>
              <a:t>. Увлекательные игры на уроках немецкого языка.</a:t>
            </a:r>
            <a:br>
              <a:rPr lang="ru-RU" sz="2200" dirty="0" smtClean="0"/>
            </a:br>
            <a:r>
              <a:rPr lang="ru-RU" sz="2200" dirty="0" smtClean="0"/>
              <a:t>6. </a:t>
            </a:r>
            <a:r>
              <a:rPr lang="ru-RU" sz="2200" dirty="0" err="1" smtClean="0"/>
              <a:t>С.Ю.Райнеке</a:t>
            </a:r>
            <a:r>
              <a:rPr lang="ru-RU" sz="2200" dirty="0" smtClean="0"/>
              <a:t>. Игры на уроках немецкого языка в начальной школе:2-4 классы:</a:t>
            </a:r>
            <a:br>
              <a:rPr lang="ru-RU" sz="2200" dirty="0" smtClean="0"/>
            </a:br>
            <a:r>
              <a:rPr lang="ru-RU" sz="2200" dirty="0" smtClean="0"/>
              <a:t>Методическое </a:t>
            </a:r>
            <a:r>
              <a:rPr lang="ru-RU" sz="2200" dirty="0" err="1" smtClean="0"/>
              <a:t>пособие.Школьный</a:t>
            </a:r>
            <a:r>
              <a:rPr lang="ru-RU" sz="2200" dirty="0" smtClean="0"/>
              <a:t> урок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268761"/>
            <a:ext cx="7803444" cy="4968551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UAPyl7soZx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935163"/>
            <a:ext cx="3590255" cy="473419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Игровая технология при обучении немецкому языку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4447" y="1935163"/>
            <a:ext cx="4215105" cy="438943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85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Каждый учитель, работающий в школе,  задается вопросом, как сделать свои уроки более интересными, увлекательными, как добиться того, чтобы учащиеся прочно усваивали материал.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Проанализировав разнообразные приемы и методы обучения, я пришла к мнению, что использование игровых форм обучения будет более эффективным при изучении иностранного языка.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6046440" cy="1162050"/>
          </a:xfrm>
        </p:spPr>
        <p:txBody>
          <a:bodyPr/>
          <a:lstStyle/>
          <a:p>
            <a:r>
              <a:rPr lang="ru-RU" sz="3600" b="1" dirty="0" smtClean="0"/>
              <a:t>Почему игровые технологии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4030216" cy="45720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2800" dirty="0" smtClean="0"/>
          </a:p>
          <a:p>
            <a:r>
              <a:rPr lang="ru-RU" sz="2800" dirty="0" smtClean="0"/>
              <a:t>Предусматривать использование разнообразных методов, форм, взаимно дополняющих друг руга (стандартизированные письменные и устные работы, проекты, практические работы, творческие работы, самоанализ и самооценка, наблюдения)</a:t>
            </a:r>
            <a:endParaRPr lang="ru-RU" sz="2800" dirty="0"/>
          </a:p>
        </p:txBody>
      </p:sp>
      <p:pic>
        <p:nvPicPr>
          <p:cNvPr id="5" name="Содержимое 4" descr="image_1_hQ7llX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988840"/>
            <a:ext cx="4103638" cy="207160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Эффективность применения игровой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ru-RU" dirty="0" smtClean="0"/>
              <a:t>В процессе игры реализуется самое важное условие: и учитель, и ученики общаются на иностранном языке;</a:t>
            </a:r>
          </a:p>
          <a:p>
            <a:r>
              <a:rPr lang="ru-RU" dirty="0" smtClean="0"/>
              <a:t>Скучное повторение  какого-то грамматического правила и закрепление новой лексики в форме игры превращается в увлекательное занятие;</a:t>
            </a:r>
          </a:p>
          <a:p>
            <a:r>
              <a:rPr lang="ru-RU" dirty="0" smtClean="0"/>
              <a:t>Ученики получают наглядное практическое применение новых знаний;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Исчезает языковой барьер;</a:t>
            </a:r>
          </a:p>
          <a:p>
            <a:r>
              <a:rPr lang="ru-RU" dirty="0" smtClean="0"/>
              <a:t>разнообразие на уроках , развитие творчества;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Условия      реализации:</a:t>
            </a:r>
            <a:br>
              <a:rPr lang="ru-RU" sz="3200" dirty="0" smtClean="0"/>
            </a:br>
            <a:r>
              <a:rPr lang="ru-RU" sz="3200" dirty="0" smtClean="0"/>
              <a:t>Для получения устойчивых положительных результатов необходимо учитывать следующие условия: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Место игры на уроке зависит от ее педагогической целенаправленности;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Умение учителя владеть игровой технологией;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Уместно использовать игру, когда усвоен минимальный языковой материал;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Целесообразно на уроке отводить для игры от 3-5 минут, до 25 минут;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Нецелесообразно применять игру на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всех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уроках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Частота изменения игр зависит не только от степени обучения, но и от состава и уровня знаний класса;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Игра становится более эффективной, если ее сочетают с различными видами наглядности,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мультимедийными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техническими средствами.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Алгоритм использования игровой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Подобрать игры, соответствующие </a:t>
            </a:r>
            <a:r>
              <a:rPr lang="ru-RU" dirty="0" err="1" smtClean="0">
                <a:solidFill>
                  <a:srgbClr val="7030A0"/>
                </a:solidFill>
              </a:rPr>
              <a:t>психологичеким</a:t>
            </a:r>
            <a:r>
              <a:rPr lang="ru-RU" dirty="0" smtClean="0">
                <a:solidFill>
                  <a:srgbClr val="7030A0"/>
                </a:solidFill>
              </a:rPr>
              <a:t> и возрастным особенностям учащихся;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Отбор материала для работы на уроке с применением игровых технологий;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Диагностирование имеющихся знаний, выявлений уровня активности, познавательной самостоятельности учащихся;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Овладение новыми методами, формами , приемами, позволяющими учить детей самостоятельно учиться;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Организация контроля знаний и их коррекция;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Анализ результатов.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Разнообразие учебных игр: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6336704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hlinkClick r:id="rId3" action="ppaction://hlinkfile"/>
              </a:rPr>
              <a:t>Фонетические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ru-RU" sz="2800" u="sng" dirty="0" err="1" smtClean="0">
                <a:solidFill>
                  <a:schemeClr val="accent6">
                    <a:lumMod val="75000"/>
                  </a:schemeClr>
                </a:solidFill>
                <a:hlinkClick r:id="rId4" action="ppaction://hlinkfile"/>
              </a:rPr>
              <a:t>фонетические</a:t>
            </a:r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hlinkClick r:id="rId4" action="ppaction://hlinkfile"/>
              </a:rPr>
              <a:t> игры.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hlinkClick r:id="rId4" action="ppaction://hlinkfile"/>
              </a:rPr>
              <a:t>pdf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работы с алфавитом;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Орфографические;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Лексические;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Грамматические;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обучения чтению;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обучения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аудированию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обучения монологической речи;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обучения диалогической речи.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https://nsportal.ru/averyanova-tatyana-anatolevna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458200" cy="1162050"/>
          </a:xfrm>
        </p:spPr>
        <p:txBody>
          <a:bodyPr/>
          <a:lstStyle/>
          <a:p>
            <a:r>
              <a:rPr lang="ru-RU" dirty="0" smtClean="0"/>
              <a:t>Используя игровую деятельность в </a:t>
            </a:r>
            <a:r>
              <a:rPr lang="ru-RU" dirty="0" err="1" smtClean="0"/>
              <a:t>учебно</a:t>
            </a:r>
            <a:r>
              <a:rPr lang="ru-RU" dirty="0" smtClean="0"/>
              <a:t> – воспитательном процессе, я пришла к следующим выводам: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6766520" cy="457200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игра активизирует познавательную деятельность учащихся;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- игра создаёт на уроке доброжелательную и жизнерадостную атмосферу;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- игра активизирует творческие способности учащихся, </a:t>
            </a:r>
            <a:r>
              <a:rPr lang="ru-RU" sz="2000" dirty="0" err="1" smtClean="0">
                <a:solidFill>
                  <a:srgbClr val="FF0000"/>
                </a:solidFill>
              </a:rPr>
              <a:t>равивает</a:t>
            </a:r>
            <a:r>
              <a:rPr lang="ru-RU" sz="2000" dirty="0" smtClean="0">
                <a:solidFill>
                  <a:srgbClr val="FF0000"/>
                </a:solidFill>
              </a:rPr>
              <a:t> воображение, память, мышление;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- игра помогает снять усталость, преодолеть языковой и психологический барьер;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- игра повышает интерес учащихся к изучению иностранного языка;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- игра не только организует процесс общения на иностранном языке, но максимально приближает его к естественной коммуникации.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453</Words>
  <Application>Microsoft Office PowerPoint</Application>
  <PresentationFormat>Экран (4:3)</PresentationFormat>
  <Paragraphs>70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</vt:lpstr>
      <vt:lpstr>Игровая технология при обучении немецкому языку</vt:lpstr>
      <vt:lpstr>Каждый учитель, работающий в школе,  задается вопросом, как сделать свои уроки более интересными, увлекательными, как добиться того, чтобы учащиеся прочно усваивали материал. Проанализировав разнообразные приемы и методы обучения, я пришла к мнению, что использование игровых форм обучения будет более эффективным при изучении иностранного языка.</vt:lpstr>
      <vt:lpstr>Почему игровые технологии?</vt:lpstr>
      <vt:lpstr>Эффективность применения игровой технологии</vt:lpstr>
      <vt:lpstr>Условия      реализации: Для получения устойчивых положительных результатов необходимо учитывать следующие условия:</vt:lpstr>
      <vt:lpstr>Алгоритм использования игровой технологии</vt:lpstr>
      <vt:lpstr>Разнообразие учебных игр: </vt:lpstr>
      <vt:lpstr>Используя игровую деятельность в учебно – воспитательном процессе, я пришла к следующим выводам:</vt:lpstr>
      <vt:lpstr>Результаты написания словарного диктанта</vt:lpstr>
      <vt:lpstr>Результативность использования заключается в</vt:lpstr>
      <vt:lpstr>                          Теоретическая база опыта 1. Л.Стаценко. Ролевые игры на уроках иностранного языка. 2. В.Н.Пташкина. Игровые технологии на уроках. 3. Т.В.Пукина. Игровые технологии на уроках и на досуге. 4. М.Е.Сергеева.Игровые технологии на уроках и во внеурочной деятельности 5. В.Г.Якимкина. Увлекательные игры на уроках немецкого языка. 6. С.Ю.Райнеке. Игры на уроках немецкого языка в начальной школе:2-4 классы: Методическое пособие.Школьный урок 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технология при обучении немецкому языку</dc:title>
  <dc:creator>Дима</dc:creator>
  <cp:lastModifiedBy>Дима</cp:lastModifiedBy>
  <cp:revision>38</cp:revision>
  <dcterms:created xsi:type="dcterms:W3CDTF">2017-11-16T08:30:16Z</dcterms:created>
  <dcterms:modified xsi:type="dcterms:W3CDTF">2017-11-30T15:44:43Z</dcterms:modified>
</cp:coreProperties>
</file>