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0" r:id="rId3"/>
    <p:sldId id="261" r:id="rId4"/>
    <p:sldId id="258" r:id="rId5"/>
    <p:sldId id="260" r:id="rId6"/>
    <p:sldId id="272" r:id="rId7"/>
    <p:sldId id="279" r:id="rId8"/>
    <p:sldId id="278" r:id="rId9"/>
    <p:sldId id="266" r:id="rId10"/>
    <p:sldId id="271" r:id="rId11"/>
    <p:sldId id="273" r:id="rId12"/>
    <p:sldId id="274" r:id="rId13"/>
    <p:sldId id="275" r:id="rId14"/>
    <p:sldId id="276" r:id="rId15"/>
    <p:sldId id="277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2012-2013 г.</c:v>
                </c:pt>
                <c:pt idx="1">
                  <c:v>2013-2014 г.</c:v>
                </c:pt>
                <c:pt idx="2">
                  <c:v>2014-2015 г.</c:v>
                </c:pt>
                <c:pt idx="3">
                  <c:v>2015-2016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63</c:v>
                </c:pt>
                <c:pt idx="1">
                  <c:v>75</c:v>
                </c:pt>
                <c:pt idx="2">
                  <c:v>83</c:v>
                </c:pt>
                <c:pt idx="3">
                  <c:v>85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Успеваемость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2012-2013 г.</c:v>
                </c:pt>
                <c:pt idx="1">
                  <c:v>2013-2014 г.</c:v>
                </c:pt>
                <c:pt idx="2">
                  <c:v>2014-2015 г.</c:v>
                </c:pt>
                <c:pt idx="3">
                  <c:v>2015-2016 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axId val="77331456"/>
        <c:axId val="51122944"/>
      </c:barChart>
      <c:catAx>
        <c:axId val="77331456"/>
        <c:scaling>
          <c:orientation val="minMax"/>
        </c:scaling>
        <c:axPos val="b"/>
        <c:numFmt formatCode="General" sourceLinked="1"/>
        <c:tickLblPos val="nextTo"/>
        <c:crossAx val="51122944"/>
        <c:crosses val="autoZero"/>
        <c:auto val="1"/>
        <c:lblAlgn val="ctr"/>
        <c:lblOffset val="100"/>
      </c:catAx>
      <c:valAx>
        <c:axId val="51122944"/>
        <c:scaling>
          <c:orientation val="minMax"/>
        </c:scaling>
        <c:axPos val="l"/>
        <c:majorGridlines/>
        <c:numFmt formatCode="General" sourceLinked="1"/>
        <c:tickLblPos val="nextTo"/>
        <c:crossAx val="77331456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4D9F-93D4-43D1-8230-47B43493C1EA}" type="datetimeFigureOut">
              <a:rPr lang="ru-RU" smtClean="0"/>
              <a:pPr/>
              <a:t>30.03.2020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FF35-1CB5-433F-9DA9-40FF6D461E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4D9F-93D4-43D1-8230-47B43493C1EA}" type="datetimeFigureOut">
              <a:rPr lang="ru-RU" smtClean="0"/>
              <a:pPr/>
              <a:t>30.03.2020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FF35-1CB5-433F-9DA9-40FF6D461E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4D9F-93D4-43D1-8230-47B43493C1EA}" type="datetimeFigureOut">
              <a:rPr lang="ru-RU" smtClean="0"/>
              <a:pPr/>
              <a:t>30.03.2020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FF35-1CB5-433F-9DA9-40FF6D461E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4D9F-93D4-43D1-8230-47B43493C1EA}" type="datetimeFigureOut">
              <a:rPr lang="ru-RU" smtClean="0"/>
              <a:pPr/>
              <a:t>30.03.2020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FF35-1CB5-433F-9DA9-40FF6D461E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4D9F-93D4-43D1-8230-47B43493C1EA}" type="datetimeFigureOut">
              <a:rPr lang="ru-RU" smtClean="0"/>
              <a:pPr/>
              <a:t>30.03.2020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FF35-1CB5-433F-9DA9-40FF6D461E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4D9F-93D4-43D1-8230-47B43493C1EA}" type="datetimeFigureOut">
              <a:rPr lang="ru-RU" smtClean="0"/>
              <a:pPr/>
              <a:t>30.03.2020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FF35-1CB5-433F-9DA9-40FF6D461E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4D9F-93D4-43D1-8230-47B43493C1EA}" type="datetimeFigureOut">
              <a:rPr lang="ru-RU" smtClean="0"/>
              <a:pPr/>
              <a:t>30.03.2020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FF35-1CB5-433F-9DA9-40FF6D461E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4D9F-93D4-43D1-8230-47B43493C1EA}" type="datetimeFigureOut">
              <a:rPr lang="ru-RU" smtClean="0"/>
              <a:pPr/>
              <a:t>30.03.2020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FF35-1CB5-433F-9DA9-40FF6D461E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4D9F-93D4-43D1-8230-47B43493C1EA}" type="datetimeFigureOut">
              <a:rPr lang="ru-RU" smtClean="0"/>
              <a:pPr/>
              <a:t>30.03.2020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FF35-1CB5-433F-9DA9-40FF6D461E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4D9F-93D4-43D1-8230-47B43493C1EA}" type="datetimeFigureOut">
              <a:rPr lang="ru-RU" smtClean="0"/>
              <a:pPr/>
              <a:t>30.03.2020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FF35-1CB5-433F-9DA9-40FF6D461E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4D9F-93D4-43D1-8230-47B43493C1EA}" type="datetimeFigureOut">
              <a:rPr lang="ru-RU" smtClean="0"/>
              <a:pPr/>
              <a:t>30.03.2020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FF35-1CB5-433F-9DA9-40FF6D461E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A4D9F-93D4-43D1-8230-47B43493C1EA}" type="datetimeFigureOut">
              <a:rPr lang="ru-RU" smtClean="0"/>
              <a:pPr/>
              <a:t>30.03.2020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7FF35-1CB5-433F-9DA9-40FF6D461E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836712"/>
            <a:ext cx="7846640" cy="3528392"/>
          </a:xfrm>
        </p:spPr>
        <p:txBody>
          <a:bodyPr>
            <a:normAutofit/>
          </a:bodyPr>
          <a:lstStyle/>
          <a:p>
            <a:r>
              <a:rPr lang="ru-RU" sz="7300" dirty="0" smtClean="0"/>
              <a:t>Я - ПЕДАГОГ 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smtClean="0"/>
              <a:t>Опыт педагогической </a:t>
            </a:r>
            <a:r>
              <a:rPr lang="ru-RU" sz="3100" dirty="0" smtClean="0"/>
              <a:t>деятельности учителя географии</a:t>
            </a:r>
            <a:br>
              <a:rPr lang="ru-RU" sz="3100" dirty="0" smtClean="0"/>
            </a:br>
            <a:r>
              <a:rPr lang="ru-RU" sz="3100" dirty="0" smtClean="0"/>
              <a:t>МОУ </a:t>
            </a:r>
            <a:r>
              <a:rPr lang="ru-RU" sz="3100" dirty="0" err="1" smtClean="0"/>
              <a:t>Покрово</a:t>
            </a:r>
            <a:r>
              <a:rPr lang="ru-RU" sz="3100" dirty="0" smtClean="0"/>
              <a:t> – </a:t>
            </a:r>
            <a:r>
              <a:rPr lang="ru-RU" sz="3100" dirty="0" err="1" smtClean="0"/>
              <a:t>Ситской</a:t>
            </a:r>
            <a:r>
              <a:rPr lang="ru-RU" sz="3100" dirty="0" smtClean="0"/>
              <a:t> СОШ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Соловьёвой Елены Геннадьевны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Учитель остается учителем, пока он учится</a:t>
            </a:r>
          </a:p>
          <a:p>
            <a:r>
              <a:rPr lang="ru-RU" dirty="0" smtClean="0"/>
              <a:t>К.Ушинский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Анкетирование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 Я люблю заниматься географией</a:t>
            </a:r>
          </a:p>
          <a:p>
            <a:r>
              <a:rPr lang="ru-RU" sz="2400" dirty="0" smtClean="0"/>
              <a:t>С удовольствием иду на урок</a:t>
            </a:r>
          </a:p>
          <a:p>
            <a:r>
              <a:rPr lang="ru-RU" sz="2400" dirty="0" smtClean="0"/>
              <a:t>Никогда не пропускаю без уважительной причины</a:t>
            </a:r>
          </a:p>
          <a:p>
            <a:r>
              <a:rPr lang="ru-RU" sz="2400" dirty="0" smtClean="0"/>
              <a:t>Доволен отношением учителя ко мне</a:t>
            </a:r>
          </a:p>
          <a:p>
            <a:r>
              <a:rPr lang="ru-RU" sz="2400" dirty="0" smtClean="0"/>
              <a:t>Всегда понимаю объяснение нового материала</a:t>
            </a:r>
          </a:p>
          <a:p>
            <a:r>
              <a:rPr lang="ru-RU" sz="2400" dirty="0" smtClean="0"/>
              <a:t>При обучении с помощью компьютера получаю большой  объем знаний</a:t>
            </a:r>
          </a:p>
          <a:p>
            <a:r>
              <a:rPr lang="ru-RU" sz="2400" dirty="0" smtClean="0"/>
              <a:t>Данная форма обучения меня привлекает …</a:t>
            </a:r>
          </a:p>
          <a:p>
            <a:r>
              <a:rPr lang="ru-RU" sz="2400" dirty="0" smtClean="0"/>
              <a:t>Урок географии мне стал более интересен </a:t>
            </a:r>
          </a:p>
          <a:p>
            <a:endParaRPr lang="ru-RU" sz="2400" dirty="0" smtClean="0"/>
          </a:p>
          <a:p>
            <a:pPr>
              <a:buNone/>
            </a:pPr>
            <a:r>
              <a:rPr lang="ru-RU" sz="2400" i="1" dirty="0" smtClean="0"/>
              <a:t>86% опрошенных показали повышение интереса к предмету</a:t>
            </a:r>
          </a:p>
          <a:p>
            <a:pPr>
              <a:buNone/>
            </a:pPr>
            <a:r>
              <a:rPr lang="ru-RU" sz="2400" i="1" dirty="0" smtClean="0"/>
              <a:t>100% детей показали повышение успеваемости по предмету </a:t>
            </a:r>
          </a:p>
          <a:p>
            <a:pPr>
              <a:buNone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825" b="3181"/>
          <a:stretch>
            <a:fillRect/>
          </a:stretch>
        </p:blipFill>
        <p:spPr bwMode="auto">
          <a:xfrm>
            <a:off x="251520" y="260648"/>
            <a:ext cx="8733638" cy="649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683" b="2468"/>
          <a:stretch>
            <a:fillRect/>
          </a:stretch>
        </p:blipFill>
        <p:spPr bwMode="auto">
          <a:xfrm>
            <a:off x="323528" y="79361"/>
            <a:ext cx="8933433" cy="677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277" b="3222"/>
          <a:stretch>
            <a:fillRect/>
          </a:stretch>
        </p:blipFill>
        <p:spPr bwMode="auto">
          <a:xfrm>
            <a:off x="179512" y="116632"/>
            <a:ext cx="8638671" cy="653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223" b="3908"/>
          <a:stretch>
            <a:fillRect/>
          </a:stretch>
        </p:blipFill>
        <p:spPr bwMode="auto">
          <a:xfrm>
            <a:off x="0" y="159886"/>
            <a:ext cx="8919506" cy="669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223" b="3908"/>
          <a:stretch>
            <a:fillRect/>
          </a:stretch>
        </p:blipFill>
        <p:spPr bwMode="auto">
          <a:xfrm>
            <a:off x="276132" y="260649"/>
            <a:ext cx="8655354" cy="649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548680"/>
            <a:ext cx="5111750" cy="58531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6000" dirty="0" smtClean="0"/>
              <a:t> Я – учитель,</a:t>
            </a:r>
          </a:p>
          <a:p>
            <a:pPr>
              <a:buNone/>
            </a:pPr>
            <a:r>
              <a:rPr lang="ru-RU" sz="6000" dirty="0" smtClean="0"/>
              <a:t>           и</a:t>
            </a:r>
          </a:p>
          <a:p>
            <a:pPr>
              <a:buNone/>
            </a:pPr>
            <a:r>
              <a:rPr lang="ru-RU" sz="6000" dirty="0" smtClean="0"/>
              <a:t> я счастливый </a:t>
            </a:r>
          </a:p>
          <a:p>
            <a:pPr>
              <a:buNone/>
            </a:pPr>
            <a:r>
              <a:rPr lang="ru-RU" sz="6000" dirty="0" smtClean="0"/>
              <a:t>     человек!</a:t>
            </a:r>
            <a:endParaRPr lang="ru-RU" sz="6000" dirty="0"/>
          </a:p>
        </p:txBody>
      </p:sp>
      <p:sp>
        <p:nvSpPr>
          <p:cNvPr id="7" name="Заголовок 4"/>
          <p:cNvSpPr>
            <a:spLocks noGrp="1"/>
          </p:cNvSpPr>
          <p:nvPr>
            <p:ph type="body" sz="half" idx="2"/>
          </p:nvPr>
        </p:nvSpPr>
        <p:spPr>
          <a:xfrm>
            <a:off x="4932363" y="549275"/>
            <a:ext cx="3727450" cy="52673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Светлана\Desktop\Конкурс 2\DSC02657.JPG"/>
          <p:cNvPicPr>
            <a:picLocks noChangeAspect="1" noChangeArrowheads="1"/>
          </p:cNvPicPr>
          <p:nvPr/>
        </p:nvPicPr>
        <p:blipFill>
          <a:blip r:embed="rId2" cstate="print"/>
          <a:srcRect l="26424" t="18791" r="41867" b="24837"/>
          <a:stretch>
            <a:fillRect/>
          </a:stretch>
        </p:blipFill>
        <p:spPr bwMode="auto">
          <a:xfrm>
            <a:off x="5364088" y="1052736"/>
            <a:ext cx="3240360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i="1" dirty="0" smtClean="0"/>
              <a:t>Цель</a:t>
            </a:r>
            <a:r>
              <a:rPr lang="ru-RU" sz="2800" dirty="0" smtClean="0"/>
              <a:t>: </a:t>
            </a:r>
          </a:p>
          <a:p>
            <a:pPr>
              <a:buNone/>
            </a:pPr>
            <a:r>
              <a:rPr lang="ru-RU" dirty="0" smtClean="0"/>
              <a:t>    развитие познавательных творческих </a:t>
            </a:r>
          </a:p>
          <a:p>
            <a:pPr>
              <a:buNone/>
            </a:pPr>
            <a:r>
              <a:rPr lang="ru-RU" dirty="0" smtClean="0"/>
              <a:t>    способностей обучающихся через </a:t>
            </a:r>
          </a:p>
          <a:p>
            <a:pPr>
              <a:buNone/>
            </a:pPr>
            <a:r>
              <a:rPr lang="ru-RU" dirty="0" smtClean="0"/>
              <a:t>    интегрированное использование </a:t>
            </a:r>
          </a:p>
          <a:p>
            <a:pPr>
              <a:buNone/>
            </a:pPr>
            <a:r>
              <a:rPr lang="ru-RU" dirty="0" smtClean="0"/>
              <a:t>    инновационных технологий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Методические темы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     </a:t>
            </a:r>
            <a:r>
              <a:rPr lang="ru-RU" sz="2800" dirty="0" smtClean="0"/>
              <a:t>Современные технологии на уроках географии в сельской школе</a:t>
            </a:r>
          </a:p>
          <a:p>
            <a:pPr>
              <a:buNone/>
            </a:pPr>
            <a:endParaRPr lang="ru-RU" sz="2800" dirty="0" smtClean="0"/>
          </a:p>
          <a:p>
            <a:pPr>
              <a:buNone/>
            </a:pPr>
            <a:r>
              <a:rPr lang="ru-RU" sz="2800" dirty="0" smtClean="0"/>
              <a:t>     Использование ЭОР на уроках географии</a:t>
            </a:r>
          </a:p>
          <a:p>
            <a:pPr>
              <a:buNone/>
            </a:pPr>
            <a:r>
              <a:rPr lang="ru-RU" sz="2800" dirty="0" smtClean="0"/>
              <a:t>     </a:t>
            </a:r>
          </a:p>
          <a:p>
            <a:pPr>
              <a:buNone/>
            </a:pPr>
            <a:r>
              <a:rPr lang="ru-RU" sz="2800" dirty="0" smtClean="0"/>
              <a:t>     Активизация познавательной деятельности  обучающихся – механизм повышения качества образования на уроках и во внеурочной деятельности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800" b="1" i="1" dirty="0" smtClean="0"/>
              <a:t>Задачи</a:t>
            </a:r>
            <a:r>
              <a:rPr lang="ru-RU" sz="2800" dirty="0" smtClean="0"/>
              <a:t>: 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Изучать передовые педагогические технологии;</a:t>
            </a:r>
          </a:p>
          <a:p>
            <a:endParaRPr lang="ru-RU" sz="2400" dirty="0" smtClean="0"/>
          </a:p>
          <a:p>
            <a:r>
              <a:rPr lang="ru-RU" sz="2400" dirty="0" smtClean="0"/>
              <a:t>Внедрять в образовательный процесс технологии, методы, формы работы, способствующие повышению интереса к предмету;</a:t>
            </a:r>
          </a:p>
          <a:p>
            <a:endParaRPr lang="ru-RU" sz="2400" dirty="0" smtClean="0"/>
          </a:p>
          <a:p>
            <a:r>
              <a:rPr lang="ru-RU" sz="2400" dirty="0" smtClean="0"/>
              <a:t>Повышать познавательную активность обучающихся, и как следствие, повышать рост качества знаний;</a:t>
            </a:r>
          </a:p>
          <a:p>
            <a:endParaRPr lang="ru-RU" sz="2400" dirty="0" smtClean="0"/>
          </a:p>
          <a:p>
            <a:r>
              <a:rPr lang="ru-RU" sz="2400" dirty="0" smtClean="0"/>
              <a:t>Вовлекать обучающихся в различные формы внеклассной деятельности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Курсы повышения квалификации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Использование электронных образовательных ресурсов в образовательном процессе География</a:t>
            </a:r>
          </a:p>
          <a:p>
            <a:endParaRPr lang="ru-RU" sz="2400" dirty="0" smtClean="0"/>
          </a:p>
          <a:p>
            <a:r>
              <a:rPr lang="ru-RU" sz="2400" dirty="0" smtClean="0"/>
              <a:t>Использование ЭОР в процессе обучения в основной школе по географии;</a:t>
            </a:r>
          </a:p>
          <a:p>
            <a:endParaRPr lang="ru-RU" sz="2400" dirty="0" smtClean="0"/>
          </a:p>
          <a:p>
            <a:r>
              <a:rPr lang="ru-RU" sz="2400" dirty="0" smtClean="0"/>
              <a:t>Управление педагогическим процессом в условиях реализации ФГОС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Образовательные технологии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400" dirty="0" smtClean="0"/>
              <a:t>Игровые технологии</a:t>
            </a:r>
          </a:p>
          <a:p>
            <a:endParaRPr lang="ru-RU" sz="2400" dirty="0" smtClean="0"/>
          </a:p>
          <a:p>
            <a:r>
              <a:rPr lang="ru-RU" sz="2400" dirty="0" smtClean="0"/>
              <a:t>Технологии проблемного обучения</a:t>
            </a:r>
          </a:p>
          <a:p>
            <a:endParaRPr lang="ru-RU" sz="2400" dirty="0" smtClean="0"/>
          </a:p>
          <a:p>
            <a:r>
              <a:rPr lang="ru-RU" sz="2400" dirty="0" smtClean="0"/>
              <a:t>Дифференцированного обучения</a:t>
            </a:r>
          </a:p>
          <a:p>
            <a:endParaRPr lang="ru-RU" sz="2400" dirty="0" smtClean="0"/>
          </a:p>
          <a:p>
            <a:r>
              <a:rPr lang="ru-RU" sz="2400" dirty="0" smtClean="0"/>
              <a:t>Исследовательские и проектные</a:t>
            </a:r>
          </a:p>
          <a:p>
            <a:endParaRPr lang="ru-RU" sz="2400" dirty="0" smtClean="0"/>
          </a:p>
          <a:p>
            <a:r>
              <a:rPr lang="ru-RU" sz="2400" dirty="0" err="1" smtClean="0"/>
              <a:t>Здоровьесберегающие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Информационные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587" b="8681"/>
          <a:stretch>
            <a:fillRect/>
          </a:stretch>
        </p:blipFill>
        <p:spPr bwMode="auto">
          <a:xfrm>
            <a:off x="107504" y="620688"/>
            <a:ext cx="8928044" cy="59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Анализ результативности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1896</TotalTime>
  <Words>228</Words>
  <Application>Microsoft Office PowerPoint</Application>
  <PresentationFormat>Экран (4:3)</PresentationFormat>
  <Paragraphs>59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Я - ПЕДАГОГ    Опыт педагогической деятельности учителя географии МОУ Покрово – Ситской СОШ Соловьёвой Елены Геннадьевны</vt:lpstr>
      <vt:lpstr>Слайд 2</vt:lpstr>
      <vt:lpstr>Методические темы</vt:lpstr>
      <vt:lpstr>Задачи:  </vt:lpstr>
      <vt:lpstr>Курсы повышения квалификации</vt:lpstr>
      <vt:lpstr>Образовательные технологии</vt:lpstr>
      <vt:lpstr>Слайд 7</vt:lpstr>
      <vt:lpstr>Слайд 8</vt:lpstr>
      <vt:lpstr>Анализ результативности</vt:lpstr>
      <vt:lpstr>Анкетирование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методическая система</dc:title>
  <dc:creator>Светлана</dc:creator>
  <cp:lastModifiedBy>Дарья</cp:lastModifiedBy>
  <cp:revision>94</cp:revision>
  <dcterms:created xsi:type="dcterms:W3CDTF">2016-12-26T16:50:50Z</dcterms:created>
  <dcterms:modified xsi:type="dcterms:W3CDTF">2020-03-30T19:52:50Z</dcterms:modified>
</cp:coreProperties>
</file>