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66" r:id="rId3"/>
    <p:sldId id="267" r:id="rId4"/>
    <p:sldId id="257" r:id="rId5"/>
    <p:sldId id="268" r:id="rId6"/>
    <p:sldId id="269" r:id="rId7"/>
    <p:sldId id="258" r:id="rId8"/>
    <p:sldId id="262" r:id="rId9"/>
    <p:sldId id="260" r:id="rId10"/>
    <p:sldId id="270" r:id="rId11"/>
    <p:sldId id="299" r:id="rId12"/>
    <p:sldId id="300" r:id="rId13"/>
    <p:sldId id="271" r:id="rId14"/>
    <p:sldId id="301" r:id="rId15"/>
    <p:sldId id="292" r:id="rId16"/>
    <p:sldId id="272" r:id="rId17"/>
    <p:sldId id="293" r:id="rId18"/>
    <p:sldId id="273" r:id="rId19"/>
    <p:sldId id="294" r:id="rId20"/>
    <p:sldId id="274" r:id="rId21"/>
    <p:sldId id="287" r:id="rId22"/>
    <p:sldId id="282" r:id="rId23"/>
    <p:sldId id="289" r:id="rId24"/>
    <p:sldId id="288" r:id="rId25"/>
    <p:sldId id="297" r:id="rId26"/>
    <p:sldId id="296" r:id="rId27"/>
    <p:sldId id="283" r:id="rId28"/>
    <p:sldId id="276" r:id="rId29"/>
    <p:sldId id="304" r:id="rId30"/>
    <p:sldId id="305" r:id="rId31"/>
    <p:sldId id="278" r:id="rId32"/>
    <p:sldId id="279" r:id="rId33"/>
    <p:sldId id="280" r:id="rId34"/>
    <p:sldId id="284" r:id="rId35"/>
    <p:sldId id="281" r:id="rId36"/>
    <p:sldId id="285" r:id="rId37"/>
    <p:sldId id="295" r:id="rId38"/>
    <p:sldId id="291" r:id="rId39"/>
    <p:sldId id="290" r:id="rId40"/>
    <p:sldId id="265" r:id="rId41"/>
    <p:sldId id="298" r:id="rId42"/>
    <p:sldId id="277" r:id="rId43"/>
    <p:sldId id="303" r:id="rId44"/>
    <p:sldId id="286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B6B7423-CED5-43E9-92A4-672C7A98475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5417934-6A67-4ABA-B72D-588A2BA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7423-CED5-43E9-92A4-672C7A98475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7934-6A67-4ABA-B72D-588A2BA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7423-CED5-43E9-92A4-672C7A98475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7934-6A67-4ABA-B72D-588A2BA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B6B7423-CED5-43E9-92A4-672C7A98475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5417934-6A67-4ABA-B72D-588A2BA864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B6B7423-CED5-43E9-92A4-672C7A98475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5417934-6A67-4ABA-B72D-588A2BA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7423-CED5-43E9-92A4-672C7A98475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7934-6A67-4ABA-B72D-588A2BA864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7423-CED5-43E9-92A4-672C7A98475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7934-6A67-4ABA-B72D-588A2BA864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B6B7423-CED5-43E9-92A4-672C7A98475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5417934-6A67-4ABA-B72D-588A2BA864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B7423-CED5-43E9-92A4-672C7A98475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17934-6A67-4ABA-B72D-588A2BA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B6B7423-CED5-43E9-92A4-672C7A98475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5417934-6A67-4ABA-B72D-588A2BA864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B6B7423-CED5-43E9-92A4-672C7A98475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5417934-6A67-4ABA-B72D-588A2BA864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B6B7423-CED5-43E9-92A4-672C7A98475B}" type="datetimeFigureOut">
              <a:rPr lang="ru-RU" smtClean="0"/>
              <a:pPr/>
              <a:t>01.12.2017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5417934-6A67-4ABA-B72D-588A2BA864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47;&#1080;&#1084;&#1085;&#1080;&#1081;%20&#1083;&#1077;&#1089;.ppt" TargetMode="External"/><Relationship Id="rId2" Type="http://schemas.openxmlformats.org/officeDocument/2006/relationships/hyperlink" Target="&#1055;&#1088;&#1077;&#1079;&#1077;&#1085;&#1090;&#1072;&#1094;&#1080;&#1103;%20&#1090;&#1086;&#1084;&#1072;&#1090;&#1099;.pptx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1055;&#1088;&#1086;&#1077;&#1082;&#1090;%20&#1089;&#1086;&#1083;&#1085;%20&#1089;&#1080;&#1089;&#1090;.docx" TargetMode="External"/><Relationship Id="rId7" Type="http://schemas.openxmlformats.org/officeDocument/2006/relationships/hyperlink" Target="&#1055;&#1088;&#1086;&#1077;&#1082;&#1090;%20&#1084;&#1086;&#1103;%20&#1089;&#1077;&#1084;&#1100;&#1103;.docx" TargetMode="External"/><Relationship Id="rId2" Type="http://schemas.openxmlformats.org/officeDocument/2006/relationships/hyperlink" Target="&#1055;&#1088;&#1086;&#1077;&#1082;&#1090;%20&#1055;&#1044;&#1044;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89;&#1077;&#1084;&#1100;&#1103;%20&#1089;&#1083;&#1086;&#1074;.docx" TargetMode="External"/><Relationship Id="rId5" Type="http://schemas.openxmlformats.org/officeDocument/2006/relationships/hyperlink" Target="&#1055;&#1088;&#1086;&#1077;&#1082;&#1090;%20&#1076;&#1077;&#1090;&#1089;&#1082;.&#1087;&#1083;..docx" TargetMode="External"/><Relationship Id="rId4" Type="http://schemas.openxmlformats.org/officeDocument/2006/relationships/hyperlink" Target="&#1082;&#1088;&#1086;&#1089;&#1089;&#1074;&#1086;&#1088;&#1076;.docx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196752"/>
            <a:ext cx="6172200" cy="3240360"/>
          </a:xfrm>
        </p:spPr>
        <p:txBody>
          <a:bodyPr>
            <a:normAutofit/>
          </a:bodyPr>
          <a:lstStyle/>
          <a:p>
            <a:r>
              <a:rPr lang="ru-RU" b="1" dirty="0"/>
              <a:t>Применение педагогических технологий на уроках в начальной школе как средство повышения качества обучения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072214" cy="1371600"/>
          </a:xfrm>
        </p:spPr>
        <p:txBody>
          <a:bodyPr/>
          <a:lstStyle/>
          <a:p>
            <a:r>
              <a:rPr lang="ru-RU" dirty="0" smtClean="0"/>
              <a:t>Учитель МОУ </a:t>
            </a:r>
            <a:r>
              <a:rPr lang="ru-RU" dirty="0" err="1" smtClean="0"/>
              <a:t>Покрово</a:t>
            </a:r>
            <a:r>
              <a:rPr lang="ru-RU" dirty="0" smtClean="0"/>
              <a:t>- </a:t>
            </a:r>
            <a:r>
              <a:rPr lang="ru-RU" dirty="0" err="1" smtClean="0"/>
              <a:t>Ситской</a:t>
            </a:r>
            <a:r>
              <a:rPr lang="ru-RU" dirty="0" smtClean="0"/>
              <a:t> СОШ </a:t>
            </a:r>
          </a:p>
          <a:p>
            <a:r>
              <a:rPr lang="ru-RU" dirty="0" smtClean="0"/>
              <a:t>Лебедева Людмила Николаевна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Сказка о буквах, рассказанная Незнайкой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4800" i="1" dirty="0" smtClean="0"/>
              <a:t>Жили- были буквы. Дружно жили , не ссорились. А было их всего 36. Или 34? Не помню.</a:t>
            </a:r>
            <a:endParaRPr lang="ru-RU" sz="4800" dirty="0" smtClean="0"/>
          </a:p>
          <a:p>
            <a:r>
              <a:rPr lang="ru-RU" sz="4800" i="1" dirty="0" smtClean="0"/>
              <a:t>Десять из них – гласные. Очень интересные буквы! Половина- волшебные. Почему их так назвали? Ну, наверное, потому, что они с помощью волшебной палочки могут превратить льва в мышку, а блоху- в огромный самолет.</a:t>
            </a:r>
            <a:endParaRPr lang="ru-RU" sz="4800" dirty="0" smtClean="0"/>
          </a:p>
          <a:p>
            <a:r>
              <a:rPr lang="ru-RU" sz="4800" i="1" dirty="0" smtClean="0"/>
              <a:t>А согласные буквы вообще чудаки! Некоторые говорят громко, звонко. Например, буквы </a:t>
            </a:r>
            <a:r>
              <a:rPr lang="ru-RU" sz="4800" i="1" dirty="0" err="1" smtClean="0"/>
              <a:t>п</a:t>
            </a:r>
            <a:r>
              <a:rPr lang="ru-RU" sz="4800" i="1" dirty="0" smtClean="0"/>
              <a:t>, т, х. А другие умеют только шептать, шуршать, шипеть. Это глухие звуки. Вот только я забыл , какие буквы обозначают глухие звуки. Подскажите!</a:t>
            </a:r>
            <a:endParaRPr lang="ru-RU" sz="4800" dirty="0" smtClean="0"/>
          </a:p>
          <a:p>
            <a:r>
              <a:rPr lang="ru-RU" sz="4800" i="1" dirty="0" smtClean="0"/>
              <a:t>Буква ч очень дружит с буквами я и </a:t>
            </a:r>
            <a:r>
              <a:rPr lang="ru-RU" sz="4800" i="1" dirty="0" err="1" smtClean="0"/>
              <a:t>ю</a:t>
            </a:r>
            <a:r>
              <a:rPr lang="ru-RU" sz="4800" i="1" dirty="0" smtClean="0"/>
              <a:t>. Она прямо- таки не может с ними расстаться! А вот ж и </a:t>
            </a:r>
            <a:r>
              <a:rPr lang="ru-RU" sz="4800" i="1" dirty="0" err="1" smtClean="0"/>
              <a:t>ш</a:t>
            </a:r>
            <a:r>
              <a:rPr lang="ru-RU" sz="4800" i="1" dirty="0" smtClean="0"/>
              <a:t> не водятся с буквой </a:t>
            </a:r>
            <a:r>
              <a:rPr lang="ru-RU" sz="4800" i="1" dirty="0" err="1" smtClean="0"/>
              <a:t>ы</a:t>
            </a:r>
            <a:r>
              <a:rPr lang="ru-RU" sz="4800" i="1" dirty="0" smtClean="0"/>
              <a:t>, а дружат только с и , </a:t>
            </a:r>
            <a:r>
              <a:rPr lang="ru-RU" sz="4800" i="1" dirty="0" err="1" smtClean="0"/>
              <a:t>и</a:t>
            </a:r>
            <a:r>
              <a:rPr lang="ru-RU" sz="4800" i="1" dirty="0" smtClean="0"/>
              <a:t> она делает их мягкими- мягкими.</a:t>
            </a:r>
            <a:endParaRPr lang="ru-RU" sz="4800" dirty="0" smtClean="0"/>
          </a:p>
          <a:p>
            <a:r>
              <a:rPr lang="ru-RU" sz="4800" i="1" dirty="0" smtClean="0"/>
              <a:t>А еще там есть две странные буквы. Они всегда молчат. Может, немые? Вы не знаете их ? И вообще, что это за страна такая? Как она называется?</a:t>
            </a:r>
            <a:endParaRPr lang="ru-RU" sz="4800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H:\DCIM\102_PANA\P102050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00200"/>
            <a:ext cx="34290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52736"/>
            <a:ext cx="6480720" cy="486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571184" cy="567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err="1" smtClean="0"/>
              <a:t>Инсценирование</a:t>
            </a:r>
            <a:r>
              <a:rPr lang="ru-RU" b="1" dirty="0" smtClean="0"/>
              <a:t> произведений</a:t>
            </a:r>
            <a:endParaRPr lang="ru-RU" b="1" dirty="0"/>
          </a:p>
        </p:txBody>
      </p:sp>
      <p:pic>
        <p:nvPicPr>
          <p:cNvPr id="1027" name="Picture 3" descr="F:\DCIM\102_PANA\P102046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  <p:pic>
        <p:nvPicPr>
          <p:cNvPr id="1026" name="Picture 2" descr="F:\DCIM\102_PANA\P102045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70375" y="25146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764704"/>
            <a:ext cx="7612162" cy="570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Информационно-коммуникационные технологии</a:t>
            </a:r>
            <a:endParaRPr lang="ru-RU" dirty="0"/>
          </a:p>
        </p:txBody>
      </p:sp>
      <p:pic>
        <p:nvPicPr>
          <p:cNvPr id="5122" name="Picture 2" descr="H:\DCIM\102_PANA\P102056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3390" y="1512788"/>
            <a:ext cx="3720778" cy="496103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Информационно- коммуникационные технологии</a:t>
            </a:r>
            <a:endParaRPr lang="ru-RU" b="1" dirty="0"/>
          </a:p>
        </p:txBody>
      </p:sp>
      <p:pic>
        <p:nvPicPr>
          <p:cNvPr id="2050" name="Picture 2" descr="F:\DCIM\102_PANA\P102047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  <p:pic>
        <p:nvPicPr>
          <p:cNvPr id="2051" name="Picture 3" descr="F:\DCIM\102_PANA\P102044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70375" y="25146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Информационно- коммуникационные технологии</a:t>
            </a:r>
            <a:endParaRPr lang="ru-RU" dirty="0"/>
          </a:p>
        </p:txBody>
      </p:sp>
      <p:pic>
        <p:nvPicPr>
          <p:cNvPr id="6146" name="Picture 2" descr="H:\DCIM\102_PANA\P102052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  <p:pic>
        <p:nvPicPr>
          <p:cNvPr id="6147" name="Picture 3" descr="H:\DCIM\102_PANA\P102053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5" y="25146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Информационно- коммуникационные технологии</a:t>
            </a:r>
            <a:endParaRPr lang="ru-RU" b="1" dirty="0"/>
          </a:p>
        </p:txBody>
      </p:sp>
      <p:pic>
        <p:nvPicPr>
          <p:cNvPr id="4098" name="Picture 2" descr="H:\DCIM\102_PANA\P102049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20888"/>
            <a:ext cx="3657600" cy="2743200"/>
          </a:xfrm>
          <a:prstGeom prst="rect">
            <a:avLst/>
          </a:prstGeom>
          <a:noFill/>
        </p:spPr>
      </p:pic>
      <p:pic>
        <p:nvPicPr>
          <p:cNvPr id="4099" name="Picture 3" descr="H:\DCIM\102_PANA\P102049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420888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Информационно- коммуникационные технологии</a:t>
            </a:r>
            <a:endParaRPr lang="ru-RU" dirty="0"/>
          </a:p>
        </p:txBody>
      </p:sp>
      <p:pic>
        <p:nvPicPr>
          <p:cNvPr id="7170" name="Picture 2" descr="H:\DCIM\102_PANA\P10205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  <p:pic>
        <p:nvPicPr>
          <p:cNvPr id="7171" name="Picture 3" descr="H:\DCIM\102_PANA\P102052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75" y="25146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2821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Девиз моей работы: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/>
              <a:t>помочь ребенку учиться легко и с удовольствием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7" name="Picture 3" descr="C:\Users\Людмила Николаевна\Pictures\1.09.2017\P10201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1340768"/>
            <a:ext cx="6844076" cy="513305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Информационно -коммуникационные технологии</a:t>
            </a:r>
            <a:endParaRPr lang="ru-RU" b="1" dirty="0"/>
          </a:p>
        </p:txBody>
      </p:sp>
      <p:pic>
        <p:nvPicPr>
          <p:cNvPr id="3074" name="Picture 2" descr="F:\DCIM\102_PANA\P102048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514600"/>
            <a:ext cx="3657600" cy="2743200"/>
          </a:xfrm>
          <a:prstGeom prst="rect">
            <a:avLst/>
          </a:prstGeom>
          <a:noFill/>
        </p:spPr>
      </p:pic>
      <p:pic>
        <p:nvPicPr>
          <p:cNvPr id="3075" name="Picture 3" descr="F:\DCIM\102_PANA\P102048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70375" y="25146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/>
              <a:t>Здоровьесберегающие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технологии</a:t>
            </a:r>
            <a:endParaRPr lang="ru-RU" b="1" dirty="0"/>
          </a:p>
        </p:txBody>
      </p:sp>
      <p:pic>
        <p:nvPicPr>
          <p:cNvPr id="2050" name="Picture 2" descr="H:\DCIM\102_PANA\P102050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644" y="2132856"/>
            <a:ext cx="4128458" cy="3096344"/>
          </a:xfrm>
          <a:prstGeom prst="rect">
            <a:avLst/>
          </a:prstGeom>
          <a:noFill/>
        </p:spPr>
      </p:pic>
      <p:pic>
        <p:nvPicPr>
          <p:cNvPr id="9218" name="Picture 2" descr="H:\DCIM\102_PANA\P102053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2132856"/>
            <a:ext cx="4137654" cy="310324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В тренажерном зале</a:t>
            </a:r>
            <a:endParaRPr lang="ru-RU" b="1" dirty="0"/>
          </a:p>
        </p:txBody>
      </p:sp>
      <p:pic>
        <p:nvPicPr>
          <p:cNvPr id="4" name="Picture 2" descr="C:\Users\Людмила Николаевна\Pictures\фото 1 класса\P10004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73480" y="1773872"/>
            <a:ext cx="6035040" cy="452628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«Веселые старты»</a:t>
            </a:r>
            <a:endParaRPr lang="ru-RU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053444"/>
            <a:ext cx="4176464" cy="31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042846"/>
            <a:ext cx="4190595" cy="314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708172" cy="5781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Дмитрий\Desktop\0_9bc11_5a4cf39e_ori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493" y="692696"/>
            <a:ext cx="7730196" cy="578112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митрий\Desktop\Сестрица-Аленушка-и-братец-Иванушк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7315067" cy="54863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/>
              <a:t>Портфолио</a:t>
            </a:r>
            <a:endParaRPr lang="ru-RU" b="1" dirty="0"/>
          </a:p>
        </p:txBody>
      </p:sp>
      <p:pic>
        <p:nvPicPr>
          <p:cNvPr id="1026" name="Picture 2" descr="C:\Users\Людмила Николаевна\Desktop\P10204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39" y="2276872"/>
            <a:ext cx="4032448" cy="3024336"/>
          </a:xfrm>
          <a:prstGeom prst="rect">
            <a:avLst/>
          </a:prstGeom>
          <a:noFill/>
        </p:spPr>
      </p:pic>
      <p:pic>
        <p:nvPicPr>
          <p:cNvPr id="3074" name="Picture 2" descr="H:\DCIM\102_PANA\P102049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76872"/>
            <a:ext cx="3974571" cy="298092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Развивающие технологии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>
              <a:buNone/>
            </a:pPr>
            <a:r>
              <a:rPr lang="ru-RU" dirty="0" smtClean="0"/>
              <a:t>1. Ряд чисел </a:t>
            </a:r>
            <a:r>
              <a:rPr lang="ru-RU" dirty="0" smtClean="0">
                <a:solidFill>
                  <a:srgbClr val="FF0000"/>
                </a:solidFill>
              </a:rPr>
              <a:t>3,7,11,15</a:t>
            </a:r>
            <a:r>
              <a:rPr lang="ru-RU" dirty="0" smtClean="0"/>
              <a:t> продолжить до 30.</a:t>
            </a:r>
          </a:p>
          <a:p>
            <a:pPr marL="514350" indent="-514350">
              <a:buNone/>
            </a:pPr>
            <a:r>
              <a:rPr lang="ru-RU" dirty="0" smtClean="0"/>
              <a:t>2. Преобразование тренировочных упражнений в творческие:           </a:t>
            </a:r>
          </a:p>
          <a:p>
            <a:pPr marL="514350" indent="-514350">
              <a:buNone/>
            </a:pPr>
            <a:r>
              <a:rPr lang="ru-RU" dirty="0" smtClean="0"/>
              <a:t>                         </a:t>
            </a:r>
            <a:r>
              <a:rPr lang="ru-RU" dirty="0" smtClean="0">
                <a:solidFill>
                  <a:srgbClr val="FF0000"/>
                </a:solidFill>
              </a:rPr>
              <a:t>72-(12+3)=57</a:t>
            </a:r>
          </a:p>
          <a:p>
            <a:pPr marL="514350" indent="-514350">
              <a:buNone/>
            </a:pPr>
            <a:r>
              <a:rPr lang="ru-RU" dirty="0" smtClean="0"/>
              <a:t>3. Игра «Лишнее слово»                           </a:t>
            </a:r>
          </a:p>
          <a:p>
            <a:pPr marL="514350" indent="-514350">
              <a:buNone/>
            </a:pPr>
            <a:r>
              <a:rPr lang="ru-RU" dirty="0" smtClean="0">
                <a:solidFill>
                  <a:srgbClr val="FF0000"/>
                </a:solidFill>
              </a:rPr>
              <a:t>       Комарик, фокусник, бабушка, сын, лаять, мальчик, папа, дрессировщик, шапки, ветер</a:t>
            </a:r>
          </a:p>
          <a:p>
            <a:pPr marL="514350" indent="-514350">
              <a:buNone/>
            </a:pPr>
            <a:r>
              <a:rPr lang="ru-RU" dirty="0" smtClean="0"/>
              <a:t>4. Игра «Зашифрованное слово»  Из каждого слова взять только первый слог и записать полученное слово. </a:t>
            </a:r>
          </a:p>
          <a:p>
            <a:pPr marL="514350" indent="-514350">
              <a:buNone/>
            </a:pPr>
            <a:r>
              <a:rPr lang="ru-RU" dirty="0" smtClean="0">
                <a:solidFill>
                  <a:srgbClr val="FF0000"/>
                </a:solidFill>
              </a:rPr>
              <a:t>      Предлог, логово, железо, низина, енот 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Ритмика</a:t>
            </a:r>
            <a:endParaRPr lang="ru-RU" dirty="0"/>
          </a:p>
        </p:txBody>
      </p:sp>
      <p:pic>
        <p:nvPicPr>
          <p:cNvPr id="1026" name="Picture 2" descr="H:\DCIM\102_PANA\P102058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228" y="2060848"/>
            <a:ext cx="4262603" cy="3196952"/>
          </a:xfrm>
          <a:prstGeom prst="rect">
            <a:avLst/>
          </a:prstGeom>
          <a:noFill/>
        </p:spPr>
      </p:pic>
      <p:pic>
        <p:nvPicPr>
          <p:cNvPr id="1027" name="Picture 3" descr="H:\DCIM\102_PANA\P102058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060848"/>
            <a:ext cx="4262066" cy="319654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Педагогические технологии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1. Технология проблемного обучения</a:t>
            </a:r>
          </a:p>
          <a:p>
            <a:r>
              <a:rPr lang="ru-RU" sz="2400" dirty="0" smtClean="0"/>
              <a:t>2. Исследовательская работа</a:t>
            </a:r>
          </a:p>
          <a:p>
            <a:r>
              <a:rPr lang="ru-RU" sz="2400" dirty="0" smtClean="0"/>
              <a:t>3. Проектные технологии</a:t>
            </a:r>
          </a:p>
          <a:p>
            <a:r>
              <a:rPr lang="ru-RU" sz="2400" dirty="0" smtClean="0"/>
              <a:t>4. Игровые технологии</a:t>
            </a:r>
          </a:p>
          <a:p>
            <a:r>
              <a:rPr lang="ru-RU" sz="2400" dirty="0" smtClean="0"/>
              <a:t>5. Информационно-коммуникационные технологии</a:t>
            </a:r>
          </a:p>
          <a:p>
            <a:r>
              <a:rPr lang="ru-RU" sz="2400" dirty="0" smtClean="0"/>
              <a:t>6. </a:t>
            </a:r>
            <a:r>
              <a:rPr lang="ru-RU" sz="2400" dirty="0" err="1" smtClean="0"/>
              <a:t>Здоровьесберегающие</a:t>
            </a:r>
            <a:r>
              <a:rPr lang="ru-RU" sz="2400" dirty="0" smtClean="0"/>
              <a:t> технологии</a:t>
            </a:r>
          </a:p>
          <a:p>
            <a:r>
              <a:rPr lang="ru-RU" sz="2400" dirty="0" smtClean="0"/>
              <a:t>7. </a:t>
            </a:r>
            <a:r>
              <a:rPr lang="ru-RU" sz="2400" dirty="0" err="1" smtClean="0"/>
              <a:t>Портфолио</a:t>
            </a:r>
            <a:endParaRPr lang="ru-RU" sz="2400" dirty="0" smtClean="0"/>
          </a:p>
          <a:p>
            <a:r>
              <a:rPr lang="ru-RU" sz="2400" dirty="0" smtClean="0"/>
              <a:t>8. Развивающие технологии</a:t>
            </a:r>
          </a:p>
          <a:p>
            <a:r>
              <a:rPr lang="ru-RU" sz="2400" dirty="0" smtClean="0"/>
              <a:t>9. Кейс-технология</a:t>
            </a:r>
            <a:endParaRPr lang="ru-RU" sz="2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Ритмика</a:t>
            </a:r>
            <a:endParaRPr lang="ru-RU" dirty="0"/>
          </a:p>
        </p:txBody>
      </p:sp>
      <p:pic>
        <p:nvPicPr>
          <p:cNvPr id="2050" name="Picture 2" descr="H:\DCIM\102_PANA\P102058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644" y="2060848"/>
            <a:ext cx="4128458" cy="3096344"/>
          </a:xfrm>
          <a:prstGeom prst="rect">
            <a:avLst/>
          </a:prstGeom>
          <a:noFill/>
        </p:spPr>
      </p:pic>
      <p:pic>
        <p:nvPicPr>
          <p:cNvPr id="2051" name="Picture 3" descr="H:\DCIM\102_PANA\P102058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88840"/>
            <a:ext cx="4166592" cy="312494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1,3 класс\100_327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209" y="836712"/>
            <a:ext cx="7476938" cy="560891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L:\Мои рисунки\День пожилого человека 2014\100_766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4776" y="1268761"/>
            <a:ext cx="6726384" cy="504594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L:\Мои рисунки\День пожилого человека 2014\100_76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4776" y="1124745"/>
            <a:ext cx="6918362" cy="518995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митрий\Desktop\imag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271095" cy="465249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L:\Мои рисунки\Лебедева\23+8 2015 год\P10103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4776" y="1196753"/>
            <a:ext cx="6822373" cy="511794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митрий\Desktop\image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836712"/>
            <a:ext cx="7516151" cy="563711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I:\танцы Л.Н\IMG_20170929_14142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764704"/>
            <a:ext cx="7612162" cy="570912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:\DCIM\102_PANA\P102055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836712"/>
            <a:ext cx="7516151" cy="563711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DCIM\102_PANA\P102054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1916" y="908720"/>
            <a:ext cx="7420140" cy="556510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Технология проблемного обучения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"Скажи мне, и я забуду. </a:t>
            </a:r>
            <a:br>
              <a:rPr lang="ru-RU" dirty="0"/>
            </a:br>
            <a:r>
              <a:rPr lang="ru-RU" dirty="0"/>
              <a:t>Покажи мне, – я смогу запомнить. </a:t>
            </a:r>
            <a:br>
              <a:rPr lang="ru-RU" dirty="0"/>
            </a:br>
            <a:r>
              <a:rPr lang="ru-RU" dirty="0"/>
              <a:t>Позволь мне это сделать самому,</a:t>
            </a:r>
            <a:br>
              <a:rPr lang="ru-RU" dirty="0"/>
            </a:br>
            <a:r>
              <a:rPr lang="ru-RU" dirty="0"/>
              <a:t>и я научусь".</a:t>
            </a:r>
          </a:p>
          <a:p>
            <a:pPr>
              <a:buNone/>
            </a:pPr>
            <a:r>
              <a:rPr lang="ru-RU" dirty="0" smtClean="0"/>
              <a:t>                                         (</a:t>
            </a:r>
            <a:r>
              <a:rPr lang="ru-RU" i="1" dirty="0"/>
              <a:t>Конфуций)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/>
              <a:t>Кейс-технологии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4400" b="1" dirty="0" smtClean="0"/>
              <a:t>                                                         А. Севастьянов «Не рви </a:t>
            </a:r>
            <a:r>
              <a:rPr lang="ru-RU" sz="4400" b="1" smtClean="0"/>
              <a:t>цепочку»</a:t>
            </a:r>
            <a:endParaRPr lang="ru-RU" sz="4400" dirty="0" smtClean="0"/>
          </a:p>
          <a:p>
            <a:pPr>
              <a:buNone/>
            </a:pPr>
            <a:r>
              <a:rPr lang="ru-RU" sz="3600" dirty="0" smtClean="0"/>
              <a:t>   …  Никогда  не бывает  лес  радостней и звонче, чем в эту весеннюю пору.  Сашка старался не трещать сучьями.  Впереди раздавался непонятный звук… В   просвете   между   деревьями прошла лосиха.  Встала    около   лосенка…               </a:t>
            </a:r>
          </a:p>
          <a:p>
            <a:pPr>
              <a:buNone/>
            </a:pPr>
            <a:r>
              <a:rPr lang="ru-RU" sz="3600" dirty="0" smtClean="0"/>
              <a:t>  Сашка осторожно подвинулся ближе и увидел: в редкой лесной траве, спиной к нему, лежит второй лосенок. Похоже, спит.Лосиха учуяла Сашку побежала от него. Лосенок – за ней. А второй все лежит. Только ушами заводил, как большой…</a:t>
            </a:r>
          </a:p>
          <a:p>
            <a:pPr>
              <a:buNone/>
            </a:pPr>
            <a:r>
              <a:rPr lang="ru-RU" sz="3600" dirty="0" smtClean="0"/>
              <a:t>   Встал на свои длинные ноги-ходули и увидел Сашку. Зашевелил вроде бы непослушными ногами и вместо того, чтобы убежать, шагнул к Сашке. Тот попятился. «Вдруг лосиха вернется. Надо уходить».</a:t>
            </a:r>
          </a:p>
          <a:p>
            <a:pPr>
              <a:buNone/>
            </a:pPr>
            <a:r>
              <a:rPr lang="ru-RU" sz="3600" dirty="0" smtClean="0"/>
              <a:t>Лосенок пошел за ним. Сашка побежал. Лосенок не отставал…</a:t>
            </a:r>
          </a:p>
          <a:p>
            <a:pPr>
              <a:buNone/>
            </a:pPr>
            <a:r>
              <a:rPr lang="ru-RU" sz="3600" dirty="0" smtClean="0"/>
              <a:t>Рыжего </a:t>
            </a:r>
            <a:r>
              <a:rPr lang="ru-RU" sz="3600" dirty="0" err="1" smtClean="0"/>
              <a:t>большеухого</a:t>
            </a:r>
            <a:r>
              <a:rPr lang="ru-RU" sz="3600" dirty="0" smtClean="0"/>
              <a:t> лосенка  и Сашку отец увидел возле огорода…</a:t>
            </a:r>
          </a:p>
          <a:p>
            <a:pPr>
              <a:buNone/>
            </a:pPr>
            <a:r>
              <a:rPr lang="ru-RU" sz="3600" dirty="0" smtClean="0"/>
              <a:t>- Ты где его взял?</a:t>
            </a:r>
          </a:p>
          <a:p>
            <a:pPr>
              <a:buNone/>
            </a:pPr>
            <a:r>
              <a:rPr lang="ru-RU" sz="3600" dirty="0" smtClean="0"/>
              <a:t>Сашка рассказал.</a:t>
            </a:r>
          </a:p>
          <a:p>
            <a:pPr>
              <a:buNone/>
            </a:pPr>
            <a:r>
              <a:rPr lang="ru-RU" sz="3600" dirty="0" smtClean="0"/>
              <a:t>- Давай,   быстрее назад! Разве можно!  -  И он впереди Сашки и лосенка побежал в лес,  на ходу расспрашивая, где точно Сашка его нашел.</a:t>
            </a:r>
          </a:p>
          <a:p>
            <a:pPr>
              <a:buNone/>
            </a:pPr>
            <a:r>
              <a:rPr lang="ru-RU" sz="3600" dirty="0" smtClean="0"/>
              <a:t>- Давай оставим его себе,- робко предложил Сашка. – Пускай живет.</a:t>
            </a:r>
          </a:p>
          <a:p>
            <a:pPr>
              <a:buNone/>
            </a:pPr>
            <a:r>
              <a:rPr lang="ru-RU" sz="3600" dirty="0" smtClean="0"/>
              <a:t>- Да как же мы его выкормим без молока? Что ж ты наделал? Не встретится с лосихой – погибнет. Осторожнее надо в лесу. Сколько раз тебе говорил.</a:t>
            </a:r>
          </a:p>
          <a:p>
            <a:pPr>
              <a:buNone/>
            </a:pPr>
            <a:r>
              <a:rPr lang="ru-RU" sz="3600" dirty="0" smtClean="0"/>
              <a:t>Эти разговоры Сашка помнил. Помнил как однажды подобрал на земле птенца. Думал, упал из гнезда. А это был слеток, которому пришло время расстаться с гнездом. Птицы кормили бы его и в траве. А в доме он погиб на другой же день. Отец говорил тогда:</a:t>
            </a:r>
          </a:p>
          <a:p>
            <a:pPr>
              <a:buNone/>
            </a:pPr>
            <a:r>
              <a:rPr lang="ru-RU" sz="3600" dirty="0" smtClean="0"/>
              <a:t>«Жизнь у них, как цепочка, одно звено за другим. То он в гнезде должен смирно сидеть, а подрастет – прятаться в траве или кустах. Ты взял его из травы и оборвал цепочку».</a:t>
            </a:r>
          </a:p>
          <a:p>
            <a:pPr>
              <a:buNone/>
            </a:pPr>
            <a:r>
              <a:rPr lang="ru-RU" sz="3600" dirty="0" smtClean="0"/>
              <a:t>«Не получилось бы так же с лосенком», - боялся Сашка.</a:t>
            </a:r>
          </a:p>
          <a:p>
            <a:pPr>
              <a:buNone/>
            </a:pPr>
            <a:r>
              <a:rPr lang="ru-RU" sz="3600" dirty="0" smtClean="0"/>
              <a:t>Наконец пришли туда, где Сашка нашел лосенка. Договорились по команде разбежаться в разные стороны. Пока лосенок будет соображать, за кем бежать, они скроются из виду.</a:t>
            </a:r>
          </a:p>
          <a:p>
            <a:pPr>
              <a:buNone/>
            </a:pPr>
            <a:r>
              <a:rPr lang="ru-RU" sz="3600" dirty="0" smtClean="0"/>
              <a:t>Так и сделали…</a:t>
            </a:r>
          </a:p>
          <a:p>
            <a:pPr>
              <a:buNone/>
            </a:pPr>
            <a:r>
              <a:rPr lang="ru-RU" sz="3600" dirty="0" smtClean="0"/>
              <a:t>  - А не пойдет он с голоду искать лосиху? Уйдет куда-нибудь, заблудится.</a:t>
            </a:r>
          </a:p>
          <a:p>
            <a:pPr>
              <a:buNone/>
            </a:pPr>
            <a:r>
              <a:rPr lang="ru-RU" sz="3600" dirty="0" smtClean="0"/>
              <a:t>  - Кто знает? И посмотреть нельзя. Пойдешь туда – лосиху испугаешь или лосенок опять привяжется…</a:t>
            </a:r>
          </a:p>
          <a:p>
            <a:pPr>
              <a:buNone/>
            </a:pPr>
            <a:r>
              <a:rPr lang="ru-RU" sz="3600" dirty="0" smtClean="0"/>
              <a:t>Через два дня на лесной дороге отец нашел свежие следы лосихи с двумя лосятами. Та ли прошла лосиха или другая, они так и не узнали. Лосенка на месте тоже не было.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DCIM\102_PANA\P102056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70944"/>
            <a:ext cx="7870510" cy="590288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Вывод: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mtClean="0"/>
              <a:t>      Все </a:t>
            </a:r>
            <a:r>
              <a:rPr lang="ru-RU" dirty="0" smtClean="0"/>
              <a:t>вышеизложенные приёмы, новые технологии, применяемые на уроках и внеурочное время, дают возможность ребёнку работать творчески, способствуют развитию любознательности, повышают активность, приносят радость, формируют у ребёнка желание учиться ,добывать знания самостоятельно  и уметь их перерабатывать, отбирать нужное, прочно их запоминать.</a:t>
            </a:r>
            <a:endParaRPr lang="ru-RU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Результаты учеников 3 класса </a:t>
            </a:r>
            <a:br>
              <a:rPr lang="ru-RU" dirty="0" smtClean="0"/>
            </a:br>
            <a:r>
              <a:rPr lang="ru-RU" dirty="0" smtClean="0"/>
              <a:t>за </a:t>
            </a:r>
            <a:r>
              <a:rPr lang="en-US" dirty="0" smtClean="0"/>
              <a:t>I</a:t>
            </a:r>
            <a:r>
              <a:rPr lang="ru-RU" dirty="0" smtClean="0"/>
              <a:t> четверть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 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560" y="1412777"/>
          <a:ext cx="7776864" cy="5272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1944216"/>
                <a:gridCol w="2063249"/>
                <a:gridCol w="1825183"/>
              </a:tblGrid>
              <a:tr h="697210"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% качества знаний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% успеваемости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% </a:t>
                      </a:r>
                      <a:r>
                        <a:rPr lang="ru-RU" dirty="0" err="1" smtClean="0"/>
                        <a:t>обученнос</a:t>
                      </a:r>
                      <a:r>
                        <a:rPr lang="ru-RU" dirty="0" smtClean="0"/>
                        <a:t>-</a:t>
                      </a:r>
                    </a:p>
                    <a:p>
                      <a:r>
                        <a:rPr lang="ru-RU" dirty="0" err="1" smtClean="0"/>
                        <a:t>ти</a:t>
                      </a:r>
                      <a:endParaRPr lang="ru-RU" dirty="0"/>
                    </a:p>
                  </a:txBody>
                  <a:tcPr/>
                </a:tc>
              </a:tr>
              <a:tr h="496756">
                <a:tc>
                  <a:txBody>
                    <a:bodyPr/>
                    <a:lstStyle/>
                    <a:p>
                      <a:r>
                        <a:rPr lang="ru-RU" dirty="0" smtClean="0"/>
                        <a:t>Русский язык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64</a:t>
                      </a:r>
                      <a:endParaRPr lang="ru-RU" dirty="0"/>
                    </a:p>
                  </a:txBody>
                  <a:tcPr/>
                </a:tc>
              </a:tr>
              <a:tr h="697210">
                <a:tc>
                  <a:txBody>
                    <a:bodyPr/>
                    <a:lstStyle/>
                    <a:p>
                      <a:r>
                        <a:rPr lang="ru-RU" dirty="0" smtClean="0"/>
                        <a:t>Литературное</a:t>
                      </a:r>
                      <a:r>
                        <a:rPr lang="ru-RU" baseline="0" dirty="0" smtClean="0"/>
                        <a:t> чтение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</a:tr>
              <a:tr h="496756">
                <a:tc>
                  <a:txBody>
                    <a:bodyPr/>
                    <a:lstStyle/>
                    <a:p>
                      <a:r>
                        <a:rPr lang="ru-RU" dirty="0" smtClean="0"/>
                        <a:t>Математика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64</a:t>
                      </a:r>
                      <a:endParaRPr lang="ru-RU" dirty="0"/>
                    </a:p>
                  </a:txBody>
                  <a:tcPr/>
                </a:tc>
              </a:tr>
              <a:tr h="697210">
                <a:tc>
                  <a:txBody>
                    <a:bodyPr/>
                    <a:lstStyle/>
                    <a:p>
                      <a:r>
                        <a:rPr lang="ru-RU" dirty="0" smtClean="0"/>
                        <a:t>Окружающий мир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64</a:t>
                      </a:r>
                      <a:endParaRPr lang="ru-RU" dirty="0"/>
                    </a:p>
                  </a:txBody>
                  <a:tcPr/>
                </a:tc>
              </a:tr>
              <a:tr h="697210">
                <a:tc>
                  <a:txBody>
                    <a:bodyPr/>
                    <a:lstStyle/>
                    <a:p>
                      <a:r>
                        <a:rPr lang="ru-RU" dirty="0" smtClean="0"/>
                        <a:t>Немецкий язык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64</a:t>
                      </a:r>
                      <a:endParaRPr lang="ru-RU" dirty="0"/>
                    </a:p>
                  </a:txBody>
                  <a:tcPr/>
                </a:tc>
              </a:tr>
              <a:tr h="496756">
                <a:tc>
                  <a:txBody>
                    <a:bodyPr/>
                    <a:lstStyle/>
                    <a:p>
                      <a:r>
                        <a:rPr lang="ru-RU" dirty="0" smtClean="0"/>
                        <a:t>Музыка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</a:tr>
              <a:tr h="496756">
                <a:tc>
                  <a:txBody>
                    <a:bodyPr/>
                    <a:lstStyle/>
                    <a:p>
                      <a:r>
                        <a:rPr lang="ru-RU" dirty="0" smtClean="0"/>
                        <a:t>ИЗО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64</a:t>
                      </a:r>
                      <a:endParaRPr lang="ru-RU" dirty="0"/>
                    </a:p>
                  </a:txBody>
                  <a:tcPr/>
                </a:tc>
              </a:tr>
              <a:tr h="496756">
                <a:tc>
                  <a:txBody>
                    <a:bodyPr/>
                    <a:lstStyle/>
                    <a:p>
                      <a:r>
                        <a:rPr lang="ru-RU" dirty="0" smtClean="0"/>
                        <a:t>Технология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2204864"/>
            <a:ext cx="583264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</a:t>
            </a:r>
          </a:p>
          <a:p>
            <a:pPr algn="ctr"/>
            <a:r>
              <a:rPr 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</a:t>
            </a:r>
            <a:r>
              <a:rPr lang="ru-RU" sz="7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нимание!</a:t>
            </a:r>
            <a:endParaRPr lang="ru-RU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DCIM\102_PANA\P102056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612161" cy="570912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DCIM\102_PANA\P102056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620688"/>
            <a:ext cx="7708173" cy="578112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412776"/>
            <a:ext cx="6858000" cy="99060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Исследовательская работа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9200" y="2708920"/>
            <a:ext cx="6858000" cy="1656184"/>
          </a:xfrm>
        </p:spPr>
        <p:txBody>
          <a:bodyPr>
            <a:normAutofit/>
          </a:bodyPr>
          <a:lstStyle/>
          <a:p>
            <a:r>
              <a:rPr lang="ru-RU" dirty="0" smtClean="0">
                <a:hlinkClick r:id="rId2" action="ppaction://hlinkpres?slideindex=1&amp;slidetitle="/>
              </a:rPr>
              <a:t>Мой любимый овощ- томат</a:t>
            </a:r>
            <a:endParaRPr lang="ru-RU" dirty="0" smtClean="0">
              <a:hlinkClick r:id="rId3" action="ppaction://hlinkpres?slideindex=1&amp;slidetitle="/>
            </a:endParaRPr>
          </a:p>
          <a:p>
            <a:r>
              <a:rPr lang="ru-RU" dirty="0" smtClean="0">
                <a:hlinkClick r:id="rId3" action="ppaction://hlinkpres?slideindex=1&amp;slidetitle="/>
              </a:rPr>
              <a:t>Зимний лес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Проектные технологии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ru-RU" dirty="0" smtClean="0"/>
              <a:t>1. </a:t>
            </a:r>
            <a:r>
              <a:rPr lang="ru-RU" dirty="0" smtClean="0">
                <a:hlinkClick r:id="rId2" action="ppaction://hlinkfile"/>
              </a:rPr>
              <a:t>Соблюдай правила дорожного движения</a:t>
            </a:r>
            <a:endParaRPr lang="ru-RU" dirty="0" smtClean="0"/>
          </a:p>
          <a:p>
            <a:pPr marL="514350" indent="-514350">
              <a:buNone/>
            </a:pPr>
            <a:r>
              <a:rPr lang="ru-RU" dirty="0" smtClean="0"/>
              <a:t>2.</a:t>
            </a:r>
            <a:r>
              <a:rPr lang="ru-RU" dirty="0" smtClean="0">
                <a:hlinkClick r:id="rId3" action="ppaction://hlinkfile"/>
              </a:rPr>
              <a:t>Путешествие по солнечной системе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3. </a:t>
            </a:r>
            <a:r>
              <a:rPr lang="ru-RU" dirty="0" smtClean="0">
                <a:hlinkClick r:id="rId4" action="ppaction://hlinkfile"/>
              </a:rPr>
              <a:t>Противопожарная безопасность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4. </a:t>
            </a:r>
            <a:r>
              <a:rPr lang="ru-RU" dirty="0" smtClean="0">
                <a:hlinkClick r:id="rId5" action="ppaction://hlinkfile"/>
              </a:rPr>
              <a:t>Проект «Детская площадка»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5. </a:t>
            </a:r>
            <a:r>
              <a:rPr lang="ru-RU" dirty="0" smtClean="0">
                <a:hlinkClick r:id="rId6" action="ppaction://hlinkfile"/>
              </a:rPr>
              <a:t>Проект «Семья слов»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6. </a:t>
            </a:r>
            <a:r>
              <a:rPr lang="ru-RU" dirty="0" smtClean="0">
                <a:hlinkClick r:id="rId7" action="ppaction://hlinkfile"/>
              </a:rPr>
              <a:t>Проект «Моя семья»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Игровые технологии</a:t>
            </a:r>
          </a:p>
        </p:txBody>
      </p:sp>
      <p:pic>
        <p:nvPicPr>
          <p:cNvPr id="5122" name="Picture 2" descr="H:\DCIM\102_PANA\P102050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6844076" cy="513305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632</TotalTime>
  <Words>542</Words>
  <Application>Microsoft Office PowerPoint</Application>
  <PresentationFormat>Экран (4:3)</PresentationFormat>
  <Paragraphs>153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Эркер</vt:lpstr>
      <vt:lpstr>Применение педагогических технологий на уроках в начальной школе как средство повышения качества обучения</vt:lpstr>
      <vt:lpstr>   Девиз моей работы:  помочь ребенку учиться легко и с удовольствием </vt:lpstr>
      <vt:lpstr>Педагогические технологии</vt:lpstr>
      <vt:lpstr>Технология проблемного обучения</vt:lpstr>
      <vt:lpstr>Слайд 5</vt:lpstr>
      <vt:lpstr>Слайд 6</vt:lpstr>
      <vt:lpstr>Исследовательская работа</vt:lpstr>
      <vt:lpstr>Проектные технологии </vt:lpstr>
      <vt:lpstr>Игровые технологии</vt:lpstr>
      <vt:lpstr>Сказка о буквах, рассказанная Незнайкой</vt:lpstr>
      <vt:lpstr>Слайд 11</vt:lpstr>
      <vt:lpstr>Слайд 12</vt:lpstr>
      <vt:lpstr>Инсценирование произведений</vt:lpstr>
      <vt:lpstr>Слайд 14</vt:lpstr>
      <vt:lpstr>Информационно-коммуникационные технологии</vt:lpstr>
      <vt:lpstr>Информационно- коммуникационные технологии</vt:lpstr>
      <vt:lpstr>Информационно- коммуникационные технологии</vt:lpstr>
      <vt:lpstr>Информационно- коммуникационные технологии</vt:lpstr>
      <vt:lpstr>Информационно- коммуникационные технологии</vt:lpstr>
      <vt:lpstr>Информационно -коммуникационные технологии</vt:lpstr>
      <vt:lpstr>Здоровьесберегающие  технологии</vt:lpstr>
      <vt:lpstr>В тренажерном зале</vt:lpstr>
      <vt:lpstr>«Веселые старты»</vt:lpstr>
      <vt:lpstr>Слайд 24</vt:lpstr>
      <vt:lpstr>Слайд 25</vt:lpstr>
      <vt:lpstr>Слайд 26</vt:lpstr>
      <vt:lpstr>Портфолио</vt:lpstr>
      <vt:lpstr>Развивающие технологии</vt:lpstr>
      <vt:lpstr>Ритмика</vt:lpstr>
      <vt:lpstr>Ритмика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Кейс-технологии</vt:lpstr>
      <vt:lpstr>Слайд 41</vt:lpstr>
      <vt:lpstr>Вывод:</vt:lpstr>
      <vt:lpstr>Результаты учеников 3 класса  за I четверть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педагогических технологий на уроках в начальной школе как средство повышения качества обучения</dc:title>
  <dc:creator>Людмила Николаевна</dc:creator>
  <cp:lastModifiedBy>Администрация</cp:lastModifiedBy>
  <cp:revision>64</cp:revision>
  <dcterms:created xsi:type="dcterms:W3CDTF">2017-11-15T12:14:16Z</dcterms:created>
  <dcterms:modified xsi:type="dcterms:W3CDTF">2017-12-01T12:55:49Z</dcterms:modified>
</cp:coreProperties>
</file>