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7" r:id="rId3"/>
    <p:sldId id="295" r:id="rId4"/>
    <p:sldId id="296" r:id="rId5"/>
    <p:sldId id="297" r:id="rId6"/>
    <p:sldId id="299" r:id="rId7"/>
    <p:sldId id="282" r:id="rId8"/>
    <p:sldId id="286" r:id="rId9"/>
    <p:sldId id="264" r:id="rId10"/>
    <p:sldId id="277" r:id="rId11"/>
    <p:sldId id="272" r:id="rId12"/>
    <p:sldId id="271" r:id="rId13"/>
    <p:sldId id="275" r:id="rId14"/>
    <p:sldId id="274" r:id="rId15"/>
    <p:sldId id="301" r:id="rId16"/>
    <p:sldId id="269" r:id="rId17"/>
    <p:sldId id="298" r:id="rId18"/>
    <p:sldId id="262" r:id="rId19"/>
    <p:sldId id="273" r:id="rId20"/>
    <p:sldId id="288" r:id="rId21"/>
    <p:sldId id="261" r:id="rId22"/>
    <p:sldId id="290" r:id="rId23"/>
    <p:sldId id="291" r:id="rId24"/>
    <p:sldId id="292" r:id="rId25"/>
    <p:sldId id="289" r:id="rId26"/>
    <p:sldId id="294" r:id="rId27"/>
    <p:sldId id="29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9900"/>
    <a:srgbClr val="021888"/>
    <a:srgbClr val="006600"/>
    <a:srgbClr val="99CC00"/>
    <a:srgbClr val="008000"/>
    <a:srgbClr val="336600"/>
    <a:srgbClr val="0765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2" autoAdjust="0"/>
    <p:restoredTop sz="99283" autoAdjust="0"/>
  </p:normalViewPr>
  <p:slideViewPr>
    <p:cSldViewPr>
      <p:cViewPr varScale="1">
        <p:scale>
          <a:sx n="74" d="100"/>
          <a:sy n="74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73;&#1097;&#1080;&#1077;%20&#1076;&#1086;&#1082;&#1091;&#1084;&#1077;&#1085;&#1090;&#1099;\&#1059;&#1063;&#1048;&#1058;&#1045;&#1051;&#1068;%20&#1043;&#1054;&#1044;&#1040;\&#1072;&#1085;&#1072;&#1083;&#1080;&#1079;%20&#1088;&#1077;&#1079;&#1091;&#1083;&#1100;&#1090;&#1072;&#1090;&#1086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73;&#1097;&#1080;&#1077;%20&#1076;&#1086;&#1082;&#1091;&#1084;&#1077;&#1085;&#1090;&#1099;\&#1059;&#1063;&#1048;&#1058;&#1045;&#1051;&#1068;%20&#1043;&#1054;&#1044;&#1040;\&#1072;&#1085;&#1072;&#1083;&#1080;&#1079;%20&#1088;&#1077;&#1079;&#1091;&#1083;&#1100;&#1090;&#1072;&#1090;&#1086;&#107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8;&#1052;&#1062;\&#1076;&#1083;&#1103;%20&#1041;&#1080;&#1089;&#1077;&#1074;&#1086;&#1081;%20&#1086;&#1090;&#1085;&#1086;&#1096;%20&#1082;%20&#1087;&#1088;&#1077;&#1076;&#1084;&#1077;&#1090;&#1091;\&#1043;&#1048;&#1040;%20&#1087;&#1086;%20&#1084;&#1072;&#1090;&#1077;&#1084;&#1072;&#1090;&#1080;&#1082;&#1077;%20&#1041;&#1080;&#1089;&#1077;&#1074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Office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8;&#1052;&#1062;\&#1076;&#1083;&#1103;%20&#1041;&#1080;&#1089;&#1077;&#1074;&#1086;&#1081;%20&#1086;&#1090;&#1085;&#1086;&#1096;%20&#1082;%20&#1087;&#1088;&#1077;&#1076;&#1084;&#1077;&#1090;&#1091;\&#1043;&#1048;&#1040;%20&#1087;&#1086;%20&#1084;&#1072;&#1090;&#1077;&#1084;&#1072;&#1090;&#1080;&#1082;&#1077;%20&#1041;&#1080;&#1089;&#1077;&#1074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8;&#1052;&#1062;\&#1076;&#1083;&#1103;%20&#1041;&#1080;&#1089;&#1077;&#1074;&#1086;&#1081;%20&#1086;&#1090;&#1085;&#1086;&#1096;%20&#1082;%20&#1087;&#1088;&#1077;&#1076;&#1084;&#1077;&#1090;&#1091;\&#1043;&#1048;&#1040;%20&#1087;&#1086;%20&#1084;&#1072;&#1090;&#1077;&#1084;&#1072;&#1090;&#1080;&#1082;&#1077;%20&#1041;&#1080;&#1089;&#1077;&#1074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73;&#1097;&#1080;&#1077;%20&#1076;&#1086;&#1082;&#1091;&#1084;&#1077;&#1085;&#1090;&#1099;\&#1059;&#1063;&#1048;&#1058;&#1045;&#1051;&#1068;%20&#1043;&#1054;&#1044;&#1040;\&#1072;&#1085;&#1072;&#1083;&#1080;&#1079;%20&#1088;&#1077;&#1079;&#1091;&#1083;&#1100;&#1090;&#1072;&#1090;&#1086;&#107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73;&#1097;&#1080;&#1077;%20&#1076;&#1086;&#1082;&#1091;&#1084;&#1077;&#1085;&#1090;&#1099;\&#1059;&#1063;&#1048;&#1058;&#1045;&#1051;&#1068;%20&#1043;&#1054;&#1044;&#1040;\&#1072;&#1085;&#1072;&#1083;&#1080;&#1079;%20&#1088;&#1077;&#1079;&#1091;&#1083;&#1100;&#1090;&#1072;&#1090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Диаграмма </a:t>
            </a:r>
            <a:r>
              <a:rPr lang="ru-RU" sz="16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успеваемости учащихся </a:t>
            </a:r>
            <a:r>
              <a:rPr lang="ru-RU" sz="16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924986876640471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Лист3!$D$1</c:f>
              <c:strCache>
                <c:ptCount val="1"/>
                <c:pt idx="0">
                  <c:v>процент положительных ометок </c:v>
                </c:pt>
              </c:strCache>
            </c:strRef>
          </c:tx>
          <c:dLbls>
            <c:dLbl>
              <c:idx val="0"/>
              <c:layout>
                <c:manualLayout>
                  <c:x val="-2.6246719158577444E-7"/>
                  <c:y val="2.1296296296296278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2.7777777777778085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3333333333333414E-3"/>
                  <c:y val="2.2222222222222286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</c:dLbls>
          <c:cat>
            <c:multiLvlStrRef>
              <c:f>Лист3!$A$2:$C$4</c:f>
              <c:multiLvlStrCache>
                <c:ptCount val="3"/>
                <c:lvl>
                  <c:pt idx="0">
                    <c:v>математика</c:v>
                  </c:pt>
                  <c:pt idx="1">
                    <c:v>математика</c:v>
                  </c:pt>
                  <c:pt idx="2">
                    <c:v>математика</c:v>
                  </c:pt>
                </c:lvl>
                <c:lvl>
                  <c:pt idx="0">
                    <c:v>7 "б"</c:v>
                  </c:pt>
                  <c:pt idx="1">
                    <c:v>8 "б"</c:v>
                  </c:pt>
                  <c:pt idx="2">
                    <c:v>9 "б"</c:v>
                  </c:pt>
                </c:lvl>
                <c:lvl>
                  <c:pt idx="0">
                    <c:v>2014-2015</c:v>
                  </c:pt>
                  <c:pt idx="1">
                    <c:v>2015-2016</c:v>
                  </c:pt>
                  <c:pt idx="2">
                    <c:v>2016-2017</c:v>
                  </c:pt>
                </c:lvl>
              </c:multiLvlStrCache>
            </c:multiLvlStrRef>
          </c:cat>
          <c:val>
            <c:numRef>
              <c:f>Лист3!$D$2:$D$4</c:f>
              <c:numCache>
                <c:formatCode>General</c:formatCode>
                <c:ptCount val="3"/>
                <c:pt idx="0">
                  <c:v>100</c:v>
                </c:pt>
                <c:pt idx="1">
                  <c:v>95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Лист3!$E$1</c:f>
              <c:strCache>
                <c:ptCount val="1"/>
                <c:pt idx="0">
                  <c:v>качество знаний</c:v>
                </c:pt>
              </c:strCache>
            </c:strRef>
          </c:tx>
          <c:dLbls>
            <c:dLbl>
              <c:idx val="0"/>
              <c:layout>
                <c:manualLayout>
                  <c:x val="2.1666666666666681E-2"/>
                  <c:y val="2.0370370370370483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3888976377952784E-2"/>
                  <c:y val="1.2962962962962963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2.33333333333334E-2"/>
                  <c:y val="1.8518518518518587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</c:dLbls>
          <c:cat>
            <c:multiLvlStrRef>
              <c:f>Лист3!$A$2:$C$4</c:f>
              <c:multiLvlStrCache>
                <c:ptCount val="3"/>
                <c:lvl>
                  <c:pt idx="0">
                    <c:v>математика</c:v>
                  </c:pt>
                  <c:pt idx="1">
                    <c:v>математика</c:v>
                  </c:pt>
                  <c:pt idx="2">
                    <c:v>математика</c:v>
                  </c:pt>
                </c:lvl>
                <c:lvl>
                  <c:pt idx="0">
                    <c:v>7 "б"</c:v>
                  </c:pt>
                  <c:pt idx="1">
                    <c:v>8 "б"</c:v>
                  </c:pt>
                  <c:pt idx="2">
                    <c:v>9 "б"</c:v>
                  </c:pt>
                </c:lvl>
                <c:lvl>
                  <c:pt idx="0">
                    <c:v>2014-2015</c:v>
                  </c:pt>
                  <c:pt idx="1">
                    <c:v>2015-2016</c:v>
                  </c:pt>
                  <c:pt idx="2">
                    <c:v>2016-2017</c:v>
                  </c:pt>
                </c:lvl>
              </c:multiLvlStrCache>
            </c:multiLvlStrRef>
          </c:cat>
          <c:val>
            <c:numRef>
              <c:f>Лист3!$E$2:$E$4</c:f>
              <c:numCache>
                <c:formatCode>General</c:formatCode>
                <c:ptCount val="3"/>
                <c:pt idx="0">
                  <c:v>52.4</c:v>
                </c:pt>
                <c:pt idx="1">
                  <c:v>59</c:v>
                </c:pt>
                <c:pt idx="2">
                  <c:v>63.3</c:v>
                </c:pt>
              </c:numCache>
            </c:numRef>
          </c:val>
        </c:ser>
        <c:dLbls>
          <c:showVal val="1"/>
        </c:dLbls>
        <c:axId val="92634496"/>
        <c:axId val="93049984"/>
      </c:barChart>
      <c:catAx>
        <c:axId val="92634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049984"/>
        <c:crosses val="autoZero"/>
        <c:auto val="1"/>
        <c:lblAlgn val="ctr"/>
        <c:lblOffset val="100"/>
      </c:catAx>
      <c:valAx>
        <c:axId val="93049984"/>
        <c:scaling>
          <c:orientation val="minMax"/>
        </c:scaling>
        <c:axPos val="l"/>
        <c:majorGridlines/>
        <c:numFmt formatCode="General" sourceLinked="1"/>
        <c:tickLblPos val="nextTo"/>
        <c:crossAx val="92634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788005249344236"/>
          <c:y val="0.37878915135608082"/>
          <c:w val="0.38211994750656181"/>
          <c:h val="0.42042169728784134"/>
        </c:manualLayout>
      </c:layout>
      <c:txPr>
        <a:bodyPr/>
        <a:lstStyle/>
        <a:p>
          <a:pPr>
            <a:defRPr sz="1400" b="0" i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Диаграмма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успеваемости учащихся 8а класса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Лист2!$D$1</c:f>
              <c:strCache>
                <c:ptCount val="1"/>
                <c:pt idx="0">
                  <c:v>процент положительных ометок 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multiLvlStrRef>
              <c:f>Лист2!$A$2:$C$4</c:f>
              <c:multiLvlStrCache>
                <c:ptCount val="3"/>
                <c:lvl>
                  <c:pt idx="0">
                    <c:v>математика</c:v>
                  </c:pt>
                  <c:pt idx="1">
                    <c:v>математика</c:v>
                  </c:pt>
                  <c:pt idx="2">
                    <c:v>математика</c:v>
                  </c:pt>
                </c:lvl>
                <c:lvl>
                  <c:pt idx="0">
                    <c:v>5 "а"</c:v>
                  </c:pt>
                  <c:pt idx="1">
                    <c:v>6 "а"</c:v>
                  </c:pt>
                  <c:pt idx="2">
                    <c:v>7 "а"</c:v>
                  </c:pt>
                </c:lvl>
                <c:lvl>
                  <c:pt idx="0">
                    <c:v>2014-2015</c:v>
                  </c:pt>
                  <c:pt idx="1">
                    <c:v>2015-2016</c:v>
                  </c:pt>
                  <c:pt idx="2">
                    <c:v>2016-2017</c:v>
                  </c:pt>
                </c:lvl>
              </c:multiLvlStrCache>
            </c:multiLvlStrRef>
          </c:cat>
          <c:val>
            <c:numRef>
              <c:f>Лист2!$D$2:$D$4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Лист2!$E$1</c:f>
              <c:strCache>
                <c:ptCount val="1"/>
                <c:pt idx="0">
                  <c:v>качество знаний</c:v>
                </c:pt>
              </c:strCache>
            </c:strRef>
          </c:tx>
          <c:dLbls>
            <c:dLbl>
              <c:idx val="0"/>
              <c:layout>
                <c:manualLayout>
                  <c:x val="4.2810457516339932E-2"/>
                  <c:y val="-5.636197649206893E-3"/>
                </c:manualLayout>
              </c:layout>
              <c:showVal val="1"/>
            </c:dLbl>
            <c:dLbl>
              <c:idx val="1"/>
              <c:layout>
                <c:manualLayout>
                  <c:x val="3.3496732026143811E-2"/>
                  <c:y val="3.3212176716574449E-17"/>
                </c:manualLayout>
              </c:layout>
              <c:showVal val="1"/>
            </c:dLbl>
            <c:dLbl>
              <c:idx val="2"/>
              <c:layout>
                <c:manualLayout>
                  <c:x val="4.3137254901960784E-2"/>
                  <c:y val="-1.086956521739135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multiLvlStrRef>
              <c:f>Лист2!$A$2:$C$4</c:f>
              <c:multiLvlStrCache>
                <c:ptCount val="3"/>
                <c:lvl>
                  <c:pt idx="0">
                    <c:v>математика</c:v>
                  </c:pt>
                  <c:pt idx="1">
                    <c:v>математика</c:v>
                  </c:pt>
                  <c:pt idx="2">
                    <c:v>математика</c:v>
                  </c:pt>
                </c:lvl>
                <c:lvl>
                  <c:pt idx="0">
                    <c:v>5 "а"</c:v>
                  </c:pt>
                  <c:pt idx="1">
                    <c:v>6 "а"</c:v>
                  </c:pt>
                  <c:pt idx="2">
                    <c:v>7 "а"</c:v>
                  </c:pt>
                </c:lvl>
                <c:lvl>
                  <c:pt idx="0">
                    <c:v>2014-2015</c:v>
                  </c:pt>
                  <c:pt idx="1">
                    <c:v>2015-2016</c:v>
                  </c:pt>
                  <c:pt idx="2">
                    <c:v>2016-2017</c:v>
                  </c:pt>
                </c:lvl>
              </c:multiLvlStrCache>
            </c:multiLvlStrRef>
          </c:cat>
          <c:val>
            <c:numRef>
              <c:f>Лист2!$E$2:$E$4</c:f>
              <c:numCache>
                <c:formatCode>General</c:formatCode>
                <c:ptCount val="3"/>
                <c:pt idx="0">
                  <c:v>68</c:v>
                </c:pt>
                <c:pt idx="1">
                  <c:v>70</c:v>
                </c:pt>
                <c:pt idx="2">
                  <c:v>72.2</c:v>
                </c:pt>
              </c:numCache>
            </c:numRef>
          </c:val>
        </c:ser>
        <c:dLbls>
          <c:showVal val="1"/>
        </c:dLbls>
        <c:shape val="box"/>
        <c:axId val="93596288"/>
        <c:axId val="93602176"/>
        <c:axId val="0"/>
      </c:bar3DChart>
      <c:catAx>
        <c:axId val="935962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602176"/>
        <c:crosses val="autoZero"/>
        <c:auto val="1"/>
        <c:lblAlgn val="ctr"/>
        <c:lblOffset val="100"/>
      </c:catAx>
      <c:valAx>
        <c:axId val="93602176"/>
        <c:scaling>
          <c:orientation val="minMax"/>
        </c:scaling>
        <c:axPos val="l"/>
        <c:majorGridlines/>
        <c:numFmt formatCode="General" sourceLinked="1"/>
        <c:tickLblPos val="nextTo"/>
        <c:crossAx val="93596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903273120271728"/>
          <c:y val="0.38142416980486471"/>
          <c:w val="0.37135942566002866"/>
          <c:h val="0.41128209517288777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Рейтинг предпочитаемых предметов по мнению учащихся 10 класса (%)</a:t>
            </a:r>
          </a:p>
        </c:rich>
      </c:tx>
      <c:layout>
        <c:manualLayout>
          <c:xMode val="edge"/>
          <c:yMode val="edge"/>
          <c:x val="0.15824140370363099"/>
          <c:y val="3.3333333333333392E-3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7.0246269594134492E-2"/>
          <c:y val="0.31862058909303176"/>
          <c:w val="0.91631964140502586"/>
          <c:h val="0.31839195100612422"/>
        </c:manualLayout>
      </c:layout>
      <c:bar3DChart>
        <c:barDir val="col"/>
        <c:grouping val="clustered"/>
        <c:ser>
          <c:idx val="0"/>
          <c:order val="0"/>
          <c:dPt>
            <c:idx val="3"/>
            <c:spPr>
              <a:solidFill>
                <a:schemeClr val="accent2"/>
              </a:solidFill>
            </c:spPr>
          </c:dPt>
          <c:dLbls>
            <c:dLbl>
              <c:idx val="3"/>
              <c:layout>
                <c:manualLayout>
                  <c:x val="1.0080645161290319E-2"/>
                  <c:y val="1.336675020885555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Лист2!$R$3:$R$18</c:f>
              <c:strCache>
                <c:ptCount val="16"/>
                <c:pt idx="0">
                  <c:v>ОБЖ</c:v>
                </c:pt>
                <c:pt idx="1">
                  <c:v>История </c:v>
                </c:pt>
                <c:pt idx="2">
                  <c:v>МХК</c:v>
                </c:pt>
                <c:pt idx="3">
                  <c:v>Математика</c:v>
                </c:pt>
                <c:pt idx="4">
                  <c:v>Русский язык </c:v>
                </c:pt>
                <c:pt idx="5">
                  <c:v>Литература </c:v>
                </c:pt>
                <c:pt idx="6">
                  <c:v>Астрономия </c:v>
                </c:pt>
                <c:pt idx="7">
                  <c:v>Физическая культура</c:v>
                </c:pt>
                <c:pt idx="8">
                  <c:v>Обществознание </c:v>
                </c:pt>
                <c:pt idx="9">
                  <c:v>Трактор</c:v>
                </c:pt>
                <c:pt idx="10">
                  <c:v>Химия</c:v>
                </c:pt>
                <c:pt idx="11">
                  <c:v>Физика</c:v>
                </c:pt>
                <c:pt idx="12">
                  <c:v>Информатика</c:v>
                </c:pt>
                <c:pt idx="13">
                  <c:v>География </c:v>
                </c:pt>
                <c:pt idx="14">
                  <c:v>Биология </c:v>
                </c:pt>
                <c:pt idx="15">
                  <c:v>Иностранный язык </c:v>
                </c:pt>
              </c:strCache>
            </c:strRef>
          </c:cat>
          <c:val>
            <c:numRef>
              <c:f>Лист2!$S$3:$S$18</c:f>
              <c:numCache>
                <c:formatCode>General</c:formatCode>
                <c:ptCount val="16"/>
                <c:pt idx="0">
                  <c:v>21.7</c:v>
                </c:pt>
                <c:pt idx="1">
                  <c:v>13</c:v>
                </c:pt>
                <c:pt idx="2">
                  <c:v>4.3</c:v>
                </c:pt>
                <c:pt idx="3">
                  <c:v>56.5</c:v>
                </c:pt>
                <c:pt idx="4">
                  <c:v>26</c:v>
                </c:pt>
                <c:pt idx="5">
                  <c:v>26</c:v>
                </c:pt>
                <c:pt idx="6">
                  <c:v>8.7000000000000011</c:v>
                </c:pt>
                <c:pt idx="7">
                  <c:v>26</c:v>
                </c:pt>
                <c:pt idx="8">
                  <c:v>8.7000000000000011</c:v>
                </c:pt>
                <c:pt idx="9">
                  <c:v>4.3</c:v>
                </c:pt>
                <c:pt idx="10">
                  <c:v>26.3</c:v>
                </c:pt>
                <c:pt idx="11">
                  <c:v>13</c:v>
                </c:pt>
                <c:pt idx="12">
                  <c:v>4.3</c:v>
                </c:pt>
                <c:pt idx="13">
                  <c:v>13</c:v>
                </c:pt>
                <c:pt idx="14">
                  <c:v>21.7</c:v>
                </c:pt>
                <c:pt idx="15">
                  <c:v>13</c:v>
                </c:pt>
              </c:numCache>
            </c:numRef>
          </c:val>
        </c:ser>
        <c:dLbls>
          <c:showVal val="1"/>
        </c:dLbls>
        <c:shape val="box"/>
        <c:axId val="93880704"/>
        <c:axId val="93882240"/>
        <c:axId val="0"/>
      </c:bar3DChart>
      <c:catAx>
        <c:axId val="9388070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3882240"/>
        <c:crosses val="autoZero"/>
        <c:auto val="1"/>
        <c:lblAlgn val="ctr"/>
        <c:lblOffset val="100"/>
      </c:catAx>
      <c:valAx>
        <c:axId val="93882240"/>
        <c:scaling>
          <c:orientation val="minMax"/>
        </c:scaling>
        <c:axPos val="l"/>
        <c:majorGridlines/>
        <c:numFmt formatCode="General" sourceLinked="1"/>
        <c:tickLblPos val="nextTo"/>
        <c:crossAx val="93880704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Мотивы положительного отношения к математике учащихся 10 класса (%)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Sheet1!$A$1:$D$1</c:f>
              <c:strCache>
                <c:ptCount val="4"/>
                <c:pt idx="0">
                  <c:v>Развивающий характер предмета</c:v>
                </c:pt>
                <c:pt idx="1">
                  <c:v>Значимость предмета</c:v>
                </c:pt>
                <c:pt idx="2">
                  <c:v>Интерес к предмету</c:v>
                </c:pt>
                <c:pt idx="3">
                  <c:v>Отношение к учителю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20</c:v>
                </c:pt>
                <c:pt idx="1">
                  <c:v>23.6</c:v>
                </c:pt>
                <c:pt idx="2">
                  <c:v>33.700000000000003</c:v>
                </c:pt>
                <c:pt idx="3">
                  <c:v>22.6</c:v>
                </c:pt>
              </c:numCache>
            </c:numRef>
          </c:val>
        </c:ser>
        <c:dLbls>
          <c:showVal val="1"/>
        </c:dLbls>
        <c:axId val="94180864"/>
        <c:axId val="94182400"/>
      </c:barChart>
      <c:catAx>
        <c:axId val="9418086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4182400"/>
        <c:crosses val="autoZero"/>
        <c:auto val="1"/>
        <c:lblAlgn val="ctr"/>
        <c:lblOffset val="100"/>
      </c:catAx>
      <c:valAx>
        <c:axId val="94182400"/>
        <c:scaling>
          <c:orientation val="minMax"/>
        </c:scaling>
        <c:axPos val="b"/>
        <c:majorGridlines/>
        <c:numFmt formatCode="General" sourceLinked="1"/>
        <c:tickLblPos val="nextTo"/>
        <c:crossAx val="9418086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Мотивы положительного отношения к математике учащихся 8 А класса (%)</a:t>
            </a:r>
          </a:p>
        </c:rich>
      </c:tx>
      <c:layout>
        <c:manualLayout>
          <c:xMode val="edge"/>
          <c:yMode val="edge"/>
          <c:x val="0.16191994750656269"/>
          <c:y val="4.5652173913043714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50455329113272385"/>
          <c:y val="0.35802099737532989"/>
          <c:w val="0.44293860326282897"/>
          <c:h val="0.55843044619422577"/>
        </c:manualLayout>
      </c:layout>
      <c:bar3D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1.3888888888889089E-2"/>
                  <c:y val="8.4875562720135822E-17"/>
                </c:manualLayout>
              </c:layout>
              <c:showVal val="1"/>
            </c:dLbl>
            <c:dLbl>
              <c:idx val="1"/>
              <c:layout>
                <c:manualLayout>
                  <c:x val="2.5000000000000046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0555555555555489E-2"/>
                  <c:y val="-4.2437781360067739E-17"/>
                </c:manualLayout>
              </c:layout>
              <c:showVal val="1"/>
            </c:dLbl>
            <c:dLbl>
              <c:idx val="3"/>
              <c:layout>
                <c:manualLayout>
                  <c:x val="3.0555555555555711E-2"/>
                  <c:y val="-1.388888888888899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Лист2!$P$95:$P$98</c:f>
              <c:strCache>
                <c:ptCount val="4"/>
                <c:pt idx="0">
                  <c:v>Отношение к учителю</c:v>
                </c:pt>
                <c:pt idx="1">
                  <c:v>Интерес к предмету</c:v>
                </c:pt>
                <c:pt idx="2">
                  <c:v>Значимость предмета</c:v>
                </c:pt>
                <c:pt idx="3">
                  <c:v>Развивающий характер предмета</c:v>
                </c:pt>
              </c:strCache>
            </c:strRef>
          </c:cat>
          <c:val>
            <c:numRef>
              <c:f>Лист2!$O$95:$O$98</c:f>
              <c:numCache>
                <c:formatCode>General</c:formatCode>
                <c:ptCount val="4"/>
                <c:pt idx="0">
                  <c:v>23.3</c:v>
                </c:pt>
                <c:pt idx="1">
                  <c:v>36</c:v>
                </c:pt>
                <c:pt idx="2">
                  <c:v>21.8</c:v>
                </c:pt>
                <c:pt idx="3">
                  <c:v>18.7</c:v>
                </c:pt>
              </c:numCache>
            </c:numRef>
          </c:val>
        </c:ser>
        <c:shape val="box"/>
        <c:axId val="93923200"/>
        <c:axId val="93924736"/>
        <c:axId val="0"/>
      </c:bar3DChart>
      <c:catAx>
        <c:axId val="9392320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924736"/>
        <c:crosses val="autoZero"/>
        <c:auto val="1"/>
        <c:lblAlgn val="ctr"/>
        <c:lblOffset val="100"/>
      </c:catAx>
      <c:valAx>
        <c:axId val="93924736"/>
        <c:scaling>
          <c:orientation val="minMax"/>
        </c:scaling>
        <c:axPos val="b"/>
        <c:majorGridlines/>
        <c:numFmt formatCode="General" sourceLinked="1"/>
        <c:tickLblPos val="nextTo"/>
        <c:crossAx val="93923200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Рейтинг предметов, предпочитаемых учащимися 8 А класса (%)</a:t>
            </a:r>
          </a:p>
        </c:rich>
      </c:tx>
      <c:layout>
        <c:manualLayout>
          <c:xMode val="edge"/>
          <c:yMode val="edge"/>
          <c:x val="0.11790000000000002"/>
          <c:y val="0.10204081632653061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7.1988407699037693E-2"/>
          <c:y val="0.39827573636628782"/>
          <c:w val="0.9030115923009624"/>
          <c:h val="0.32329760863225432"/>
        </c:manualLayout>
      </c:layout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Лист2!$J$98:$J$108</c:f>
              <c:strCache>
                <c:ptCount val="11"/>
                <c:pt idx="0">
                  <c:v>ИЗО</c:v>
                </c:pt>
                <c:pt idx="1">
                  <c:v>Математика</c:v>
                </c:pt>
                <c:pt idx="2">
                  <c:v>Русский язык </c:v>
                </c:pt>
                <c:pt idx="3">
                  <c:v>Литература </c:v>
                </c:pt>
                <c:pt idx="4">
                  <c:v>Физическая культура</c:v>
                </c:pt>
                <c:pt idx="5">
                  <c:v>Обществознание </c:v>
                </c:pt>
                <c:pt idx="6">
                  <c:v>Химия</c:v>
                </c:pt>
                <c:pt idx="7">
                  <c:v>Физика</c:v>
                </c:pt>
                <c:pt idx="8">
                  <c:v>География </c:v>
                </c:pt>
                <c:pt idx="9">
                  <c:v>Биология </c:v>
                </c:pt>
                <c:pt idx="10">
                  <c:v>Технология</c:v>
                </c:pt>
              </c:strCache>
            </c:strRef>
          </c:cat>
          <c:val>
            <c:numRef>
              <c:f>Лист2!$K$98:$K$108</c:f>
              <c:numCache>
                <c:formatCode>General</c:formatCode>
                <c:ptCount val="11"/>
                <c:pt idx="0">
                  <c:v>6.3</c:v>
                </c:pt>
                <c:pt idx="1">
                  <c:v>75</c:v>
                </c:pt>
                <c:pt idx="2">
                  <c:v>37.5</c:v>
                </c:pt>
                <c:pt idx="3">
                  <c:v>18.8</c:v>
                </c:pt>
                <c:pt idx="4">
                  <c:v>50</c:v>
                </c:pt>
                <c:pt idx="5">
                  <c:v>6.3</c:v>
                </c:pt>
                <c:pt idx="6">
                  <c:v>68.7</c:v>
                </c:pt>
                <c:pt idx="7">
                  <c:v>25</c:v>
                </c:pt>
                <c:pt idx="8">
                  <c:v>6.3</c:v>
                </c:pt>
                <c:pt idx="9">
                  <c:v>18.8</c:v>
                </c:pt>
                <c:pt idx="10">
                  <c:v>31.3</c:v>
                </c:pt>
              </c:numCache>
            </c:numRef>
          </c:val>
        </c:ser>
        <c:dLbls>
          <c:showVal val="1"/>
        </c:dLbls>
        <c:shape val="box"/>
        <c:axId val="93962624"/>
        <c:axId val="93964160"/>
        <c:axId val="0"/>
      </c:bar3DChart>
      <c:catAx>
        <c:axId val="9396262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3964160"/>
        <c:crosses val="autoZero"/>
        <c:auto val="1"/>
        <c:lblAlgn val="ctr"/>
        <c:lblOffset val="100"/>
      </c:catAx>
      <c:valAx>
        <c:axId val="93964160"/>
        <c:scaling>
          <c:orientation val="minMax"/>
        </c:scaling>
        <c:axPos val="l"/>
        <c:majorGridlines/>
        <c:numFmt formatCode="General" sourceLinked="1"/>
        <c:tickLblPos val="nextTo"/>
        <c:crossAx val="93962624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Уровень познавательной активности</a:t>
            </a:r>
          </a:p>
          <a:p>
            <a:pPr>
              <a:defRPr/>
            </a:pPr>
            <a:r>
              <a:rPr lang="ru-RU" sz="1400" dirty="0"/>
              <a:t> (10  класс)</a:t>
            </a:r>
          </a:p>
        </c:rich>
      </c:tx>
      <c:layout>
        <c:manualLayout>
          <c:xMode val="edge"/>
          <c:yMode val="edge"/>
          <c:x val="3.7618110236220491E-2"/>
          <c:y val="2.777777777777803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Лист4!$A$2</c:f>
              <c:strCache>
                <c:ptCount val="1"/>
                <c:pt idx="0">
                  <c:v>2016-2017 уч.г.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Лист4!$B$1:$D$1</c:f>
              <c:strCache>
                <c:ptCount val="3"/>
                <c:pt idx="0">
                  <c:v>низкий уровень, %</c:v>
                </c:pt>
                <c:pt idx="1">
                  <c:v>средний уровень, %</c:v>
                </c:pt>
                <c:pt idx="2">
                  <c:v>высокий уровень, %</c:v>
                </c:pt>
              </c:strCache>
            </c:strRef>
          </c:cat>
          <c:val>
            <c:numRef>
              <c:f>Лист4!$B$2:$D$2</c:f>
              <c:numCache>
                <c:formatCode>General</c:formatCode>
                <c:ptCount val="3"/>
                <c:pt idx="0">
                  <c:v>10</c:v>
                </c:pt>
                <c:pt idx="1">
                  <c:v>68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Лист4!$A$3</c:f>
              <c:strCache>
                <c:ptCount val="1"/>
                <c:pt idx="0">
                  <c:v>2017-2018 уч.г.</c:v>
                </c:pt>
              </c:strCache>
            </c:strRef>
          </c:tx>
          <c:dLbls>
            <c:dLbl>
              <c:idx val="0"/>
              <c:layout>
                <c:manualLayout>
                  <c:x val="-3.182833602005045E-17"/>
                  <c:y val="1.1904761904761921E-2"/>
                </c:manualLayout>
              </c:layout>
              <c:showVal val="1"/>
            </c:dLbl>
            <c:dLbl>
              <c:idx val="1"/>
              <c:layout>
                <c:manualLayout>
                  <c:x val="2.777777777777795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0833333333333412E-2"/>
                  <c:y val="3.9682539682539802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Лист4!$B$1:$D$1</c:f>
              <c:strCache>
                <c:ptCount val="3"/>
                <c:pt idx="0">
                  <c:v>низкий уровень, %</c:v>
                </c:pt>
                <c:pt idx="1">
                  <c:v>средний уровень, %</c:v>
                </c:pt>
                <c:pt idx="2">
                  <c:v>высокий уровень, %</c:v>
                </c:pt>
              </c:strCache>
            </c:strRef>
          </c:cat>
          <c:val>
            <c:numRef>
              <c:f>Лист4!$B$3:$D$3</c:f>
              <c:numCache>
                <c:formatCode>General</c:formatCode>
                <c:ptCount val="3"/>
                <c:pt idx="0">
                  <c:v>6</c:v>
                </c:pt>
                <c:pt idx="1">
                  <c:v>70</c:v>
                </c:pt>
                <c:pt idx="2">
                  <c:v>24</c:v>
                </c:pt>
              </c:numCache>
            </c:numRef>
          </c:val>
        </c:ser>
        <c:dLbls>
          <c:showVal val="1"/>
        </c:dLbls>
        <c:shape val="cylinder"/>
        <c:axId val="94251648"/>
        <c:axId val="94261632"/>
        <c:axId val="0"/>
      </c:bar3DChart>
      <c:catAx>
        <c:axId val="942516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261632"/>
        <c:crosses val="autoZero"/>
        <c:auto val="1"/>
        <c:lblAlgn val="ctr"/>
        <c:lblOffset val="100"/>
      </c:catAx>
      <c:valAx>
        <c:axId val="94261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42516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Уровень познавательной активности </a:t>
            </a:r>
          </a:p>
          <a:p>
            <a:pPr>
              <a:defRPr/>
            </a:pPr>
            <a:r>
              <a:rPr lang="ru-RU" sz="1400" dirty="0"/>
              <a:t>8а класс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Лист4!$A$26</c:f>
              <c:strCache>
                <c:ptCount val="1"/>
                <c:pt idx="0">
                  <c:v>2016-2017 уч.г.</c:v>
                </c:pt>
              </c:strCache>
            </c:strRef>
          </c:tx>
          <c:dLbls>
            <c:dLbl>
              <c:idx val="1"/>
              <c:layout>
                <c:manualLayout>
                  <c:x val="-3.3326090812810232E-2"/>
                  <c:y val="7.407407407407442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Лист4!$B$25:$D$25</c:f>
              <c:strCache>
                <c:ptCount val="3"/>
                <c:pt idx="0">
                  <c:v>низкий уровень, %</c:v>
                </c:pt>
                <c:pt idx="1">
                  <c:v>средний уровень, %</c:v>
                </c:pt>
                <c:pt idx="2">
                  <c:v>высокий уровень, %</c:v>
                </c:pt>
              </c:strCache>
            </c:strRef>
          </c:cat>
          <c:val>
            <c:numRef>
              <c:f>Лист4!$B$26:$D$26</c:f>
              <c:numCache>
                <c:formatCode>General</c:formatCode>
                <c:ptCount val="3"/>
                <c:pt idx="0">
                  <c:v>21.7</c:v>
                </c:pt>
                <c:pt idx="1">
                  <c:v>56.5</c:v>
                </c:pt>
                <c:pt idx="2">
                  <c:v>21.8</c:v>
                </c:pt>
              </c:numCache>
            </c:numRef>
          </c:val>
        </c:ser>
        <c:ser>
          <c:idx val="1"/>
          <c:order val="1"/>
          <c:tx>
            <c:strRef>
              <c:f>Лист4!$A$27</c:f>
              <c:strCache>
                <c:ptCount val="1"/>
                <c:pt idx="0">
                  <c:v>2017-2018 уч.г.</c:v>
                </c:pt>
              </c:strCache>
            </c:strRef>
          </c:tx>
          <c:dLbls>
            <c:dLbl>
              <c:idx val="0"/>
              <c:layout>
                <c:manualLayout>
                  <c:x val="1.6666666666666701E-2"/>
                  <c:y val="-4.6296296296296563E-3"/>
                </c:manualLayout>
              </c:layout>
              <c:showVal val="1"/>
            </c:dLbl>
            <c:dLbl>
              <c:idx val="1"/>
              <c:layout>
                <c:manualLayout>
                  <c:x val="2.500000000000005E-2"/>
                  <c:y val="-4.2437781360067548E-17"/>
                </c:manualLayout>
              </c:layout>
              <c:showVal val="1"/>
            </c:dLbl>
            <c:dLbl>
              <c:idx val="2"/>
              <c:layout>
                <c:manualLayout>
                  <c:x val="2.9997155473823728E-2"/>
                  <c:y val="-3.703703703703716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Лист4!$B$25:$D$25</c:f>
              <c:strCache>
                <c:ptCount val="3"/>
                <c:pt idx="0">
                  <c:v>низкий уровень, %</c:v>
                </c:pt>
                <c:pt idx="1">
                  <c:v>средний уровень, %</c:v>
                </c:pt>
                <c:pt idx="2">
                  <c:v>высокий уровень, %</c:v>
                </c:pt>
              </c:strCache>
            </c:strRef>
          </c:cat>
          <c:val>
            <c:numRef>
              <c:f>Лист4!$B$27:$D$27</c:f>
              <c:numCache>
                <c:formatCode>General</c:formatCode>
                <c:ptCount val="3"/>
                <c:pt idx="0">
                  <c:v>13</c:v>
                </c:pt>
                <c:pt idx="1">
                  <c:v>61</c:v>
                </c:pt>
                <c:pt idx="2">
                  <c:v>26</c:v>
                </c:pt>
              </c:numCache>
            </c:numRef>
          </c:val>
        </c:ser>
        <c:dLbls>
          <c:showVal val="1"/>
        </c:dLbls>
        <c:shape val="cylinder"/>
        <c:axId val="94279552"/>
        <c:axId val="94281088"/>
        <c:axId val="0"/>
      </c:bar3DChart>
      <c:catAx>
        <c:axId val="94279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281088"/>
        <c:crosses val="autoZero"/>
        <c:auto val="1"/>
        <c:lblAlgn val="ctr"/>
        <c:lblOffset val="100"/>
      </c:catAx>
      <c:valAx>
        <c:axId val="94281088"/>
        <c:scaling>
          <c:orientation val="minMax"/>
        </c:scaling>
        <c:axPos val="l"/>
        <c:majorGridlines/>
        <c:numFmt formatCode="General" sourceLinked="1"/>
        <c:tickLblPos val="nextTo"/>
        <c:crossAx val="942795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1A8C0-D28D-4FC9-8DDD-940082E291A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0C037482-E199-43F2-AB81-636EED0615B4}">
      <dgm:prSet phldrT="[Текст]" phldr="1"/>
      <dgm:spPr/>
      <dgm:t>
        <a:bodyPr/>
        <a:lstStyle/>
        <a:p>
          <a:endParaRPr lang="ru-RU" dirty="0"/>
        </a:p>
      </dgm:t>
    </dgm:pt>
    <dgm:pt modelId="{B520B885-B1F8-4EF4-800E-A2C639EE3EE2}" type="parTrans" cxnId="{A8E56569-8513-4F13-BF75-BC3C029FE60B}">
      <dgm:prSet/>
      <dgm:spPr/>
      <dgm:t>
        <a:bodyPr/>
        <a:lstStyle/>
        <a:p>
          <a:endParaRPr lang="ru-RU"/>
        </a:p>
      </dgm:t>
    </dgm:pt>
    <dgm:pt modelId="{012A7120-6CFC-4E79-9F96-7BB575107AB9}" type="sibTrans" cxnId="{A8E56569-8513-4F13-BF75-BC3C029FE60B}">
      <dgm:prSet/>
      <dgm:spPr/>
      <dgm:t>
        <a:bodyPr/>
        <a:lstStyle/>
        <a:p>
          <a:endParaRPr lang="ru-RU"/>
        </a:p>
      </dgm:t>
    </dgm:pt>
    <dgm:pt modelId="{DDD0FC5F-31B0-4C47-8066-09EA73C00312}">
      <dgm:prSet phldrT="[Текст]" phldr="1"/>
      <dgm:spPr/>
      <dgm:t>
        <a:bodyPr/>
        <a:lstStyle/>
        <a:p>
          <a:endParaRPr lang="ru-RU" dirty="0"/>
        </a:p>
      </dgm:t>
    </dgm:pt>
    <dgm:pt modelId="{D82EC85F-D1A8-4D2D-86E7-869C3817F99B}" type="parTrans" cxnId="{88C65DC4-E70E-470C-A2D5-836E136FC4D6}">
      <dgm:prSet/>
      <dgm:spPr/>
      <dgm:t>
        <a:bodyPr/>
        <a:lstStyle/>
        <a:p>
          <a:endParaRPr lang="ru-RU"/>
        </a:p>
      </dgm:t>
    </dgm:pt>
    <dgm:pt modelId="{D088D69D-93A6-4A0E-88FF-790458F6056E}" type="sibTrans" cxnId="{88C65DC4-E70E-470C-A2D5-836E136FC4D6}">
      <dgm:prSet/>
      <dgm:spPr/>
      <dgm:t>
        <a:bodyPr/>
        <a:lstStyle/>
        <a:p>
          <a:endParaRPr lang="ru-RU"/>
        </a:p>
      </dgm:t>
    </dgm:pt>
    <dgm:pt modelId="{6F414C0B-3C0E-4AC5-9E3B-D00EF0C3E42B}">
      <dgm:prSet phldrT="[Текст]" phldr="1"/>
      <dgm:spPr/>
      <dgm:t>
        <a:bodyPr/>
        <a:lstStyle/>
        <a:p>
          <a:endParaRPr lang="ru-RU" dirty="0"/>
        </a:p>
      </dgm:t>
    </dgm:pt>
    <dgm:pt modelId="{8974355D-F707-470F-B67D-E878A41CAE27}" type="parTrans" cxnId="{53C5966D-A2D8-4FFA-9364-C781C653F484}">
      <dgm:prSet/>
      <dgm:spPr/>
      <dgm:t>
        <a:bodyPr/>
        <a:lstStyle/>
        <a:p>
          <a:endParaRPr lang="ru-RU"/>
        </a:p>
      </dgm:t>
    </dgm:pt>
    <dgm:pt modelId="{20900794-FE33-4658-B9B0-79736021ADD8}" type="sibTrans" cxnId="{53C5966D-A2D8-4FFA-9364-C781C653F484}">
      <dgm:prSet/>
      <dgm:spPr/>
      <dgm:t>
        <a:bodyPr/>
        <a:lstStyle/>
        <a:p>
          <a:endParaRPr lang="ru-RU"/>
        </a:p>
      </dgm:t>
    </dgm:pt>
    <dgm:pt modelId="{3F5DDD3A-073B-45EA-8DC5-514817993A12}">
      <dgm:prSet phldrT="[Текст]" phldr="1"/>
      <dgm:spPr/>
      <dgm:t>
        <a:bodyPr/>
        <a:lstStyle/>
        <a:p>
          <a:endParaRPr lang="ru-RU" dirty="0"/>
        </a:p>
      </dgm:t>
    </dgm:pt>
    <dgm:pt modelId="{234B705B-EAB6-4EB2-B35E-025E789ED4B1}" type="parTrans" cxnId="{9EE7ECD0-4B0F-48D3-9675-04428AAACE8B}">
      <dgm:prSet/>
      <dgm:spPr/>
      <dgm:t>
        <a:bodyPr/>
        <a:lstStyle/>
        <a:p>
          <a:endParaRPr lang="ru-RU"/>
        </a:p>
      </dgm:t>
    </dgm:pt>
    <dgm:pt modelId="{E9089BF8-171D-45C4-9AF7-1B5AF390897E}" type="sibTrans" cxnId="{9EE7ECD0-4B0F-48D3-9675-04428AAACE8B}">
      <dgm:prSet/>
      <dgm:spPr/>
      <dgm:t>
        <a:bodyPr/>
        <a:lstStyle/>
        <a:p>
          <a:endParaRPr lang="ru-RU"/>
        </a:p>
      </dgm:t>
    </dgm:pt>
    <dgm:pt modelId="{70A9C982-612E-46A0-92E9-8EC939CCF706}">
      <dgm:prSet phldrT="[Текст]" phldr="1"/>
      <dgm:spPr/>
      <dgm:t>
        <a:bodyPr/>
        <a:lstStyle/>
        <a:p>
          <a:endParaRPr lang="ru-RU" dirty="0"/>
        </a:p>
      </dgm:t>
    </dgm:pt>
    <dgm:pt modelId="{D96B98A4-E35C-4AD3-BC8C-1FF5E2397B60}" type="parTrans" cxnId="{341C1CA5-BFC0-4527-83A1-2AC3B78707D8}">
      <dgm:prSet/>
      <dgm:spPr/>
      <dgm:t>
        <a:bodyPr/>
        <a:lstStyle/>
        <a:p>
          <a:endParaRPr lang="ru-RU"/>
        </a:p>
      </dgm:t>
    </dgm:pt>
    <dgm:pt modelId="{2FC0484F-5C2B-4E68-802C-71D8CBF24FAA}" type="sibTrans" cxnId="{341C1CA5-BFC0-4527-83A1-2AC3B78707D8}">
      <dgm:prSet/>
      <dgm:spPr/>
      <dgm:t>
        <a:bodyPr/>
        <a:lstStyle/>
        <a:p>
          <a:endParaRPr lang="ru-RU"/>
        </a:p>
      </dgm:t>
    </dgm:pt>
    <dgm:pt modelId="{B4FE714F-A1FD-4F2A-A22B-60E4C01F87F0}">
      <dgm:prSet phldrT="[Текст]" phldr="1"/>
      <dgm:spPr/>
      <dgm:t>
        <a:bodyPr/>
        <a:lstStyle/>
        <a:p>
          <a:endParaRPr lang="ru-RU" dirty="0"/>
        </a:p>
      </dgm:t>
    </dgm:pt>
    <dgm:pt modelId="{05418216-E733-45D6-8F38-99A2D6ED3C58}" type="parTrans" cxnId="{600C21AA-09F0-4686-A380-F0E72E9181A2}">
      <dgm:prSet/>
      <dgm:spPr/>
      <dgm:t>
        <a:bodyPr/>
        <a:lstStyle/>
        <a:p>
          <a:endParaRPr lang="ru-RU"/>
        </a:p>
      </dgm:t>
    </dgm:pt>
    <dgm:pt modelId="{DF953E4B-EE03-476C-8C71-53E6D02ACCDD}" type="sibTrans" cxnId="{600C21AA-09F0-4686-A380-F0E72E9181A2}">
      <dgm:prSet/>
      <dgm:spPr/>
      <dgm:t>
        <a:bodyPr/>
        <a:lstStyle/>
        <a:p>
          <a:endParaRPr lang="ru-RU"/>
        </a:p>
      </dgm:t>
    </dgm:pt>
    <dgm:pt modelId="{3FD7DD2B-14B5-4C25-B361-38760A8752BF}">
      <dgm:prSet phldrT="[Текст]" phldr="1"/>
      <dgm:spPr/>
      <dgm:t>
        <a:bodyPr/>
        <a:lstStyle/>
        <a:p>
          <a:endParaRPr lang="ru-RU" dirty="0"/>
        </a:p>
      </dgm:t>
    </dgm:pt>
    <dgm:pt modelId="{BF6E844E-C8A7-4A19-9132-43723E011C40}" type="parTrans" cxnId="{201844B8-981F-40B9-A93E-3FEDA8B7417A}">
      <dgm:prSet/>
      <dgm:spPr/>
      <dgm:t>
        <a:bodyPr/>
        <a:lstStyle/>
        <a:p>
          <a:endParaRPr lang="ru-RU"/>
        </a:p>
      </dgm:t>
    </dgm:pt>
    <dgm:pt modelId="{EAE0F808-EB46-47BB-9E0F-2ABF02F44E17}" type="sibTrans" cxnId="{201844B8-981F-40B9-A93E-3FEDA8B7417A}">
      <dgm:prSet/>
      <dgm:spPr/>
      <dgm:t>
        <a:bodyPr/>
        <a:lstStyle/>
        <a:p>
          <a:endParaRPr lang="ru-RU"/>
        </a:p>
      </dgm:t>
    </dgm:pt>
    <dgm:pt modelId="{9D87DC83-3AE6-48ED-B5A4-2AFE3954C42B}">
      <dgm:prSet phldrT="[Текст]" phldr="1"/>
      <dgm:spPr/>
      <dgm:t>
        <a:bodyPr/>
        <a:lstStyle/>
        <a:p>
          <a:endParaRPr lang="ru-RU" dirty="0"/>
        </a:p>
      </dgm:t>
    </dgm:pt>
    <dgm:pt modelId="{B21D8C83-9460-4BC3-B3E1-B629D2DAF429}" type="parTrans" cxnId="{D0FAA5F9-D643-46B3-A930-918ADBF8C4CD}">
      <dgm:prSet/>
      <dgm:spPr/>
      <dgm:t>
        <a:bodyPr/>
        <a:lstStyle/>
        <a:p>
          <a:endParaRPr lang="ru-RU"/>
        </a:p>
      </dgm:t>
    </dgm:pt>
    <dgm:pt modelId="{02094CA5-6948-4A2B-810E-2D2E5B612638}" type="sibTrans" cxnId="{D0FAA5F9-D643-46B3-A930-918ADBF8C4CD}">
      <dgm:prSet/>
      <dgm:spPr/>
      <dgm:t>
        <a:bodyPr/>
        <a:lstStyle/>
        <a:p>
          <a:endParaRPr lang="ru-RU"/>
        </a:p>
      </dgm:t>
    </dgm:pt>
    <dgm:pt modelId="{7DE61768-9163-4F4A-85F3-EBDCB80262FA}">
      <dgm:prSet phldrT="[Текст]" phldr="1"/>
      <dgm:spPr/>
      <dgm:t>
        <a:bodyPr/>
        <a:lstStyle/>
        <a:p>
          <a:endParaRPr lang="ru-RU" dirty="0"/>
        </a:p>
      </dgm:t>
    </dgm:pt>
    <dgm:pt modelId="{CAD17339-2F61-4B2B-9D36-449D5B94BEA6}" type="parTrans" cxnId="{2EBB2C52-834E-4F12-9CD7-56B2656D3238}">
      <dgm:prSet/>
      <dgm:spPr/>
      <dgm:t>
        <a:bodyPr/>
        <a:lstStyle/>
        <a:p>
          <a:endParaRPr lang="ru-RU"/>
        </a:p>
      </dgm:t>
    </dgm:pt>
    <dgm:pt modelId="{FFFCD3D8-A5BC-4B5D-9D7E-04B1FD4469AA}" type="sibTrans" cxnId="{2EBB2C52-834E-4F12-9CD7-56B2656D3238}">
      <dgm:prSet/>
      <dgm:spPr/>
      <dgm:t>
        <a:bodyPr/>
        <a:lstStyle/>
        <a:p>
          <a:endParaRPr lang="ru-RU"/>
        </a:p>
      </dgm:t>
    </dgm:pt>
    <dgm:pt modelId="{A2D6808C-1DD6-43EF-A073-1AAAC84EC46A}" type="pres">
      <dgm:prSet presAssocID="{8AB1A8C0-D28D-4FC9-8DDD-940082E291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13756D-B32F-41E1-BB7C-1C3B0104E9AE}" type="pres">
      <dgm:prSet presAssocID="{0C037482-E199-43F2-AB81-636EED0615B4}" presName="composite" presStyleCnt="0"/>
      <dgm:spPr/>
    </dgm:pt>
    <dgm:pt modelId="{08A88720-970B-46AC-B406-289C4F612DCB}" type="pres">
      <dgm:prSet presAssocID="{0C037482-E199-43F2-AB81-636EED0615B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5067E-79E9-4FBA-A8B4-6CA318D31C23}" type="pres">
      <dgm:prSet presAssocID="{0C037482-E199-43F2-AB81-636EED0615B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86C73-39DF-4102-907B-7E08A0F0F0F8}" type="pres">
      <dgm:prSet presAssocID="{012A7120-6CFC-4E79-9F96-7BB575107AB9}" presName="sp" presStyleCnt="0"/>
      <dgm:spPr/>
    </dgm:pt>
    <dgm:pt modelId="{93CB80C1-36DF-4D23-97E5-EC78D12333DC}" type="pres">
      <dgm:prSet presAssocID="{3F5DDD3A-073B-45EA-8DC5-514817993A12}" presName="composite" presStyleCnt="0"/>
      <dgm:spPr/>
    </dgm:pt>
    <dgm:pt modelId="{593B4DEA-119C-4344-BE0F-D9C19C970EA4}" type="pres">
      <dgm:prSet presAssocID="{3F5DDD3A-073B-45EA-8DC5-514817993A1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5547B-2922-4F9D-975A-F37E515177D4}" type="pres">
      <dgm:prSet presAssocID="{3F5DDD3A-073B-45EA-8DC5-514817993A1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960E8-719D-4207-9209-C3679D32B760}" type="pres">
      <dgm:prSet presAssocID="{E9089BF8-171D-45C4-9AF7-1B5AF390897E}" presName="sp" presStyleCnt="0"/>
      <dgm:spPr/>
    </dgm:pt>
    <dgm:pt modelId="{098EF1EF-BE39-4B61-B9EA-18E27E7E8F4D}" type="pres">
      <dgm:prSet presAssocID="{3FD7DD2B-14B5-4C25-B361-38760A8752BF}" presName="composite" presStyleCnt="0"/>
      <dgm:spPr/>
    </dgm:pt>
    <dgm:pt modelId="{D66D8CD5-9B30-4149-8826-CD470A26A7FE}" type="pres">
      <dgm:prSet presAssocID="{3FD7DD2B-14B5-4C25-B361-38760A8752B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7F34D-79FA-446F-B891-7D5F829D43FC}" type="pres">
      <dgm:prSet presAssocID="{3FD7DD2B-14B5-4C25-B361-38760A8752B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1844B8-981F-40B9-A93E-3FEDA8B7417A}" srcId="{8AB1A8C0-D28D-4FC9-8DDD-940082E291AD}" destId="{3FD7DD2B-14B5-4C25-B361-38760A8752BF}" srcOrd="2" destOrd="0" parTransId="{BF6E844E-C8A7-4A19-9132-43723E011C40}" sibTransId="{EAE0F808-EB46-47BB-9E0F-2ABF02F44E17}"/>
    <dgm:cxn modelId="{53C5966D-A2D8-4FFA-9364-C781C653F484}" srcId="{0C037482-E199-43F2-AB81-636EED0615B4}" destId="{6F414C0B-3C0E-4AC5-9E3B-D00EF0C3E42B}" srcOrd="1" destOrd="0" parTransId="{8974355D-F707-470F-B67D-E878A41CAE27}" sibTransId="{20900794-FE33-4658-B9B0-79736021ADD8}"/>
    <dgm:cxn modelId="{DE32D28B-9A22-4B37-9CFE-3DF6D9CA1B0B}" type="presOf" srcId="{7DE61768-9163-4F4A-85F3-EBDCB80262FA}" destId="{EB77F34D-79FA-446F-B891-7D5F829D43FC}" srcOrd="0" destOrd="1" presId="urn:microsoft.com/office/officeart/2005/8/layout/chevron2"/>
    <dgm:cxn modelId="{D0FAA5F9-D643-46B3-A930-918ADBF8C4CD}" srcId="{3FD7DD2B-14B5-4C25-B361-38760A8752BF}" destId="{9D87DC83-3AE6-48ED-B5A4-2AFE3954C42B}" srcOrd="0" destOrd="0" parTransId="{B21D8C83-9460-4BC3-B3E1-B629D2DAF429}" sibTransId="{02094CA5-6948-4A2B-810E-2D2E5B612638}"/>
    <dgm:cxn modelId="{BDB3E860-4686-4C5D-A7BC-AED10DAB3717}" type="presOf" srcId="{6F414C0B-3C0E-4AC5-9E3B-D00EF0C3E42B}" destId="{C9B5067E-79E9-4FBA-A8B4-6CA318D31C23}" srcOrd="0" destOrd="1" presId="urn:microsoft.com/office/officeart/2005/8/layout/chevron2"/>
    <dgm:cxn modelId="{A8E56569-8513-4F13-BF75-BC3C029FE60B}" srcId="{8AB1A8C0-D28D-4FC9-8DDD-940082E291AD}" destId="{0C037482-E199-43F2-AB81-636EED0615B4}" srcOrd="0" destOrd="0" parTransId="{B520B885-B1F8-4EF4-800E-A2C639EE3EE2}" sibTransId="{012A7120-6CFC-4E79-9F96-7BB575107AB9}"/>
    <dgm:cxn modelId="{F47FB936-F6ED-470F-AF35-A45540C52252}" type="presOf" srcId="{70A9C982-612E-46A0-92E9-8EC939CCF706}" destId="{3445547B-2922-4F9D-975A-F37E515177D4}" srcOrd="0" destOrd="0" presId="urn:microsoft.com/office/officeart/2005/8/layout/chevron2"/>
    <dgm:cxn modelId="{341C1CA5-BFC0-4527-83A1-2AC3B78707D8}" srcId="{3F5DDD3A-073B-45EA-8DC5-514817993A12}" destId="{70A9C982-612E-46A0-92E9-8EC939CCF706}" srcOrd="0" destOrd="0" parTransId="{D96B98A4-E35C-4AD3-BC8C-1FF5E2397B60}" sibTransId="{2FC0484F-5C2B-4E68-802C-71D8CBF24FAA}"/>
    <dgm:cxn modelId="{88C65DC4-E70E-470C-A2D5-836E136FC4D6}" srcId="{0C037482-E199-43F2-AB81-636EED0615B4}" destId="{DDD0FC5F-31B0-4C47-8066-09EA73C00312}" srcOrd="0" destOrd="0" parTransId="{D82EC85F-D1A8-4D2D-86E7-869C3817F99B}" sibTransId="{D088D69D-93A6-4A0E-88FF-790458F6056E}"/>
    <dgm:cxn modelId="{9EE7ECD0-4B0F-48D3-9675-04428AAACE8B}" srcId="{8AB1A8C0-D28D-4FC9-8DDD-940082E291AD}" destId="{3F5DDD3A-073B-45EA-8DC5-514817993A12}" srcOrd="1" destOrd="0" parTransId="{234B705B-EAB6-4EB2-B35E-025E789ED4B1}" sibTransId="{E9089BF8-171D-45C4-9AF7-1B5AF390897E}"/>
    <dgm:cxn modelId="{3242FD92-308D-42EB-B70B-FFF5521B3DBA}" type="presOf" srcId="{9D87DC83-3AE6-48ED-B5A4-2AFE3954C42B}" destId="{EB77F34D-79FA-446F-B891-7D5F829D43FC}" srcOrd="0" destOrd="0" presId="urn:microsoft.com/office/officeart/2005/8/layout/chevron2"/>
    <dgm:cxn modelId="{2EBB2C52-834E-4F12-9CD7-56B2656D3238}" srcId="{3FD7DD2B-14B5-4C25-B361-38760A8752BF}" destId="{7DE61768-9163-4F4A-85F3-EBDCB80262FA}" srcOrd="1" destOrd="0" parTransId="{CAD17339-2F61-4B2B-9D36-449D5B94BEA6}" sibTransId="{FFFCD3D8-A5BC-4B5D-9D7E-04B1FD4469AA}"/>
    <dgm:cxn modelId="{27D1A91A-B349-4CC8-9E48-44144966F43C}" type="presOf" srcId="{DDD0FC5F-31B0-4C47-8066-09EA73C00312}" destId="{C9B5067E-79E9-4FBA-A8B4-6CA318D31C23}" srcOrd="0" destOrd="0" presId="urn:microsoft.com/office/officeart/2005/8/layout/chevron2"/>
    <dgm:cxn modelId="{3C6B7712-A354-46E5-9075-A419B0F986F1}" type="presOf" srcId="{B4FE714F-A1FD-4F2A-A22B-60E4C01F87F0}" destId="{3445547B-2922-4F9D-975A-F37E515177D4}" srcOrd="0" destOrd="1" presId="urn:microsoft.com/office/officeart/2005/8/layout/chevron2"/>
    <dgm:cxn modelId="{8038E113-D5E0-4EF9-8143-231B8D3D0C98}" type="presOf" srcId="{3FD7DD2B-14B5-4C25-B361-38760A8752BF}" destId="{D66D8CD5-9B30-4149-8826-CD470A26A7FE}" srcOrd="0" destOrd="0" presId="urn:microsoft.com/office/officeart/2005/8/layout/chevron2"/>
    <dgm:cxn modelId="{600C21AA-09F0-4686-A380-F0E72E9181A2}" srcId="{3F5DDD3A-073B-45EA-8DC5-514817993A12}" destId="{B4FE714F-A1FD-4F2A-A22B-60E4C01F87F0}" srcOrd="1" destOrd="0" parTransId="{05418216-E733-45D6-8F38-99A2D6ED3C58}" sibTransId="{DF953E4B-EE03-476C-8C71-53E6D02ACCDD}"/>
    <dgm:cxn modelId="{FED062BD-1D7F-40AD-8012-35875A758E2A}" type="presOf" srcId="{0C037482-E199-43F2-AB81-636EED0615B4}" destId="{08A88720-970B-46AC-B406-289C4F612DCB}" srcOrd="0" destOrd="0" presId="urn:microsoft.com/office/officeart/2005/8/layout/chevron2"/>
    <dgm:cxn modelId="{DBDB5BD3-C79E-459A-89E7-8E801174B114}" type="presOf" srcId="{3F5DDD3A-073B-45EA-8DC5-514817993A12}" destId="{593B4DEA-119C-4344-BE0F-D9C19C970EA4}" srcOrd="0" destOrd="0" presId="urn:microsoft.com/office/officeart/2005/8/layout/chevron2"/>
    <dgm:cxn modelId="{6812AC3F-D330-4968-B79E-2AB0C18CF56E}" type="presOf" srcId="{8AB1A8C0-D28D-4FC9-8DDD-940082E291AD}" destId="{A2D6808C-1DD6-43EF-A073-1AAAC84EC46A}" srcOrd="0" destOrd="0" presId="urn:microsoft.com/office/officeart/2005/8/layout/chevron2"/>
    <dgm:cxn modelId="{D1324D16-FD3A-4AB3-BC0F-724C29CABD3A}" type="presParOf" srcId="{A2D6808C-1DD6-43EF-A073-1AAAC84EC46A}" destId="{6013756D-B32F-41E1-BB7C-1C3B0104E9AE}" srcOrd="0" destOrd="0" presId="urn:microsoft.com/office/officeart/2005/8/layout/chevron2"/>
    <dgm:cxn modelId="{2B53F5A0-4AFB-4637-93CF-B69E3BD1FE2E}" type="presParOf" srcId="{6013756D-B32F-41E1-BB7C-1C3B0104E9AE}" destId="{08A88720-970B-46AC-B406-289C4F612DCB}" srcOrd="0" destOrd="0" presId="urn:microsoft.com/office/officeart/2005/8/layout/chevron2"/>
    <dgm:cxn modelId="{8915550F-47D8-4636-BC80-AAA453AEE63A}" type="presParOf" srcId="{6013756D-B32F-41E1-BB7C-1C3B0104E9AE}" destId="{C9B5067E-79E9-4FBA-A8B4-6CA318D31C23}" srcOrd="1" destOrd="0" presId="urn:microsoft.com/office/officeart/2005/8/layout/chevron2"/>
    <dgm:cxn modelId="{257186B4-1077-40FA-A149-7A067AE31940}" type="presParOf" srcId="{A2D6808C-1DD6-43EF-A073-1AAAC84EC46A}" destId="{ECC86C73-39DF-4102-907B-7E08A0F0F0F8}" srcOrd="1" destOrd="0" presId="urn:microsoft.com/office/officeart/2005/8/layout/chevron2"/>
    <dgm:cxn modelId="{87D5936C-C9AD-4C77-AC18-E68E7541B3E0}" type="presParOf" srcId="{A2D6808C-1DD6-43EF-A073-1AAAC84EC46A}" destId="{93CB80C1-36DF-4D23-97E5-EC78D12333DC}" srcOrd="2" destOrd="0" presId="urn:microsoft.com/office/officeart/2005/8/layout/chevron2"/>
    <dgm:cxn modelId="{896FEC7C-444F-4554-9F4B-0B119247DDB2}" type="presParOf" srcId="{93CB80C1-36DF-4D23-97E5-EC78D12333DC}" destId="{593B4DEA-119C-4344-BE0F-D9C19C970EA4}" srcOrd="0" destOrd="0" presId="urn:microsoft.com/office/officeart/2005/8/layout/chevron2"/>
    <dgm:cxn modelId="{92A2DB96-FA84-414F-94AE-CD42D5D73FFD}" type="presParOf" srcId="{93CB80C1-36DF-4D23-97E5-EC78D12333DC}" destId="{3445547B-2922-4F9D-975A-F37E515177D4}" srcOrd="1" destOrd="0" presId="urn:microsoft.com/office/officeart/2005/8/layout/chevron2"/>
    <dgm:cxn modelId="{C1E0559F-87BC-482D-9979-A8A01FE6353A}" type="presParOf" srcId="{A2D6808C-1DD6-43EF-A073-1AAAC84EC46A}" destId="{3E8960E8-719D-4207-9209-C3679D32B760}" srcOrd="3" destOrd="0" presId="urn:microsoft.com/office/officeart/2005/8/layout/chevron2"/>
    <dgm:cxn modelId="{048142A1-88F9-43CC-A422-CB87655EBAC4}" type="presParOf" srcId="{A2D6808C-1DD6-43EF-A073-1AAAC84EC46A}" destId="{098EF1EF-BE39-4B61-B9EA-18E27E7E8F4D}" srcOrd="4" destOrd="0" presId="urn:microsoft.com/office/officeart/2005/8/layout/chevron2"/>
    <dgm:cxn modelId="{78F19E05-9FC5-4DB2-8BE2-C8BD96A15A7D}" type="presParOf" srcId="{098EF1EF-BE39-4B61-B9EA-18E27E7E8F4D}" destId="{D66D8CD5-9B30-4149-8826-CD470A26A7FE}" srcOrd="0" destOrd="0" presId="urn:microsoft.com/office/officeart/2005/8/layout/chevron2"/>
    <dgm:cxn modelId="{9003C967-F96D-4806-93B6-8B6B509FED0B}" type="presParOf" srcId="{098EF1EF-BE39-4B61-B9EA-18E27E7E8F4D}" destId="{EB77F34D-79FA-446F-B891-7D5F829D43FC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D1D00-E30D-4B5E-B440-BCA0C2FF34A6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BB446-65F7-44D0-9DA5-64DC46F739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748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BB446-65F7-44D0-9DA5-64DC46F73913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.jpeg"/><Relationship Id="rId9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1596572" y="-469469"/>
            <a:ext cx="6331857" cy="8001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25451" t="46795" r="28131" b="13030"/>
          <a:stretch>
            <a:fillRect/>
          </a:stretch>
        </p:blipFill>
        <p:spPr bwMode="auto">
          <a:xfrm>
            <a:off x="1143000" y="1752600"/>
            <a:ext cx="2674481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90600" y="381000"/>
            <a:ext cx="84008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</a:p>
          <a:p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Брейтовская средняя общеобразовательная школа</a:t>
            </a:r>
            <a:endParaRPr lang="ru-RU" sz="27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4928" y="1694659"/>
            <a:ext cx="3467552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9050">
                  <a:noFill/>
                  <a:prstDash val="solid"/>
                </a:ln>
                <a:solidFill>
                  <a:srgbClr val="021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Бисева Ольга</a:t>
            </a:r>
          </a:p>
          <a:p>
            <a:pPr algn="ctr"/>
            <a:r>
              <a:rPr lang="ru-RU" sz="4400" b="1" i="1" dirty="0" smtClean="0">
                <a:ln w="19050">
                  <a:noFill/>
                  <a:prstDash val="solid"/>
                </a:ln>
                <a:solidFill>
                  <a:srgbClr val="021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Сергеевна</a:t>
            </a:r>
            <a:endParaRPr lang="ru-RU" sz="4400" b="1" i="1" cap="none" spc="0" dirty="0">
              <a:ln w="19050">
                <a:noFill/>
                <a:prstDash val="solid"/>
              </a:ln>
              <a:solidFill>
                <a:srgbClr val="0218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3657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4495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Педагогический стаж: 15 лет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 высшая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343400"/>
            <a:ext cx="1981200" cy="224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1794086" y="-422485"/>
            <a:ext cx="6096001" cy="77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G:\ДЛЯ ОФОРМЛЕНИЯ Флип\66d444e4fee1da2a267501549f853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990600"/>
            <a:ext cx="3352800" cy="235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G:\ДЛЯ ОФОРМЛЕНИЯ Флип\66d444e4fee1da2a267501549f853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524000"/>
            <a:ext cx="325755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G:\ДЛЯ ОФОРМЛЕНИЯ Флип\66d444e4fee1da2a267501549f853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199" y="3657600"/>
            <a:ext cx="314896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G:\ДЛЯ ОФОРМЛЕНИЯ Флип\66d444e4fee1da2a267501549f853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212414"/>
            <a:ext cx="2971799" cy="2085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219200" y="304800"/>
            <a:ext cx="579120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уроках математики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p8_img_7685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399" y="1219200"/>
            <a:ext cx="2936873" cy="190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Бисева ОС сайт\оооо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419600"/>
            <a:ext cx="2659165" cy="177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1600200"/>
            <a:ext cx="2895600" cy="211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599" y="3836126"/>
            <a:ext cx="2859157" cy="187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1794086" y="-422485"/>
            <a:ext cx="6096001" cy="77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143000" y="381000"/>
            <a:ext cx="7543800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Приёмы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создания проблемной ситуации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43000" y="1295400"/>
            <a:ext cx="4191000" cy="5214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365125" algn="l"/>
              </a:tabLs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 удивлением»</a:t>
            </a:r>
          </a:p>
          <a:p>
            <a:pPr>
              <a:buFont typeface="Wingdings" pitchFamily="2" charset="2"/>
              <a:buChar char="v"/>
              <a:tabLst>
                <a:tab pos="365125" algn="l"/>
              </a:tabLst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Учитель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одновременно предъявляет классу противоречивые факты, взаимоисключающие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научные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теории или чьи-то точки зрения.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65125" algn="l"/>
              </a:tabLst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tabLst>
                <a:tab pos="365125" algn="l"/>
              </a:tabLst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Педагог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сталкивает разные мнения учеников, предложив классу вопрос или практическое задание на новый материал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tabLst>
                <a:tab pos="365125" algn="l"/>
              </a:tabLst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tabLst>
                <a:tab pos="365125" algn="l"/>
              </a:tabLst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житейским представлением учащихся и научным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фактом:  </a:t>
            </a:r>
          </a:p>
          <a:p>
            <a:pPr>
              <a:tabLst>
                <a:tab pos="365125" algn="l"/>
              </a:tabLst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шаг 1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Учитель обнажает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житейское представление ученика вопросом или заданием « на ошибку»;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65125" algn="l"/>
              </a:tabLst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Предъявляет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научный факт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сообщением, экспериментом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или наглядностью.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86400" y="1295400"/>
            <a:ext cx="3238496" cy="304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7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 затруднением»</a:t>
            </a:r>
          </a:p>
          <a:p>
            <a:pPr algn="ctr"/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даёт практическое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задание, не сходное с предыдущими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3" name="Picture 5" descr="C:\Users\User\Documents\1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648200"/>
            <a:ext cx="1728787" cy="1827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1794086" y="-422485"/>
            <a:ext cx="6096001" cy="77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6652692"/>
              </p:ext>
            </p:extLst>
          </p:nvPr>
        </p:nvGraphicFramePr>
        <p:xfrm>
          <a:off x="1143001" y="1066800"/>
          <a:ext cx="7620000" cy="55766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31452"/>
                <a:gridCol w="2538897"/>
                <a:gridCol w="2549651"/>
              </a:tblGrid>
              <a:tr h="4033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Ученики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82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известный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Постройте графики функций: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= x, y = x</a:t>
                      </a:r>
                      <a:r>
                        <a:rPr lang="ru-RU" sz="16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Успешно выполняют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215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 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Постройте график функции: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|x|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Испытывают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затруднение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(Проблемная </a:t>
                      </a:r>
                      <a:r>
                        <a:rPr lang="ru-RU" sz="16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ситуация)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318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побуждение 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осознанию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Смогли выполнить задание?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В чем затруднение?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Нет, не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смогли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Таких графиков мы не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строили 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(Осознание </a:t>
                      </a:r>
                      <a:r>
                        <a:rPr lang="ru-RU" sz="16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противоречия)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824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побуждение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проблеме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Сформулируйте тему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График функции y =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|x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27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«открытие» новых знаний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Консультирует, направляет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Работают над освоением новых знаний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1143000" y="304800"/>
            <a:ext cx="76962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Создание проблемной ситуации «С затруднением»</a:t>
            </a:r>
          </a:p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Алгебра,  7 класс, тема  « График функции у = | </a:t>
            </a:r>
            <a:r>
              <a:rPr lang="ru-RU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|»</a:t>
            </a:r>
            <a:endPara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1794086" y="-422485"/>
            <a:ext cx="6096001" cy="77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066800" y="304800"/>
            <a:ext cx="77724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Создание проблемной ситуации через противоречие между житейским представлением и научным фактом.</a:t>
            </a:r>
          </a:p>
          <a:p>
            <a:r>
              <a:rPr lang="ru-RU" sz="19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5 класс, тема «Решение текстовых задач на проценты»</a:t>
            </a:r>
          </a:p>
          <a:p>
            <a:pPr algn="ctr"/>
            <a:endParaRPr lang="ru-RU" sz="2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73844687"/>
              </p:ext>
            </p:extLst>
          </p:nvPr>
        </p:nvGraphicFramePr>
        <p:xfrm>
          <a:off x="1181099" y="1460192"/>
          <a:ext cx="7543802" cy="52242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8787"/>
                <a:gridCol w="3143250"/>
                <a:gridCol w="2671765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Ученики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586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вопрос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 ошибку»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Предположим, цена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шоколада была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Затем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повысилась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10%, а к Новому году снизилась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%. Изменилась ли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товара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Цена товара не изменилась.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Житейское представление)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0824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предъявление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научного факта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расчетами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Считаем. Цена товара была 100 руб. После повышения на 10% стала 110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понижения на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рублей!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(Проблемная </a:t>
                      </a:r>
                      <a:r>
                        <a:rPr lang="ru-RU" sz="16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ситуация)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8063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побуждение к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осознанию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Что вы сказали сначала?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А что оказывается на самом деле?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Цена не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изменится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Цена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уменьшилась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(Осознание </a:t>
                      </a:r>
                      <a:r>
                        <a:rPr lang="ru-RU" sz="16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противоречия)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3473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постановка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  <a:endParaRPr lang="ru-RU" sz="1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Значит, каких задач мы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еще не умеем решать?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чём проблема?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какой вопрос мы будем сегодня искать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ответ?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–Мы не умеем применять знания на вычисление  процентов при решении задач. </a:t>
                      </a:r>
                      <a:r>
                        <a:rPr lang="ru-RU" sz="16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(формулируют тему урока)</a:t>
                      </a:r>
                      <a:endParaRPr lang="ru-RU" sz="16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33382" t="18750" r="17423" b="13542"/>
          <a:stretch>
            <a:fillRect/>
          </a:stretch>
        </p:blipFill>
        <p:spPr bwMode="auto">
          <a:xfrm>
            <a:off x="4495800" y="1447800"/>
            <a:ext cx="449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33382" t="18750" r="17423" b="13542"/>
          <a:stretch>
            <a:fillRect/>
          </a:stretch>
        </p:blipFill>
        <p:spPr bwMode="auto">
          <a:xfrm flipH="1">
            <a:off x="152400" y="1447800"/>
            <a:ext cx="4343398" cy="5257800"/>
          </a:xfrm>
          <a:prstGeom prst="rect">
            <a:avLst/>
          </a:prstGeom>
          <a:noFill/>
          <a:ln w="9525">
            <a:solidFill>
              <a:srgbClr val="6699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00600" y="1524000"/>
            <a:ext cx="4038600" cy="5105400"/>
          </a:xfrm>
          <a:prstGeom prst="rect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400" y="152400"/>
            <a:ext cx="8839200" cy="1219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Использование приема «подводящий диалог». Геометрия, 8 класс, тема  «Подобные треугольники»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1524000"/>
            <a:ext cx="3962400" cy="5105400"/>
          </a:xfrm>
          <a:prstGeom prst="rect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Учитель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1447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Ученики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752600"/>
            <a:ext cx="373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вас на партах по три треугольника. Рассмотрите их.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Уберите лишний треугольник.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Почему вы так сделали?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значит похожи?  Какие элементы определяют основные свойства треугольника?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можно сказать об углах треугольников 1 и 2?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сторонах? Давайте их измерим.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Значит, что можно сказать о треугольниках 1 и 2?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Подберите синоним к слову «похожи»?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Значит, тема урока сегодня?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1828800"/>
            <a:ext cx="403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Рассматривают треугольники.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Убирают треугольник 3.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Треугольники 1 и 2 похожи.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Стороны и углы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Углы равны, т.к при наложении совпали.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Стороны треугольника 1 в 2 раза больше сторон треугольника 2 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них углы равны, а стороны пропорциональны.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Подобны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Подобные треугольники.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(формулируют тему)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1794086" y="-422485"/>
            <a:ext cx="6096001" cy="77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G:\ДЛЯ ОФОРМЛЕНИЯ Флип\66d444e4fee1da2a267501549f853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990600"/>
            <a:ext cx="3352800" cy="235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G:\ДЛЯ ОФОРМЛЕНИЯ Флип\66d444e4fee1da2a267501549f853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524000"/>
            <a:ext cx="325755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G:\ДЛЯ ОФОРМЛЕНИЯ Флип\66d444e4fee1da2a267501549f853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199" y="3657600"/>
            <a:ext cx="314896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G:\ДЛЯ ОФОРМЛЕНИЯ Флип\66d444e4fee1da2a267501549f853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212414"/>
            <a:ext cx="2971799" cy="2085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219200" y="304800"/>
            <a:ext cx="579120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уроках математики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p8_img_7685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399" y="1219200"/>
            <a:ext cx="2936873" cy="190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Бисева ОС сайт\оооо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419600"/>
            <a:ext cx="2659165" cy="177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1600200"/>
            <a:ext cx="2895600" cy="211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599" y="3836126"/>
            <a:ext cx="2859157" cy="187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3382" t="18750" r="17423" b="13542"/>
          <a:stretch>
            <a:fillRect/>
          </a:stretch>
        </p:blipFill>
        <p:spPr bwMode="auto">
          <a:xfrm>
            <a:off x="4495800" y="144780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3382" t="18750" r="17423" b="13542"/>
          <a:stretch>
            <a:fillRect/>
          </a:stretch>
        </p:blipFill>
        <p:spPr bwMode="auto">
          <a:xfrm flipH="1">
            <a:off x="152400" y="1447800"/>
            <a:ext cx="434339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76800" y="1752600"/>
            <a:ext cx="4038600" cy="3657600"/>
          </a:xfrm>
          <a:prstGeom prst="rect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800" y="152400"/>
            <a:ext cx="8686800" cy="1219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28600"/>
            <a:ext cx="83820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качества знаний учащихся  по предмету «Математика» (по итогам учебного года)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1752600"/>
            <a:ext cx="3810000" cy="3657600"/>
          </a:xfrm>
          <a:prstGeom prst="rect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04800" y="1905000"/>
          <a:ext cx="3810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4953000" y="1828800"/>
          <a:ext cx="3886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3382" t="18750" r="17423" b="13542"/>
          <a:stretch>
            <a:fillRect/>
          </a:stretch>
        </p:blipFill>
        <p:spPr bwMode="auto">
          <a:xfrm>
            <a:off x="4495800" y="144780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3382" t="18750" r="17423" b="13542"/>
          <a:stretch>
            <a:fillRect/>
          </a:stretch>
        </p:blipFill>
        <p:spPr bwMode="auto">
          <a:xfrm flipH="1">
            <a:off x="152400" y="1447800"/>
            <a:ext cx="434339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76800" y="1752600"/>
            <a:ext cx="4038600" cy="3657600"/>
          </a:xfrm>
          <a:prstGeom prst="rect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800" y="152400"/>
            <a:ext cx="8686800" cy="1219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228600"/>
            <a:ext cx="78486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«Изучение отношения к учению и к учебным предметам» (методика Г.Н. Казанцевой)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1752600"/>
            <a:ext cx="3810000" cy="3657600"/>
          </a:xfrm>
          <a:prstGeom prst="rect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2" descr="http://marioqrooo.files.wordpress.com/2011/08/f57db3d7a610.jpg?w=5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1078989" cy="930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Диаграмма 13"/>
          <p:cNvGraphicFramePr/>
          <p:nvPr/>
        </p:nvGraphicFramePr>
        <p:xfrm>
          <a:off x="381000" y="1828800"/>
          <a:ext cx="3781425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953000" y="1828800"/>
          <a:ext cx="3962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3382" t="18750" r="17423" b="13542"/>
          <a:stretch>
            <a:fillRect/>
          </a:stretch>
        </p:blipFill>
        <p:spPr bwMode="auto">
          <a:xfrm>
            <a:off x="4495800" y="144780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3382" t="18750" r="17423" b="13542"/>
          <a:stretch>
            <a:fillRect/>
          </a:stretch>
        </p:blipFill>
        <p:spPr bwMode="auto">
          <a:xfrm flipH="1">
            <a:off x="152400" y="1447800"/>
            <a:ext cx="434339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76800" y="1752600"/>
            <a:ext cx="4038600" cy="3657600"/>
          </a:xfrm>
          <a:prstGeom prst="rect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29200" y="1828800"/>
          <a:ext cx="3810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04800" y="152400"/>
            <a:ext cx="8686800" cy="1219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304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«Изучение отношения к учению и к учебным предметам» (методика Г.Н. Казанцевой)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1752600"/>
            <a:ext cx="3810000" cy="3657600"/>
          </a:xfrm>
          <a:prstGeom prst="rect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04800" y="1600200"/>
          <a:ext cx="3810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Picture 2" descr="http://marioqrooo.files.wordpress.com/2011/08/f57db3d7a610.jpg?w=5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1000"/>
            <a:ext cx="1078989" cy="930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3382" t="18750" r="17423" b="13542"/>
          <a:stretch>
            <a:fillRect/>
          </a:stretch>
        </p:blipFill>
        <p:spPr bwMode="auto">
          <a:xfrm>
            <a:off x="4495800" y="144780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3382" t="18750" r="17423" b="13542"/>
          <a:stretch>
            <a:fillRect/>
          </a:stretch>
        </p:blipFill>
        <p:spPr bwMode="auto">
          <a:xfrm flipH="1">
            <a:off x="152400" y="1447800"/>
            <a:ext cx="434339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76800" y="1752600"/>
            <a:ext cx="4038600" cy="3657600"/>
          </a:xfrm>
          <a:prstGeom prst="rect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800" y="152400"/>
            <a:ext cx="8686800" cy="1219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28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Определение уровня познавательной активности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учащихся по методике Г.И.Щукиной, А.К.Марковой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1752600"/>
            <a:ext cx="3810000" cy="3657600"/>
          </a:xfrm>
          <a:prstGeom prst="rect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304800" y="1828800"/>
          <a:ext cx="3657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028372" y="1828800"/>
          <a:ext cx="3810828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2" descr="http://marioqrooo.files.wordpress.com/2011/08/f57db3d7a610.jpg?w=5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1000"/>
            <a:ext cx="1078989" cy="930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1026" name="Picture 2" descr="G:\РИСУНКИ\краски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04800"/>
            <a:ext cx="7291387" cy="629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7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8" cstate="print"/>
          <a:srcRect l="4537" t="12598" r="68153" b="10510"/>
          <a:stretch>
            <a:fillRect/>
          </a:stretch>
        </p:blipFill>
        <p:spPr bwMode="auto">
          <a:xfrm rot="5400000">
            <a:off x="1794086" y="-422485"/>
            <a:ext cx="6096001" cy="77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вал 16"/>
          <p:cNvSpPr/>
          <p:nvPr/>
        </p:nvSpPr>
        <p:spPr>
          <a:xfrm>
            <a:off x="2743200" y="2286000"/>
            <a:ext cx="3657600" cy="152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>
            <a:off x="3733800" y="228600"/>
            <a:ext cx="2590800" cy="1828800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УУД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 flipH="1">
            <a:off x="914400" y="685800"/>
            <a:ext cx="2743200" cy="1828800"/>
          </a:xfrm>
          <a:prstGeom prst="wedgeEllipseCallout">
            <a:avLst/>
          </a:prstGeom>
          <a:solidFill>
            <a:srgbClr val="99CC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качества знаний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ьная выноска 21"/>
          <p:cNvSpPr/>
          <p:nvPr/>
        </p:nvSpPr>
        <p:spPr>
          <a:xfrm rot="1943303">
            <a:off x="6079487" y="1313642"/>
            <a:ext cx="2590800" cy="1828800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7" name="Овальная выноска 26"/>
          <p:cNvSpPr/>
          <p:nvPr/>
        </p:nvSpPr>
        <p:spPr>
          <a:xfrm flipV="1">
            <a:off x="4648200" y="3962400"/>
            <a:ext cx="2590800" cy="1828800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" name="Овальная выноска 30"/>
          <p:cNvSpPr/>
          <p:nvPr/>
        </p:nvSpPr>
        <p:spPr>
          <a:xfrm flipH="1" flipV="1">
            <a:off x="1447800" y="3810000"/>
            <a:ext cx="2590800" cy="1828800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00200" y="40386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овышение значимости предмета у учащихся</a:t>
            </a:r>
          </a:p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953000" y="42672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овышение познавательного интереса к предмету</a:t>
            </a:r>
          </a:p>
          <a:p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781800" y="1600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понятен и интересен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" descr="C:\Users\User\Documents\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5181600"/>
            <a:ext cx="1676400" cy="1349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1717886" y="-422485"/>
            <a:ext cx="6096001" cy="77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752600" y="381000"/>
            <a:ext cx="662940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и обмен опытом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Бисева ОС сайт\сайт оригинал\алгебра 7 класс\хзнг789бьо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143000"/>
            <a:ext cx="2943386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43000" y="3352800"/>
            <a:ext cx="350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Методический семинар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«Технология проблемного обучения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средство формирования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развития УУД учащихся в условиях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реализации ФГОС»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Бисева ОС сайт\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4420" y="1524000"/>
            <a:ext cx="3714619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867400" y="3886200"/>
            <a:ext cx="304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Открытый урок для РМО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Геометрия,  7 класс, по теме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 Теорема о сумме углов треугольника»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Бисева ОС сайт\сайт оригинал\IMG_76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6644" y="4419600"/>
            <a:ext cx="2680273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1717886" y="-422485"/>
            <a:ext cx="6096001" cy="77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676400" y="381000"/>
            <a:ext cx="65532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и обмен опытом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0600" y="3962400"/>
            <a:ext cx="350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 класс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«Технология проблемно -диалогического  обучения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средство формирования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развития УУД учащихся 7-8 классов на уроках геометрии»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Бисева ОС сайт\сайт оригинал\АНКЕТЫ\09логн67ен65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876800" y="1447800"/>
            <a:ext cx="3541571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Бисева ОС сайт\сайт оригинал\АНКЕТЫ\9098765прнек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343400"/>
            <a:ext cx="3277382" cy="218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Бисева ОС сайт\сайт оригинал\АНКЕТЫ\0909зщш876ен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1676400"/>
            <a:ext cx="3048893" cy="203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2098886" y="-422485"/>
            <a:ext cx="6096001" cy="77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43000" y="381000"/>
            <a:ext cx="52578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работы учащихся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Бисева ОС сайт\сайт оригинал\бисева сканы\Шаронова Наталья 5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066800"/>
            <a:ext cx="2823296" cy="1981200"/>
          </a:xfrm>
          <a:prstGeom prst="rect">
            <a:avLst/>
          </a:prstGeom>
          <a:noFill/>
        </p:spPr>
      </p:pic>
      <p:pic>
        <p:nvPicPr>
          <p:cNvPr id="3075" name="Picture 3" descr="C:\Users\User\Desktop\Бисева ОС сайт\сайт оригинал\бисева сканы\Р2П7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419600"/>
            <a:ext cx="2671356" cy="1905000"/>
          </a:xfrm>
          <a:prstGeom prst="rect">
            <a:avLst/>
          </a:prstGeom>
          <a:noFill/>
        </p:spPr>
      </p:pic>
      <p:pic>
        <p:nvPicPr>
          <p:cNvPr id="3076" name="Picture 4" descr="C:\Users\User\Desktop\Бисева ОС сайт\сайт оригинал\бисева сканы\Р3П7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300249" y="2567151"/>
            <a:ext cx="1590809" cy="2247710"/>
          </a:xfrm>
          <a:prstGeom prst="rect">
            <a:avLst/>
          </a:prstGeom>
          <a:noFill/>
        </p:spPr>
      </p:pic>
      <p:pic>
        <p:nvPicPr>
          <p:cNvPr id="3077" name="Picture 5" descr="C:\Users\User\Desktop\Бисева ОС сайт\сайт оригинал\бисева сканы\П2М8б.jpg"/>
          <p:cNvPicPr>
            <a:picLocks noChangeAspect="1" noChangeArrowheads="1"/>
          </p:cNvPicPr>
          <p:nvPr/>
        </p:nvPicPr>
        <p:blipFill>
          <a:blip r:embed="rId8" cstate="print"/>
          <a:srcRect r="5153" b="17490"/>
          <a:stretch>
            <a:fillRect/>
          </a:stretch>
        </p:blipFill>
        <p:spPr bwMode="auto">
          <a:xfrm>
            <a:off x="5181600" y="990600"/>
            <a:ext cx="2514600" cy="3046534"/>
          </a:xfrm>
          <a:prstGeom prst="rect">
            <a:avLst/>
          </a:prstGeom>
          <a:noFill/>
        </p:spPr>
      </p:pic>
      <p:pic>
        <p:nvPicPr>
          <p:cNvPr id="18" name="Рисунок 17" descr="IMG_000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9268" y="4114800"/>
            <a:ext cx="2834858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2098886" y="-422485"/>
            <a:ext cx="6096001" cy="77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43000" y="381000"/>
            <a:ext cx="40386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Проектные работы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Бисева ОС сайт\сайт оригинал\work\images\44.jpg"/>
          <p:cNvPicPr>
            <a:picLocks noChangeAspect="1" noChangeArrowheads="1"/>
          </p:cNvPicPr>
          <p:nvPr/>
        </p:nvPicPr>
        <p:blipFill>
          <a:blip r:embed="rId5" cstate="print"/>
          <a:srcRect b="8333"/>
          <a:stretch>
            <a:fillRect/>
          </a:stretch>
        </p:blipFill>
        <p:spPr bwMode="auto">
          <a:xfrm>
            <a:off x="1142999" y="1066800"/>
            <a:ext cx="3103417" cy="2133600"/>
          </a:xfrm>
          <a:prstGeom prst="rect">
            <a:avLst/>
          </a:prstGeom>
          <a:noFill/>
        </p:spPr>
      </p:pic>
      <p:pic>
        <p:nvPicPr>
          <p:cNvPr id="4100" name="Picture 4" descr="C:\Users\User\Desktop\Бисева ОС сайт\сайт оригинал\work\images\1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667000"/>
            <a:ext cx="2946400" cy="2209800"/>
          </a:xfrm>
          <a:prstGeom prst="rect">
            <a:avLst/>
          </a:prstGeom>
          <a:noFill/>
        </p:spPr>
      </p:pic>
      <p:pic>
        <p:nvPicPr>
          <p:cNvPr id="1026" name="Picture 2" descr="http://biseva-os.76412sbrschool.edusite.ru/images/p6_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820087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33382" t="21875" r="18594" b="14583"/>
          <a:stretch>
            <a:fillRect/>
          </a:stretch>
        </p:blipFill>
        <p:spPr bwMode="auto">
          <a:xfrm>
            <a:off x="1752600" y="4114800"/>
            <a:ext cx="2971800" cy="221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1717886" y="-422485"/>
            <a:ext cx="6096001" cy="77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447800" y="2286000"/>
            <a:ext cx="708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33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Технология проблемно-диалогического обучения </a:t>
            </a:r>
            <a:r>
              <a:rPr lang="ru-RU" sz="3200" b="1" i="1" dirty="0" smtClean="0">
                <a:solidFill>
                  <a:srgbClr val="021888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–  это ключ к успеху и творчеству как для ученика, так и для учителя.</a:t>
            </a:r>
            <a:endParaRPr lang="ru-RU" sz="3200" b="1" i="1" dirty="0">
              <a:solidFill>
                <a:srgbClr val="021888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User\Documents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533400"/>
            <a:ext cx="2133600" cy="171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505200"/>
            <a:ext cx="2712811" cy="307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Бисева ОС сайт\сайт оригинал\_unnamed.png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609600"/>
            <a:ext cx="165735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1794086" y="-422485"/>
            <a:ext cx="6096001" cy="77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71600" y="1219200"/>
            <a:ext cx="6955910" cy="2071702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pic>
        <p:nvPicPr>
          <p:cNvPr id="9" name="Picture 2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191000"/>
            <a:ext cx="2088232" cy="201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1596572" y="-469469"/>
            <a:ext cx="6331857" cy="8001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25451" t="46795" r="28131" b="13030"/>
          <a:stretch>
            <a:fillRect/>
          </a:stretch>
        </p:blipFill>
        <p:spPr bwMode="auto">
          <a:xfrm>
            <a:off x="1143000" y="1752600"/>
            <a:ext cx="2674481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90600" y="381000"/>
            <a:ext cx="84008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</a:p>
          <a:p>
            <a:r>
              <a:rPr lang="ru-RU" sz="27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Брейтовская средняя общеобразовательная школа</a:t>
            </a:r>
            <a:endParaRPr lang="ru-RU" sz="2700" b="1" i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4928" y="1694659"/>
            <a:ext cx="3467552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19050">
                  <a:noFill/>
                  <a:prstDash val="solid"/>
                </a:ln>
                <a:solidFill>
                  <a:srgbClr val="021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Бисева Ольга</a:t>
            </a:r>
          </a:p>
          <a:p>
            <a:pPr algn="ctr"/>
            <a:r>
              <a:rPr lang="ru-RU" sz="4400" b="1" i="1" dirty="0" smtClean="0">
                <a:ln w="19050">
                  <a:noFill/>
                  <a:prstDash val="solid"/>
                </a:ln>
                <a:solidFill>
                  <a:srgbClr val="021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Сергеевна</a:t>
            </a:r>
            <a:endParaRPr lang="ru-RU" sz="4400" b="1" i="1" dirty="0">
              <a:ln w="19050">
                <a:noFill/>
                <a:prstDash val="solid"/>
              </a:ln>
              <a:solidFill>
                <a:srgbClr val="0218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3657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4495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Педагогический стаж: 15 лет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 высшая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343400"/>
            <a:ext cx="1981200" cy="224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460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1794086" y="-422485"/>
            <a:ext cx="6096001" cy="77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Информационные источники:</a:t>
            </a:r>
          </a:p>
        </p:txBody>
      </p:sp>
      <p:pic>
        <p:nvPicPr>
          <p:cNvPr id="9" name="Picture 5" descr="i?id=72819090-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81000"/>
            <a:ext cx="1752600" cy="1317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219200" y="1600200"/>
            <a:ext cx="7467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Мельникова Е. Л. Проблемный урок, или как открывать знания с учениками: Пособие для учителя. - М., 2002.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Мельникова Е.Л. Преемственность в использовании проблемно-диалогических методов в начальной и основной школе // Начальная школа плюс до и после. – 2003.- №3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Мельникова Е.Л. Технология проблемного диалога: методы, формы, средства обучения // Образовательные технологии. Сборник материалов. М.,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Баласс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2008.</a:t>
            </a:r>
          </a:p>
          <a:p>
            <a:pPr marL="342900" indent="-342900" algn="just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Мельникова Е.Л. Проблемно-диалогическое обучение как средство реализации ФГОС Пособие для учителя. М., 2013. 138 с</a:t>
            </a:r>
          </a:p>
          <a:p>
            <a:pPr marL="342900" lvl="0" indent="-342900" algn="just">
              <a:defRPr/>
            </a:pP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5. </a:t>
            </a:r>
            <a:r>
              <a:rPr lang="ru-RU" altLang="ru-RU" kern="0" dirty="0" err="1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Оконь</a:t>
            </a: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 В. Основы проблемного обучения. М.: Просвещение, 1998.</a:t>
            </a:r>
          </a:p>
          <a:p>
            <a:pPr marL="342900" lvl="0" indent="-342900" algn="just">
              <a:defRPr/>
            </a:pP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6. Карелина Т.М. О проблемных ситуациях на уроках геометрии // Математика в школе.- 2010 г. -№5</a:t>
            </a:r>
          </a:p>
          <a:p>
            <a:pPr marL="342900" lvl="0" indent="-342900" algn="just">
              <a:defRPr/>
            </a:pPr>
            <a:r>
              <a:rPr lang="ru-RU" altLang="ru-RU" kern="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7.  Карелина Т.М. Методы проблемного обучения // Математика в школе. -2000.- № 7</a:t>
            </a:r>
          </a:p>
          <a:p>
            <a:pPr marL="342900" lvl="0" indent="-342900" algn="just">
              <a:defRPr/>
            </a:pPr>
            <a:r>
              <a:rPr lang="ru-RU" altLang="ru-RU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</a:t>
            </a:r>
          </a:p>
          <a:p>
            <a:pPr marL="342900" indent="-342900" algn="just">
              <a:defRPr/>
            </a:pPr>
            <a:endParaRPr lang="ru-RU" altLang="ru-RU" kern="0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2051" t="20539" r="13497" b="15499"/>
          <a:stretch>
            <a:fillRect/>
          </a:stretch>
        </p:blipFill>
        <p:spPr bwMode="auto">
          <a:xfrm>
            <a:off x="1219200" y="457200"/>
            <a:ext cx="7391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0000"/>
          </a:blip>
          <a:srcRect l="1670"/>
          <a:stretch>
            <a:fillRect/>
          </a:stretch>
        </p:blipFill>
        <p:spPr bwMode="auto">
          <a:xfrm>
            <a:off x="304800" y="1524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1026" name="Picture 2" descr="G:\РИСУНКИ\солнц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52400"/>
            <a:ext cx="2265833" cy="2286000"/>
          </a:xfrm>
          <a:prstGeom prst="rect">
            <a:avLst/>
          </a:prstGeom>
          <a:noFill/>
        </p:spPr>
      </p:pic>
      <p:pic>
        <p:nvPicPr>
          <p:cNvPr id="4" name="Picture 2" descr="G:\РИСУНКИ\радуга 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28600"/>
            <a:ext cx="7399663" cy="594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3048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3074" name="Picture 2" descr="G:\РИСУНКИ\лестница.jpg"/>
          <p:cNvPicPr>
            <a:picLocks noChangeAspect="1" noChangeArrowheads="1"/>
          </p:cNvPicPr>
          <p:nvPr/>
        </p:nvPicPr>
        <p:blipFill>
          <a:blip r:embed="rId4" cstate="print"/>
          <a:srcRect l="1220" t="5692" r="22358" b="5077"/>
          <a:stretch>
            <a:fillRect/>
          </a:stretch>
        </p:blipFill>
        <p:spPr bwMode="auto">
          <a:xfrm>
            <a:off x="5029199" y="381000"/>
            <a:ext cx="1975945" cy="3048000"/>
          </a:xfrm>
          <a:prstGeom prst="rect">
            <a:avLst/>
          </a:prstGeom>
          <a:noFill/>
        </p:spPr>
      </p:pic>
      <p:pic>
        <p:nvPicPr>
          <p:cNvPr id="8" name="Picture 2" descr="G:\РИСУНКИ\лестница.jpg"/>
          <p:cNvPicPr>
            <a:picLocks noChangeAspect="1" noChangeArrowheads="1"/>
          </p:cNvPicPr>
          <p:nvPr/>
        </p:nvPicPr>
        <p:blipFill>
          <a:blip r:embed="rId5" cstate="print"/>
          <a:srcRect l="1220" t="77077" r="28049" b="5077"/>
          <a:stretch>
            <a:fillRect/>
          </a:stretch>
        </p:blipFill>
        <p:spPr bwMode="auto">
          <a:xfrm>
            <a:off x="1295400" y="1524000"/>
            <a:ext cx="2057400" cy="685800"/>
          </a:xfrm>
          <a:prstGeom prst="rect">
            <a:avLst/>
          </a:prstGeom>
          <a:noFill/>
        </p:spPr>
      </p:pic>
      <p:pic>
        <p:nvPicPr>
          <p:cNvPr id="3075" name="Picture 3" descr="G:\РИСУНКИ\kniga13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114800"/>
            <a:ext cx="3473613" cy="1524000"/>
          </a:xfrm>
          <a:prstGeom prst="rect">
            <a:avLst/>
          </a:prstGeom>
          <a:noFill/>
        </p:spPr>
      </p:pic>
      <p:pic>
        <p:nvPicPr>
          <p:cNvPr id="3076" name="Picture 4" descr="G:\РИСУНКИ\страница книг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4038600"/>
            <a:ext cx="1530927" cy="1981200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3657600" y="1752600"/>
            <a:ext cx="1371600" cy="304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505200" y="4495800"/>
            <a:ext cx="1371600" cy="304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962400" y="1447800"/>
            <a:ext cx="6858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886200" y="1447800"/>
            <a:ext cx="914400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810000" y="4114800"/>
            <a:ext cx="914400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810000" y="4038600"/>
            <a:ext cx="6858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3048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4098" name="Picture 2" descr="G:\РИСУНКИ\учит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57200"/>
            <a:ext cx="3429000" cy="226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371600" y="533400"/>
            <a:ext cx="2743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2 февраля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Классная работа</a:t>
            </a:r>
          </a:p>
          <a:p>
            <a:endParaRPr lang="ru-RU" dirty="0" smtClean="0"/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Подобие треугольников. 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8382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Рассказ учителя – это ещё не общение…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G:\РИСУНКИ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114800"/>
            <a:ext cx="3271838" cy="21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G:\РИСУНКИ\диало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14800"/>
            <a:ext cx="3815077" cy="214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1295400" y="3352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Рассказ учителя   +  деятельность ученика =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диалог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ln w="5715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1680721" y="-537720"/>
            <a:ext cx="6392159" cy="807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04800" y="2362200"/>
            <a:ext cx="8610600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«Ключ к каждой науке- </a:t>
            </a:r>
          </a:p>
          <a:p>
            <a:pPr algn="ctr"/>
            <a:r>
              <a:rPr lang="ru-RU" sz="4400" b="1" cap="none" spc="0" dirty="0" smtClean="0">
                <a:ln w="1905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вопросительный знак».</a:t>
            </a:r>
            <a:endParaRPr lang="ru-RU" sz="4400" b="1" cap="none" spc="0" dirty="0">
              <a:ln w="19050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4419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(Технология проблемно-диалогического обучения на уроках математики)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G:\ДЛЯ ОФОРМЛЕНИЯ Флип\66d444e4fee1da2a267501549f853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1" y="5051950"/>
            <a:ext cx="2209800" cy="155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5181600"/>
            <a:ext cx="2057400" cy="1402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5" descr="G:\ДЛЯ ОФОРМЛЕНИЯ Флип\66d444e4fee1da2a267501549f853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5029200"/>
            <a:ext cx="2209800" cy="155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 t="24415" r="4781"/>
          <a:stretch>
            <a:fillRect/>
          </a:stretch>
        </p:blipFill>
        <p:spPr bwMode="auto">
          <a:xfrm>
            <a:off x="6248400" y="5181600"/>
            <a:ext cx="2032991" cy="128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Screenshot_23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842"/>
          <a:stretch/>
        </p:blipFill>
        <p:spPr bwMode="auto">
          <a:xfrm>
            <a:off x="990600" y="381000"/>
            <a:ext cx="1790895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Объект 1"/>
          <p:cNvSpPr txBox="1">
            <a:spLocks/>
          </p:cNvSpPr>
          <p:nvPr/>
        </p:nvSpPr>
        <p:spPr>
          <a:xfrm>
            <a:off x="2514600" y="381000"/>
            <a:ext cx="5776529" cy="109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800" b="1" baseline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</a:t>
            </a:r>
            <a:r>
              <a:rPr lang="ru-RU" sz="1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 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1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РОССИИ» в 2018 г.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29000" y="1752600"/>
            <a:ext cx="349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СЕМИНАР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3810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О.Бальзак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 descr="C:\Users\User\Documents\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5334000"/>
            <a:ext cx="925033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2" cstate="print"/>
          <a:srcRect l="16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762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9" name="Picture 2" descr="G:\ОБУЧЕНИЕ\уке56.jpg"/>
          <p:cNvPicPr>
            <a:picLocks noChangeAspect="1" noChangeArrowheads="1"/>
          </p:cNvPicPr>
          <p:nvPr/>
        </p:nvPicPr>
        <p:blipFill>
          <a:blip r:embed="rId3" cstate="print"/>
          <a:srcRect l="4537" t="12598" r="68153" b="10510"/>
          <a:stretch>
            <a:fillRect/>
          </a:stretch>
        </p:blipFill>
        <p:spPr bwMode="auto">
          <a:xfrm rot="5400000">
            <a:off x="1564173" y="-802174"/>
            <a:ext cx="6857999" cy="846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66800" y="228600"/>
            <a:ext cx="7772400" cy="2362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9200" y="0"/>
            <a:ext cx="7620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Проблемно-диалогическое 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тип обучения,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обеспечивающий 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творческое усвоение знаний учениками посредством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специально организованного 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учителем диалога.</a:t>
            </a:r>
          </a:p>
        </p:txBody>
      </p:sp>
      <p:pic>
        <p:nvPicPr>
          <p:cNvPr id="14" name="Picture 3" descr="C:\Users\User\Document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648200"/>
            <a:ext cx="2514600" cy="2024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5200" y="2819400"/>
            <a:ext cx="5410200" cy="3352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86200" y="2895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Проблемно-диалогический урок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3505200"/>
            <a:ext cx="533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Создание проблемной ситуации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учителем</a:t>
            </a:r>
            <a:r>
              <a:rPr lang="ru-RU" sz="2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и формулирование проблемы </a:t>
            </a:r>
            <a:r>
              <a:rPr lang="ru-RU" sz="2200" b="1" dirty="0" smtClean="0">
                <a:solidFill>
                  <a:srgbClr val="021888"/>
                </a:solidFill>
                <a:latin typeface="Times New Roman" pitchFamily="18" charset="0"/>
                <a:cs typeface="Times New Roman" pitchFamily="18" charset="0"/>
              </a:rPr>
              <a:t>учениками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Актуализация </a:t>
            </a:r>
            <a:r>
              <a:rPr lang="ru-RU" sz="2200" b="1" dirty="0" smtClean="0">
                <a:solidFill>
                  <a:srgbClr val="021888"/>
                </a:solidFill>
                <a:latin typeface="Times New Roman" pitchFamily="18" charset="0"/>
                <a:cs typeface="Times New Roman" pitchFamily="18" charset="0"/>
              </a:rPr>
              <a:t>учениками</a:t>
            </a:r>
            <a:r>
              <a:rPr lang="ru-RU" sz="2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своих знаний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Поиск решения проблемы </a:t>
            </a:r>
            <a:r>
              <a:rPr lang="ru-RU" sz="2200" b="1" dirty="0" smtClean="0">
                <a:solidFill>
                  <a:srgbClr val="021888"/>
                </a:solidFill>
                <a:latin typeface="Times New Roman" pitchFamily="18" charset="0"/>
                <a:cs typeface="Times New Roman" pitchFamily="18" charset="0"/>
              </a:rPr>
              <a:t>учениками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Выражение решения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Применение знаний </a:t>
            </a:r>
            <a:r>
              <a:rPr lang="ru-RU" sz="2200" b="1" dirty="0" smtClean="0">
                <a:solidFill>
                  <a:srgbClr val="021888"/>
                </a:solidFill>
                <a:latin typeface="Times New Roman" pitchFamily="18" charset="0"/>
                <a:cs typeface="Times New Roman" pitchFamily="18" charset="0"/>
              </a:rPr>
              <a:t>учениками</a:t>
            </a:r>
            <a:endParaRPr lang="ru-RU" sz="2200" b="1" dirty="0">
              <a:solidFill>
                <a:srgbClr val="02188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БУЧЕНИЕ\ПАНОРАМА блокнот широкий3п.JPG"/>
          <p:cNvPicPr>
            <a:picLocks noChangeAspect="1" noChangeArrowheads="1"/>
          </p:cNvPicPr>
          <p:nvPr/>
        </p:nvPicPr>
        <p:blipFill>
          <a:blip r:embed="rId3" cstate="print"/>
          <a:srcRect l="1670"/>
          <a:stretch>
            <a:fillRect/>
          </a:stretch>
        </p:blipFill>
        <p:spPr bwMode="auto">
          <a:xfrm>
            <a:off x="279400" y="228600"/>
            <a:ext cx="8559800" cy="6419850"/>
          </a:xfrm>
          <a:prstGeom prst="rect">
            <a:avLst/>
          </a:prstGeom>
          <a:ln w="38100" cap="sq" cmpd="thickThin">
            <a:solidFill>
              <a:srgbClr val="006600"/>
            </a:solidFill>
            <a:prstDash val="solid"/>
            <a:miter lim="800000"/>
          </a:ln>
          <a:effectLst>
            <a:glow rad="101600">
              <a:srgbClr val="0033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" name="Picture 2" descr="G:\ОБУЧЕНИЕ\уке56.jpg"/>
          <p:cNvPicPr>
            <a:picLocks noChangeAspect="1" noChangeArrowheads="1"/>
          </p:cNvPicPr>
          <p:nvPr/>
        </p:nvPicPr>
        <p:blipFill>
          <a:blip r:embed="rId4" cstate="print"/>
          <a:srcRect l="4537" t="12598" r="68153" b="10510"/>
          <a:stretch>
            <a:fillRect/>
          </a:stretch>
        </p:blipFill>
        <p:spPr bwMode="auto">
          <a:xfrm rot="5400000">
            <a:off x="1794086" y="-422485"/>
            <a:ext cx="6096001" cy="77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G:\ДЛЯ ОФОРМЛЕНИЯ Флип\66d444e4fee1da2a267501549f853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990600"/>
            <a:ext cx="3352800" cy="235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G:\ДЛЯ ОФОРМЛЕНИЯ Флип\66d444e4fee1da2a267501549f853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524000"/>
            <a:ext cx="325755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G:\ДЛЯ ОФОРМЛЕНИЯ Флип\66d444e4fee1da2a267501549f853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199" y="3657600"/>
            <a:ext cx="314896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G:\ДЛЯ ОФОРМЛЕНИЯ Флип\66d444e4fee1da2a267501549f853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212414"/>
            <a:ext cx="2971799" cy="2085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DSCN2676.JPG"/>
          <p:cNvPicPr>
            <a:picLocks noChangeAspect="1" noChangeArrowheads="1"/>
          </p:cNvPicPr>
          <p:nvPr/>
        </p:nvPicPr>
        <p:blipFill>
          <a:blip r:embed="rId6" cstate="print"/>
          <a:srcRect r="5382" b="14815"/>
          <a:stretch>
            <a:fillRect/>
          </a:stretch>
        </p:blipFill>
        <p:spPr bwMode="auto">
          <a:xfrm>
            <a:off x="1600199" y="1143000"/>
            <a:ext cx="3064567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DSCN2691.JPG"/>
          <p:cNvPicPr>
            <a:picLocks noChangeAspect="1" noChangeArrowheads="1"/>
          </p:cNvPicPr>
          <p:nvPr/>
        </p:nvPicPr>
        <p:blipFill>
          <a:blip r:embed="rId7" cstate="print"/>
          <a:srcRect r="6053" b="15802"/>
          <a:stretch>
            <a:fillRect/>
          </a:stretch>
        </p:blipFill>
        <p:spPr bwMode="auto">
          <a:xfrm>
            <a:off x="5334000" y="4343400"/>
            <a:ext cx="2607372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DSCN2695.JPG"/>
          <p:cNvPicPr>
            <a:picLocks noChangeAspect="1" noChangeArrowheads="1"/>
          </p:cNvPicPr>
          <p:nvPr/>
        </p:nvPicPr>
        <p:blipFill>
          <a:blip r:embed="rId8" cstate="print"/>
          <a:srcRect r="5131" b="13184"/>
          <a:stretch>
            <a:fillRect/>
          </a:stretch>
        </p:blipFill>
        <p:spPr bwMode="auto">
          <a:xfrm>
            <a:off x="5352905" y="1707116"/>
            <a:ext cx="2952896" cy="202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DSCN2709.JPG"/>
          <p:cNvPicPr>
            <a:picLocks noChangeAspect="1" noChangeArrowheads="1"/>
          </p:cNvPicPr>
          <p:nvPr/>
        </p:nvPicPr>
        <p:blipFill>
          <a:blip r:embed="rId9" cstate="print"/>
          <a:srcRect r="6053" b="17430"/>
          <a:stretch>
            <a:fillRect/>
          </a:stretch>
        </p:blipFill>
        <p:spPr bwMode="auto">
          <a:xfrm>
            <a:off x="1828800" y="3810000"/>
            <a:ext cx="2743200" cy="180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219200" y="304800"/>
            <a:ext cx="57912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уроках математики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1039</Words>
  <Application>Microsoft Office PowerPoint</Application>
  <PresentationFormat>Экран (4:3)</PresentationFormat>
  <Paragraphs>226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Комп</cp:lastModifiedBy>
  <cp:revision>86</cp:revision>
  <dcterms:created xsi:type="dcterms:W3CDTF">2006-08-16T00:00:00Z</dcterms:created>
  <dcterms:modified xsi:type="dcterms:W3CDTF">2018-02-18T17:14:27Z</dcterms:modified>
</cp:coreProperties>
</file>