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74" r:id="rId4"/>
    <p:sldId id="272" r:id="rId5"/>
    <p:sldId id="276" r:id="rId6"/>
    <p:sldId id="265" r:id="rId7"/>
    <p:sldId id="267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3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5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5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93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09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455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6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4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74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7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0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3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47A846-E361-40E0-89A1-DA6104895D45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D474A1-C540-4EA0-A38A-81C7DECA4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Профильное обучение в старшей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1855" y="4364181"/>
            <a:ext cx="6446212" cy="61421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(10 класс)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73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9116" y="685208"/>
            <a:ext cx="3777709" cy="5388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5833" y="810275"/>
            <a:ext cx="49814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от 12.08.2022 </a:t>
            </a:r>
            <a:r>
              <a:rPr lang="ru-RU" sz="2400" dirty="0" smtClean="0"/>
              <a:t>№ </a:t>
            </a:r>
            <a:r>
              <a:rPr lang="ru-RU" sz="2400" dirty="0"/>
              <a:t>732 «О внесении изменений в Федеральный государственный образовательный стандарт среднего общего образования», утвержденный приказом Министерства образования и науки Российской Федерации от 17 мая 2012 г. № 413».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/>
              <a:t>Реализация – с 1 сентября 2023 года только в 10 классах.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/>
              <a:t>Переход – поэтапный.</a:t>
            </a:r>
          </a:p>
        </p:txBody>
      </p:sp>
    </p:spTree>
    <p:extLst>
      <p:ext uri="{BB962C8B-B14F-4D97-AF65-F5344CB8AC3E}">
        <p14:creationId xmlns:p14="http://schemas.microsoft.com/office/powerpoint/2010/main" val="17766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ФГОС   СОО</a:t>
            </a:r>
            <a:endParaRPr lang="ru-RU" sz="4000" b="1" dirty="0" smtClean="0">
              <a:solidFill>
                <a:srgbClr val="66003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обеспечивает реализацию учебных планов одного или нескольких профилей обучения:</a:t>
            </a:r>
          </a:p>
          <a:p>
            <a:pPr eaLnBrk="1" hangingPunct="1"/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естественно-научный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гуманитарный,</a:t>
            </a:r>
          </a:p>
          <a:p>
            <a:pPr eaLnBrk="1" hangingPunct="1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социально-экономический,</a:t>
            </a:r>
          </a:p>
          <a:p>
            <a:pPr eaLnBrk="1" hangingPunct="1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технологический,</a:t>
            </a:r>
          </a:p>
          <a:p>
            <a:pPr eaLnBrk="1" hangingPunct="1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универсальный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857251" y="903384"/>
            <a:ext cx="10556224" cy="4883056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Учебный план профиля обучения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должен содержать</a:t>
            </a:r>
          </a:p>
          <a:p>
            <a:pPr eaLnBrk="1" hangingPunct="1"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38251" y="2415191"/>
          <a:ext cx="9620247" cy="3235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6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5400" b="0" dirty="0" smtClean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5400" b="0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en-US" sz="5400" b="0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(37)</a:t>
                      </a:r>
                      <a:endParaRPr lang="ru-RU" sz="5400" b="0" dirty="0" smtClean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предметов 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предметов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углубленном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уровне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учебных часов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неделю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10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21919" marR="1219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19" marR="1219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19" marR="1219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047" y="5310130"/>
            <a:ext cx="6114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аудиторной нагрузки обучающихся –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менее 2170 часов и  не более 2516 академических часов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Вариативная часть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71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предусматривает изучение дополнительных учебных предметов и курсов по выбору, предлагаемых образовательной организацией в соответствии со спецификой и возможностями ОО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833004" y="2561502"/>
            <a:ext cx="2500330" cy="714029"/>
            <a:chOff x="793" y="1661"/>
            <a:chExt cx="2041" cy="476"/>
          </a:xfrm>
          <a:solidFill>
            <a:srgbClr val="FFFF99"/>
          </a:solidFill>
        </p:grpSpPr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793" y="1661"/>
              <a:ext cx="2041" cy="381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Иностранный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язык (</a:t>
              </a: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Б)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1288" y="1947"/>
              <a:ext cx="1121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3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109580" y="927982"/>
            <a:ext cx="8543925" cy="25110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Естественно-научный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профиль</a:t>
            </a: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66003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69476" y="2516225"/>
            <a:ext cx="242889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Русский язык (Б)</a:t>
              </a:r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168732" y="2527930"/>
            <a:ext cx="250032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Литература (Б)</a:t>
              </a:r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3 часа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55556" y="3442853"/>
            <a:ext cx="248425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32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История (Б)</a:t>
              </a:r>
            </a:p>
          </p:txBody>
        </p:sp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2 часа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63485" y="1593964"/>
            <a:ext cx="2454290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8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Биология (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У)</a:t>
              </a:r>
            </a:p>
          </p:txBody>
        </p:sp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3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772839" y="4394509"/>
            <a:ext cx="2655065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1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Физическая культура (Б)</a:t>
              </a:r>
            </a:p>
          </p:txBody>
        </p:sp>
        <p:sp>
          <p:nvSpPr>
            <p:cNvPr id="42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82942" y="4368269"/>
            <a:ext cx="2478898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 Информатика (Б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5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877246" y="1648920"/>
            <a:ext cx="2451506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Математика (Б/У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8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161" cy="190"/>
            </a:xfrm>
            <a:prstGeom prst="flowChartTerminator">
              <a:avLst/>
            </a:prstGeom>
            <a:solidFill>
              <a:srgbClr val="FFFF99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5 (8) часов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197255" y="1593963"/>
            <a:ext cx="2498465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0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Химия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(У)</a:t>
              </a:r>
            </a:p>
          </p:txBody>
        </p:sp>
        <p:sp>
          <p:nvSpPr>
            <p:cNvPr id="51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3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3193202" y="5271964"/>
            <a:ext cx="2786082" cy="606576"/>
            <a:chOff x="1108" y="1852"/>
            <a:chExt cx="2041" cy="476"/>
          </a:xfrm>
          <a:solidFill>
            <a:srgbClr val="FFFF99"/>
          </a:solidFill>
        </p:grpSpPr>
        <p:sp>
          <p:nvSpPr>
            <p:cNvPr id="5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no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Индивидуальный проект</a:t>
              </a:r>
            </a:p>
          </p:txBody>
        </p:sp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8206" name="Прямоугольник 54"/>
          <p:cNvSpPr>
            <a:spLocks noChangeArrowheads="1"/>
          </p:cNvSpPr>
          <p:nvPr/>
        </p:nvSpPr>
        <p:spPr bwMode="auto">
          <a:xfrm>
            <a:off x="8140036" y="1006413"/>
            <a:ext cx="35602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3271904" y="4407737"/>
            <a:ext cx="237974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55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Физика (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Б)</a:t>
              </a:r>
            </a:p>
          </p:txBody>
        </p:sp>
        <p:sp>
          <p:nvSpPr>
            <p:cNvPr id="56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2</a:t>
              </a: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3240797" y="3458070"/>
            <a:ext cx="2443908" cy="771674"/>
            <a:chOff x="1108" y="1817"/>
            <a:chExt cx="2041" cy="483"/>
          </a:xfrm>
          <a:solidFill>
            <a:srgbClr val="FFFF99"/>
          </a:solidFill>
        </p:grpSpPr>
        <p:sp>
          <p:nvSpPr>
            <p:cNvPr id="65" name="AutoShape 25"/>
            <p:cNvSpPr>
              <a:spLocks noChangeArrowheads="1"/>
            </p:cNvSpPr>
            <p:nvPr/>
          </p:nvSpPr>
          <p:spPr bwMode="auto">
            <a:xfrm>
              <a:off x="1108" y="1817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Обществознание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(Б)</a:t>
              </a:r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1603" y="2110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5795041" y="3474836"/>
            <a:ext cx="2643206" cy="703527"/>
            <a:chOff x="-389" y="1132"/>
            <a:chExt cx="2041" cy="469"/>
          </a:xfrm>
          <a:solidFill>
            <a:srgbClr val="FFFF99"/>
          </a:solidFill>
        </p:grpSpPr>
        <p:sp>
          <p:nvSpPr>
            <p:cNvPr id="69" name="AutoShape 25"/>
            <p:cNvSpPr>
              <a:spLocks noChangeArrowheads="1"/>
            </p:cNvSpPr>
            <p:nvPr/>
          </p:nvSpPr>
          <p:spPr bwMode="auto">
            <a:xfrm>
              <a:off x="-389" y="113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География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(Б)</a:t>
              </a:r>
            </a:p>
          </p:txBody>
        </p:sp>
        <p:sp>
          <p:nvSpPr>
            <p:cNvPr id="72" name="AutoShape 26"/>
            <p:cNvSpPr>
              <a:spLocks noChangeArrowheads="1"/>
            </p:cNvSpPr>
            <p:nvPr/>
          </p:nvSpPr>
          <p:spPr bwMode="auto">
            <a:xfrm>
              <a:off x="80" y="1411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73961" y="5233078"/>
            <a:ext cx="2410374" cy="704155"/>
            <a:chOff x="-680" y="1676"/>
            <a:chExt cx="2041" cy="398"/>
          </a:xfrm>
          <a:solidFill>
            <a:srgbClr val="FFFF99"/>
          </a:solidFill>
        </p:grpSpPr>
        <p:sp>
          <p:nvSpPr>
            <p:cNvPr id="76" name="AutoShape 25"/>
            <p:cNvSpPr>
              <a:spLocks noChangeArrowheads="1"/>
            </p:cNvSpPr>
            <p:nvPr/>
          </p:nvSpPr>
          <p:spPr bwMode="auto">
            <a:xfrm>
              <a:off x="-680" y="1676"/>
              <a:ext cx="2041" cy="302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ОБЖ (Б)</a:t>
              </a:r>
            </a:p>
          </p:txBody>
        </p:sp>
        <p:sp>
          <p:nvSpPr>
            <p:cNvPr id="77" name="AutoShape 26"/>
            <p:cNvSpPr>
              <a:spLocks noChangeArrowheads="1"/>
            </p:cNvSpPr>
            <p:nvPr/>
          </p:nvSpPr>
          <p:spPr bwMode="auto">
            <a:xfrm>
              <a:off x="-164" y="1920"/>
              <a:ext cx="1043" cy="154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49" name="Прямоугольник 54"/>
          <p:cNvSpPr>
            <a:spLocks noChangeArrowheads="1"/>
          </p:cNvSpPr>
          <p:nvPr/>
        </p:nvSpPr>
        <p:spPr bwMode="auto">
          <a:xfrm>
            <a:off x="2420447" y="993561"/>
            <a:ext cx="356738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Обязательная часть</a:t>
            </a:r>
            <a:endParaRPr lang="ru-RU" altLang="ru-RU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8613354" y="1792691"/>
            <a:ext cx="2689951" cy="769530"/>
            <a:chOff x="1108" y="1852"/>
            <a:chExt cx="2041" cy="513"/>
          </a:xfrm>
          <a:solidFill>
            <a:srgbClr val="6699FF"/>
          </a:solidFill>
        </p:grpSpPr>
        <p:sp>
          <p:nvSpPr>
            <p:cNvPr id="59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Биохимия 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60" name="AutoShape 26"/>
            <p:cNvSpPr>
              <a:spLocks noChangeArrowheads="1"/>
            </p:cNvSpPr>
            <p:nvPr/>
          </p:nvSpPr>
          <p:spPr bwMode="auto">
            <a:xfrm>
              <a:off x="1603" y="2175"/>
              <a:ext cx="976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</a:t>
              </a: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 час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8591320" y="2751159"/>
            <a:ext cx="2822154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6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Генетика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6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933" cy="190"/>
            </a:xfrm>
            <a:prstGeom prst="flowChartTerminator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1 час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6169032" y="5299225"/>
            <a:ext cx="2199301" cy="666026"/>
            <a:chOff x="1118" y="1884"/>
            <a:chExt cx="2041" cy="444"/>
          </a:xfrm>
          <a:solidFill>
            <a:srgbClr val="6699FF"/>
          </a:solidFill>
        </p:grpSpPr>
        <p:sp>
          <p:nvSpPr>
            <p:cNvPr id="62" name="AutoShape 25"/>
            <p:cNvSpPr>
              <a:spLocks noChangeArrowheads="1"/>
            </p:cNvSpPr>
            <p:nvPr/>
          </p:nvSpPr>
          <p:spPr bwMode="auto">
            <a:xfrm>
              <a:off x="1118" y="1884"/>
              <a:ext cx="2041" cy="321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Теория эволюции 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70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9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755886" y="2539469"/>
            <a:ext cx="2500330" cy="714029"/>
            <a:chOff x="793" y="1661"/>
            <a:chExt cx="2041" cy="476"/>
          </a:xfrm>
          <a:solidFill>
            <a:srgbClr val="FFFF99"/>
          </a:solidFill>
        </p:grpSpPr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793" y="1661"/>
              <a:ext cx="2041" cy="381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История (Б)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1288" y="1947"/>
              <a:ext cx="1121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098563" y="861881"/>
            <a:ext cx="8543925" cy="25110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Социально-экономический профиль</a:t>
            </a: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66003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58460" y="2571309"/>
            <a:ext cx="242889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Русский язык (Б)</a:t>
              </a:r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157715" y="2538946"/>
            <a:ext cx="250032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Литература (</a:t>
              </a: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Б/У)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3 (5) часов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33522" y="3442853"/>
            <a:ext cx="2484251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32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Информатика (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Б)</a:t>
              </a:r>
            </a:p>
          </p:txBody>
        </p:sp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</a:t>
              </a: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 час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63484" y="1726166"/>
            <a:ext cx="2454290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8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Математика (У)</a:t>
              </a:r>
            </a:p>
          </p:txBody>
        </p:sp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8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часов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783855" y="4361457"/>
            <a:ext cx="2655065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1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Физическая культура (Б)</a:t>
              </a:r>
            </a:p>
          </p:txBody>
        </p:sp>
        <p:sp>
          <p:nvSpPr>
            <p:cNvPr id="42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</a:t>
              </a: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часа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71925" y="4335218"/>
            <a:ext cx="2478898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Биология (Б)</a:t>
              </a:r>
            </a:p>
          </p:txBody>
        </p:sp>
        <p:sp>
          <p:nvSpPr>
            <p:cNvPr id="45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789111" y="1715022"/>
            <a:ext cx="2451506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Иностранный язык (Б)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48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124" cy="190"/>
            </a:xfrm>
            <a:prstGeom prst="flowChartTerminator">
              <a:avLst/>
            </a:prstGeom>
            <a:solidFill>
              <a:srgbClr val="FFFF99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3 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197255" y="1693115"/>
            <a:ext cx="2498465" cy="714028"/>
            <a:chOff x="1108" y="1852"/>
            <a:chExt cx="2041" cy="4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0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Обществознание (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У)</a:t>
              </a:r>
            </a:p>
          </p:txBody>
        </p:sp>
        <p:sp>
          <p:nvSpPr>
            <p:cNvPr id="51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4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3215236" y="5238914"/>
            <a:ext cx="2786082" cy="606576"/>
            <a:chOff x="1108" y="1852"/>
            <a:chExt cx="2041" cy="476"/>
          </a:xfrm>
          <a:solidFill>
            <a:srgbClr val="FFFF99"/>
          </a:solidFill>
        </p:grpSpPr>
        <p:sp>
          <p:nvSpPr>
            <p:cNvPr id="53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no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Индивидуальный проект</a:t>
              </a:r>
            </a:p>
          </p:txBody>
        </p:sp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8206" name="Прямоугольник 54"/>
          <p:cNvSpPr>
            <a:spLocks noChangeArrowheads="1"/>
          </p:cNvSpPr>
          <p:nvPr/>
        </p:nvSpPr>
        <p:spPr bwMode="auto">
          <a:xfrm>
            <a:off x="8173087" y="1061497"/>
            <a:ext cx="35602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3260888" y="4363669"/>
            <a:ext cx="2379749" cy="714028"/>
            <a:chOff x="1108" y="1852"/>
            <a:chExt cx="2041" cy="476"/>
          </a:xfrm>
          <a:solidFill>
            <a:srgbClr val="FFFF99"/>
          </a:solidFill>
        </p:grpSpPr>
        <p:sp>
          <p:nvSpPr>
            <p:cNvPr id="55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Химия (Б)</a:t>
              </a:r>
            </a:p>
          </p:txBody>
        </p:sp>
        <p:sp>
          <p:nvSpPr>
            <p:cNvPr id="56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3196729" y="3458069"/>
            <a:ext cx="2443908" cy="771674"/>
            <a:chOff x="1108" y="1817"/>
            <a:chExt cx="2041" cy="483"/>
          </a:xfrm>
          <a:solidFill>
            <a:srgbClr val="FFFF99"/>
          </a:solidFill>
        </p:grpSpPr>
        <p:sp>
          <p:nvSpPr>
            <p:cNvPr id="65" name="AutoShape 25"/>
            <p:cNvSpPr>
              <a:spLocks noChangeArrowheads="1"/>
            </p:cNvSpPr>
            <p:nvPr/>
          </p:nvSpPr>
          <p:spPr bwMode="auto">
            <a:xfrm>
              <a:off x="1108" y="1817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 Физика (Б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1603" y="2110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2 часа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5739957" y="3485853"/>
            <a:ext cx="2643206" cy="703527"/>
            <a:chOff x="-389" y="1132"/>
            <a:chExt cx="2041" cy="469"/>
          </a:xfrm>
          <a:solidFill>
            <a:srgbClr val="FFFF99"/>
          </a:solidFill>
        </p:grpSpPr>
        <p:sp>
          <p:nvSpPr>
            <p:cNvPr id="69" name="AutoShape 25"/>
            <p:cNvSpPr>
              <a:spLocks noChangeArrowheads="1"/>
            </p:cNvSpPr>
            <p:nvPr/>
          </p:nvSpPr>
          <p:spPr bwMode="auto">
            <a:xfrm>
              <a:off x="-389" y="113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География </a:t>
              </a: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(Б)</a:t>
              </a:r>
            </a:p>
          </p:txBody>
        </p:sp>
        <p:sp>
          <p:nvSpPr>
            <p:cNvPr id="72" name="AutoShape 26"/>
            <p:cNvSpPr>
              <a:spLocks noChangeArrowheads="1"/>
            </p:cNvSpPr>
            <p:nvPr/>
          </p:nvSpPr>
          <p:spPr bwMode="auto">
            <a:xfrm>
              <a:off x="80" y="1411"/>
              <a:ext cx="104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52315" y="5188944"/>
            <a:ext cx="2410374" cy="801501"/>
            <a:chOff x="-689" y="1647"/>
            <a:chExt cx="2041" cy="470"/>
          </a:xfrm>
          <a:solidFill>
            <a:srgbClr val="FFFF99"/>
          </a:solidFill>
        </p:grpSpPr>
        <p:sp>
          <p:nvSpPr>
            <p:cNvPr id="76" name="AutoShape 25"/>
            <p:cNvSpPr>
              <a:spLocks noChangeArrowheads="1"/>
            </p:cNvSpPr>
            <p:nvPr/>
          </p:nvSpPr>
          <p:spPr bwMode="auto">
            <a:xfrm>
              <a:off x="-689" y="1647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F116B"/>
                  </a:solidFill>
                  <a:latin typeface="Arial" charset="0"/>
                </a:rPr>
                <a:t>ОБЖ (Б)</a:t>
              </a:r>
            </a:p>
          </p:txBody>
        </p:sp>
        <p:sp>
          <p:nvSpPr>
            <p:cNvPr id="77" name="AutoShape 26"/>
            <p:cNvSpPr>
              <a:spLocks noChangeArrowheads="1"/>
            </p:cNvSpPr>
            <p:nvPr/>
          </p:nvSpPr>
          <p:spPr bwMode="auto">
            <a:xfrm>
              <a:off x="-164" y="1951"/>
              <a:ext cx="1043" cy="166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sp>
        <p:nvSpPr>
          <p:cNvPr id="49" name="Прямоугольник 54"/>
          <p:cNvSpPr>
            <a:spLocks noChangeArrowheads="1"/>
          </p:cNvSpPr>
          <p:nvPr/>
        </p:nvSpPr>
        <p:spPr bwMode="auto">
          <a:xfrm>
            <a:off x="2442481" y="1037626"/>
            <a:ext cx="356738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Обязательная часть</a:t>
            </a:r>
            <a:endParaRPr lang="ru-RU" altLang="ru-RU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8410768" y="1728152"/>
            <a:ext cx="3138310" cy="1005332"/>
            <a:chOff x="1108" y="1860"/>
            <a:chExt cx="2041" cy="571"/>
          </a:xfrm>
          <a:solidFill>
            <a:srgbClr val="FFFF99"/>
          </a:solidFill>
        </p:grpSpPr>
        <p:sp>
          <p:nvSpPr>
            <p:cNvPr id="59" name="AutoShape 25"/>
            <p:cNvSpPr>
              <a:spLocks noChangeArrowheads="1"/>
            </p:cNvSpPr>
            <p:nvPr/>
          </p:nvSpPr>
          <p:spPr bwMode="auto">
            <a:xfrm>
              <a:off x="1108" y="1860"/>
              <a:ext cx="2041" cy="499"/>
            </a:xfrm>
            <a:prstGeom prst="flowChartAlternateProcess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1700" dirty="0" smtClean="0">
                  <a:solidFill>
                    <a:srgbClr val="0F116B"/>
                  </a:solidFill>
                  <a:latin typeface="Arial" charset="0"/>
                </a:rPr>
                <a:t>Основы права</a:t>
              </a:r>
              <a:endParaRPr lang="ru-RU" sz="1700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60" name="AutoShape 26"/>
            <p:cNvSpPr>
              <a:spLocks noChangeArrowheads="1"/>
            </p:cNvSpPr>
            <p:nvPr/>
          </p:nvSpPr>
          <p:spPr bwMode="auto">
            <a:xfrm>
              <a:off x="1587" y="2265"/>
              <a:ext cx="830" cy="166"/>
            </a:xfrm>
            <a:prstGeom prst="flowChartTerminator">
              <a:avLst/>
            </a:prstGeom>
            <a:solidFill>
              <a:srgbClr val="6699FF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</a:t>
              </a:r>
              <a:r>
                <a:rPr lang="ru-RU" dirty="0" smtClean="0">
                  <a:solidFill>
                    <a:srgbClr val="002060"/>
                  </a:solidFill>
                  <a:latin typeface="Arial" charset="0"/>
                </a:rPr>
                <a:t> час</a:t>
              </a:r>
              <a:endParaRPr lang="ru-RU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8433345" y="2899259"/>
            <a:ext cx="3093154" cy="714028"/>
            <a:chOff x="1108" y="1852"/>
            <a:chExt cx="2041" cy="476"/>
          </a:xfrm>
          <a:solidFill>
            <a:srgbClr val="6699FF"/>
          </a:solidFill>
        </p:grpSpPr>
        <p:sp>
          <p:nvSpPr>
            <p:cNvPr id="62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Культура речи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70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933" cy="190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74" name="Group 29"/>
          <p:cNvGrpSpPr>
            <a:grpSpLocks/>
          </p:cNvGrpSpPr>
          <p:nvPr/>
        </p:nvGrpSpPr>
        <p:grpSpPr bwMode="auto">
          <a:xfrm>
            <a:off x="8529028" y="3827329"/>
            <a:ext cx="3019778" cy="932079"/>
            <a:chOff x="1108" y="1852"/>
            <a:chExt cx="2041" cy="465"/>
          </a:xfrm>
          <a:solidFill>
            <a:srgbClr val="6699FF"/>
          </a:solidFill>
        </p:grpSpPr>
        <p:sp>
          <p:nvSpPr>
            <p:cNvPr id="75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Основы педагогического </a:t>
              </a:r>
            </a:p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лидерства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78" name="AutoShape 26"/>
            <p:cNvSpPr>
              <a:spLocks noChangeArrowheads="1"/>
            </p:cNvSpPr>
            <p:nvPr/>
          </p:nvSpPr>
          <p:spPr bwMode="auto">
            <a:xfrm>
              <a:off x="1610" y="2183"/>
              <a:ext cx="909" cy="134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82" name="Group 29"/>
          <p:cNvGrpSpPr>
            <a:grpSpLocks/>
          </p:cNvGrpSpPr>
          <p:nvPr/>
        </p:nvGrpSpPr>
        <p:grpSpPr bwMode="auto">
          <a:xfrm>
            <a:off x="6169272" y="5244093"/>
            <a:ext cx="2199301" cy="633025"/>
            <a:chOff x="1108" y="1906"/>
            <a:chExt cx="2041" cy="422"/>
          </a:xfrm>
          <a:solidFill>
            <a:srgbClr val="6699FF"/>
          </a:solidFill>
        </p:grpSpPr>
        <p:sp>
          <p:nvSpPr>
            <p:cNvPr id="83" name="AutoShape 25"/>
            <p:cNvSpPr>
              <a:spLocks noChangeArrowheads="1"/>
            </p:cNvSpPr>
            <p:nvPr/>
          </p:nvSpPr>
          <p:spPr bwMode="auto">
            <a:xfrm>
              <a:off x="1108" y="1906"/>
              <a:ext cx="2041" cy="321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Фин. грамотность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84" name="AutoShape 26"/>
            <p:cNvSpPr>
              <a:spLocks noChangeArrowheads="1"/>
            </p:cNvSpPr>
            <p:nvPr/>
          </p:nvSpPr>
          <p:spPr bwMode="auto">
            <a:xfrm>
              <a:off x="1603" y="2138"/>
              <a:ext cx="1043" cy="190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  <p:grpSp>
        <p:nvGrpSpPr>
          <p:cNvPr id="85" name="Group 29"/>
          <p:cNvGrpSpPr>
            <a:grpSpLocks/>
          </p:cNvGrpSpPr>
          <p:nvPr/>
        </p:nvGrpSpPr>
        <p:grpSpPr bwMode="auto">
          <a:xfrm>
            <a:off x="8516175" y="4949213"/>
            <a:ext cx="3019778" cy="932079"/>
            <a:chOff x="1108" y="1852"/>
            <a:chExt cx="2041" cy="465"/>
          </a:xfrm>
          <a:solidFill>
            <a:srgbClr val="6699FF"/>
          </a:solidFill>
        </p:grpSpPr>
        <p:sp>
          <p:nvSpPr>
            <p:cNvPr id="86" name="AutoShape 25"/>
            <p:cNvSpPr>
              <a:spLocks noChangeArrowheads="1"/>
            </p:cNvSpPr>
            <p:nvPr/>
          </p:nvSpPr>
          <p:spPr bwMode="auto">
            <a:xfrm>
              <a:off x="1108" y="1852"/>
              <a:ext cx="2041" cy="375"/>
            </a:xfrm>
            <a:prstGeom prst="flowChartAlternateProcess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Актуальные вопросы </a:t>
              </a:r>
            </a:p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0F116B"/>
                  </a:solidFill>
                  <a:latin typeface="Arial" charset="0"/>
                </a:rPr>
                <a:t>обществознания</a:t>
              </a:r>
              <a:endParaRPr lang="ru-RU" dirty="0">
                <a:solidFill>
                  <a:srgbClr val="0F116B"/>
                </a:solidFill>
                <a:latin typeface="Arial" charset="0"/>
              </a:endParaRPr>
            </a:p>
          </p:txBody>
        </p:sp>
        <p:sp>
          <p:nvSpPr>
            <p:cNvPr id="87" name="AutoShape 26"/>
            <p:cNvSpPr>
              <a:spLocks noChangeArrowheads="1"/>
            </p:cNvSpPr>
            <p:nvPr/>
          </p:nvSpPr>
          <p:spPr bwMode="auto">
            <a:xfrm>
              <a:off x="1610" y="2183"/>
              <a:ext cx="909" cy="134"/>
            </a:xfrm>
            <a:prstGeom prst="flowChartTerminator">
              <a:avLst/>
            </a:prstGeom>
            <a:grpFill/>
            <a:ln w="25400">
              <a:solidFill>
                <a:srgbClr val="0F116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002060"/>
                  </a:solidFill>
                  <a:latin typeface="Arial" charset="0"/>
                </a:rPr>
                <a:t>1 час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9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450" y="2967335"/>
            <a:ext cx="7039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81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736</TotalTime>
  <Words>377</Words>
  <Application>Microsoft Office PowerPoint</Application>
  <PresentationFormat>Широкоэкранный</PresentationFormat>
  <Paragraphs>113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Натуральные материалы</vt:lpstr>
      <vt:lpstr>Профильное обучение в старшей школе</vt:lpstr>
      <vt:lpstr>Презентация PowerPoint</vt:lpstr>
      <vt:lpstr>ФГОС   СОО</vt:lpstr>
      <vt:lpstr>Презентация PowerPoint</vt:lpstr>
      <vt:lpstr>Вариативная часть</vt:lpstr>
      <vt:lpstr> Естественно-научный профиль  </vt:lpstr>
      <vt:lpstr> Социально-экономический профиль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Обновленный  ФГОС СОО</dc:title>
  <dc:creator>Учетная запись Майкрософт</dc:creator>
  <cp:lastModifiedBy>Светлана</cp:lastModifiedBy>
  <cp:revision>60</cp:revision>
  <dcterms:created xsi:type="dcterms:W3CDTF">2023-01-17T17:00:06Z</dcterms:created>
  <dcterms:modified xsi:type="dcterms:W3CDTF">2023-07-27T10:37:04Z</dcterms:modified>
</cp:coreProperties>
</file>